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703" r:id="rId3"/>
    <p:sldMasterId id="2147483705" r:id="rId4"/>
    <p:sldMasterId id="2147483707" r:id="rId5"/>
    <p:sldMasterId id="2147483709" r:id="rId6"/>
    <p:sldMasterId id="2147483733" r:id="rId7"/>
  </p:sldMasterIdLst>
  <p:notesMasterIdLst>
    <p:notesMasterId r:id="rId97"/>
  </p:notesMasterIdLst>
  <p:sldIdLst>
    <p:sldId id="256" r:id="rId8"/>
    <p:sldId id="713" r:id="rId9"/>
    <p:sldId id="714" r:id="rId10"/>
    <p:sldId id="715" r:id="rId11"/>
    <p:sldId id="718" r:id="rId12"/>
    <p:sldId id="719" r:id="rId13"/>
    <p:sldId id="746" r:id="rId14"/>
    <p:sldId id="747" r:id="rId15"/>
    <p:sldId id="748" r:id="rId16"/>
    <p:sldId id="913" r:id="rId17"/>
    <p:sldId id="720" r:id="rId18"/>
    <p:sldId id="721" r:id="rId19"/>
    <p:sldId id="722" r:id="rId20"/>
    <p:sldId id="899" r:id="rId21"/>
    <p:sldId id="900" r:id="rId22"/>
    <p:sldId id="726" r:id="rId23"/>
    <p:sldId id="728" r:id="rId24"/>
    <p:sldId id="729" r:id="rId25"/>
    <p:sldId id="744" r:id="rId26"/>
    <p:sldId id="745" r:id="rId27"/>
    <p:sldId id="731" r:id="rId28"/>
    <p:sldId id="739" r:id="rId29"/>
    <p:sldId id="740" r:id="rId30"/>
    <p:sldId id="914" r:id="rId31"/>
    <p:sldId id="915" r:id="rId32"/>
    <p:sldId id="553" r:id="rId33"/>
    <p:sldId id="534" r:id="rId34"/>
    <p:sldId id="535" r:id="rId35"/>
    <p:sldId id="804" r:id="rId36"/>
    <p:sldId id="805" r:id="rId37"/>
    <p:sldId id="806" r:id="rId38"/>
    <p:sldId id="807" r:id="rId39"/>
    <p:sldId id="808" r:id="rId40"/>
    <p:sldId id="809" r:id="rId41"/>
    <p:sldId id="810" r:id="rId42"/>
    <p:sldId id="882" r:id="rId43"/>
    <p:sldId id="881" r:id="rId44"/>
    <p:sldId id="883" r:id="rId45"/>
    <p:sldId id="884" r:id="rId46"/>
    <p:sldId id="271" r:id="rId47"/>
    <p:sldId id="272" r:id="rId48"/>
    <p:sldId id="275" r:id="rId49"/>
    <p:sldId id="274" r:id="rId50"/>
    <p:sldId id="801" r:id="rId51"/>
    <p:sldId id="304" r:id="rId52"/>
    <p:sldId id="303" r:id="rId53"/>
    <p:sldId id="305" r:id="rId54"/>
    <p:sldId id="306" r:id="rId55"/>
    <p:sldId id="307" r:id="rId56"/>
    <p:sldId id="830" r:id="rId57"/>
    <p:sldId id="831" r:id="rId58"/>
    <p:sldId id="832" r:id="rId59"/>
    <p:sldId id="835" r:id="rId60"/>
    <p:sldId id="836" r:id="rId61"/>
    <p:sldId id="838" r:id="rId62"/>
    <p:sldId id="277" r:id="rId63"/>
    <p:sldId id="853"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 id="290" r:id="rId77"/>
    <p:sldId id="291" r:id="rId78"/>
    <p:sldId id="292" r:id="rId79"/>
    <p:sldId id="293" r:id="rId80"/>
    <p:sldId id="690" r:id="rId81"/>
    <p:sldId id="758" r:id="rId82"/>
    <p:sldId id="759" r:id="rId83"/>
    <p:sldId id="763" r:id="rId84"/>
    <p:sldId id="870" r:id="rId85"/>
    <p:sldId id="764" r:id="rId86"/>
    <p:sldId id="765" r:id="rId87"/>
    <p:sldId id="769" r:id="rId88"/>
    <p:sldId id="903" r:id="rId89"/>
    <p:sldId id="907" r:id="rId90"/>
    <p:sldId id="908" r:id="rId91"/>
    <p:sldId id="909" r:id="rId92"/>
    <p:sldId id="910" r:id="rId93"/>
    <p:sldId id="890" r:id="rId94"/>
    <p:sldId id="891" r:id="rId95"/>
    <p:sldId id="916" r:id="rId9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0" charset="0"/>
        <a:ea typeface="+mn-ea"/>
        <a:cs typeface="+mn-cs"/>
      </a:defRPr>
    </a:lvl5pPr>
    <a:lvl6pPr marL="2286000" algn="l" defTabSz="457200" rtl="0" eaLnBrk="1" latinLnBrk="0" hangingPunct="1">
      <a:defRPr sz="2400" kern="1200">
        <a:solidFill>
          <a:schemeClr val="tx1"/>
        </a:solidFill>
        <a:latin typeface="Times" pitchFamily="-110" charset="0"/>
        <a:ea typeface="+mn-ea"/>
        <a:cs typeface="+mn-cs"/>
      </a:defRPr>
    </a:lvl6pPr>
    <a:lvl7pPr marL="2743200" algn="l" defTabSz="457200" rtl="0" eaLnBrk="1" latinLnBrk="0" hangingPunct="1">
      <a:defRPr sz="2400" kern="1200">
        <a:solidFill>
          <a:schemeClr val="tx1"/>
        </a:solidFill>
        <a:latin typeface="Times" pitchFamily="-110" charset="0"/>
        <a:ea typeface="+mn-ea"/>
        <a:cs typeface="+mn-cs"/>
      </a:defRPr>
    </a:lvl7pPr>
    <a:lvl8pPr marL="3200400" algn="l" defTabSz="457200" rtl="0" eaLnBrk="1" latinLnBrk="0" hangingPunct="1">
      <a:defRPr sz="2400" kern="1200">
        <a:solidFill>
          <a:schemeClr val="tx1"/>
        </a:solidFill>
        <a:latin typeface="Times" pitchFamily="-110" charset="0"/>
        <a:ea typeface="+mn-ea"/>
        <a:cs typeface="+mn-cs"/>
      </a:defRPr>
    </a:lvl8pPr>
    <a:lvl9pPr marL="3657600" algn="l" defTabSz="457200" rtl="0" eaLnBrk="1" latinLnBrk="0" hangingPunct="1">
      <a:defRPr sz="2400" kern="1200">
        <a:solidFill>
          <a:schemeClr val="tx1"/>
        </a:solidFill>
        <a:latin typeface="Times"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0B"/>
    <a:srgbClr val="FF00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p:restoredTop sz="94603"/>
  </p:normalViewPr>
  <p:slideViewPr>
    <p:cSldViewPr>
      <p:cViewPr varScale="1">
        <p:scale>
          <a:sx n="105" d="100"/>
          <a:sy n="105" d="100"/>
        </p:scale>
        <p:origin x="2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7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57FA7E23-8419-0B47-A534-929DA9D2504C}" type="slidenum">
              <a:rPr lang="en-GB"/>
              <a:pPr>
                <a:defRPr/>
              </a:pPr>
              <a:t>‹N›</a:t>
            </a:fld>
            <a:endParaRPr lang="en-GB"/>
          </a:p>
        </p:txBody>
      </p:sp>
    </p:spTree>
    <p:extLst>
      <p:ext uri="{BB962C8B-B14F-4D97-AF65-F5344CB8AC3E}">
        <p14:creationId xmlns:p14="http://schemas.microsoft.com/office/powerpoint/2010/main" val="2694266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CFD0BE7-BC46-DE42-8645-562A722A015C}" type="slidenum">
              <a:rPr lang="en-GB">
                <a:latin typeface="Times" pitchFamily="-110" charset="0"/>
              </a:rPr>
              <a:pPr/>
              <a:t>1</a:t>
            </a:fld>
            <a:endParaRPr lang="en-GB">
              <a:latin typeface="Times" pitchFamily="-110"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644CA9E-3F28-3241-B834-DE6386E1587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2B24B65-2C8F-874E-85FE-37B862750C55}" type="slidenum">
              <a:rPr lang="en-GB" sz="1200">
                <a:solidFill>
                  <a:srgbClr val="000000"/>
                </a:solidFill>
                <a:latin typeface="Calibri" charset="0"/>
                <a:ea typeface="ＭＳ Ｐゴシック" charset="0"/>
                <a:cs typeface="ＭＳ Ｐゴシック" charset="0"/>
              </a:rPr>
              <a:pPr eaLnBrk="1" hangingPunct="1"/>
              <a:t>28</a:t>
            </a:fld>
            <a:endParaRPr lang="en-GB" sz="1200">
              <a:solidFill>
                <a:srgbClr val="000000"/>
              </a:solidFill>
              <a:latin typeface="Calibri" charset="0"/>
              <a:ea typeface="ＭＳ Ｐゴシック" charset="0"/>
              <a:cs typeface="ＭＳ Ｐゴシック"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p:cNvSpPr>
          <p:nvPr>
            <p:ph type="sldImg"/>
          </p:nvPr>
        </p:nvSpPr>
        <p:spPr>
          <a:ln/>
        </p:spPr>
      </p:sp>
      <p:sp>
        <p:nvSpPr>
          <p:cNvPr id="63491" name="Segnaposto note 2"/>
          <p:cNvSpPr>
            <a:spLocks noGrp="1"/>
          </p:cNvSpPr>
          <p:nvPr>
            <p:ph type="body" idx="1"/>
          </p:nvPr>
        </p:nvSpPr>
        <p:spPr>
          <a:noFill/>
          <a:ln/>
        </p:spPr>
        <p:txBody>
          <a:bodyPr/>
          <a:lstStyle/>
          <a:p>
            <a:pPr eaLnBrk="1" hangingPunct="1">
              <a:spcBef>
                <a:spcPct val="0"/>
              </a:spcBef>
            </a:pPr>
            <a:endParaRPr lang="en-US">
              <a:latin typeface="Times" pitchFamily="-110" charset="0"/>
              <a:ea typeface="ヒラギノ角ゴ Pro W3" pitchFamily="-110" charset="-128"/>
              <a:cs typeface="ヒラギノ角ゴ Pro W3" pitchFamily="-110" charset="-128"/>
            </a:endParaRPr>
          </a:p>
        </p:txBody>
      </p:sp>
      <p:sp>
        <p:nvSpPr>
          <p:cNvPr id="63492" name="Segnaposto numero diapositiva 3"/>
          <p:cNvSpPr>
            <a:spLocks noGrp="1"/>
          </p:cNvSpPr>
          <p:nvPr>
            <p:ph type="sldNum" sz="quarter" idx="5"/>
          </p:nvPr>
        </p:nvSpPr>
        <p:spPr>
          <a:noFill/>
        </p:spPr>
        <p:txBody>
          <a:bodyPr/>
          <a:lstStyle/>
          <a:p>
            <a:fld id="{D2C293BE-AD0B-9743-B7E9-0B74B0ADE88A}" type="slidenum">
              <a:rPr lang="en-GB" smtClean="0">
                <a:latin typeface="Times" pitchFamily="-110" charset="0"/>
                <a:ea typeface="ヒラギノ角ゴ Pro W3" pitchFamily="-110" charset="-128"/>
                <a:cs typeface="ヒラギノ角ゴ Pro W3" pitchFamily="-110" charset="-128"/>
              </a:rPr>
              <a:pPr/>
              <a:t>31</a:t>
            </a:fld>
            <a:endParaRPr lang="en-GB">
              <a:latin typeface="Times"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Font typeface="Times New Roman" pitchFamily="-110" charset="0"/>
              <a:buNone/>
            </a:pPr>
            <a:fld id="{33CCA640-33AA-9347-9D02-B3C0C785BFF4}" type="slidenum">
              <a:rPr lang="en-GB">
                <a:latin typeface="Times New Roman" pitchFamily="-110" charset="0"/>
                <a:ea typeface="Arial" pitchFamily="-110" charset="0"/>
                <a:cs typeface="Arial" pitchFamily="-110" charset="0"/>
              </a:rPr>
              <a:pPr>
                <a:buFont typeface="Times New Roman" pitchFamily="-110" charset="0"/>
                <a:buNone/>
              </a:pPr>
              <a:t>32</a:t>
            </a:fld>
            <a:endParaRPr lang="en-GB">
              <a:latin typeface="Times New Roman" pitchFamily="-110" charset="0"/>
              <a:ea typeface="Arial" pitchFamily="-110" charset="0"/>
              <a:cs typeface="Arial" pitchFamily="-110" charset="0"/>
            </a:endParaRPr>
          </a:p>
        </p:txBody>
      </p:sp>
      <p:sp>
        <p:nvSpPr>
          <p:cNvPr id="65539" name="Text Box 1"/>
          <p:cNvSpPr>
            <a:spLocks noGrp="1" noRot="1" noChangeAspect="1" noChangeArrowheads="1"/>
          </p:cNvSpPr>
          <p:nvPr>
            <p:ph type="sldImg"/>
          </p:nvPr>
        </p:nvSpPr>
        <p:spPr>
          <a:xfrm>
            <a:off x="1141413" y="685800"/>
            <a:ext cx="4573587" cy="3430588"/>
          </a:xfrm>
          <a:ln/>
        </p:spPr>
      </p:sp>
      <p:sp>
        <p:nvSpPr>
          <p:cNvPr id="6554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a:buFont typeface="Times New Roman" pitchFamily="-110" charset="0"/>
              <a:buNone/>
            </a:pPr>
            <a:fld id="{117F6C8D-5537-0E4D-91A7-C3A01C914792}" type="slidenum">
              <a:rPr lang="en-GB">
                <a:latin typeface="Times New Roman" pitchFamily="-110" charset="0"/>
                <a:ea typeface="Arial" pitchFamily="-110" charset="0"/>
                <a:cs typeface="Arial" pitchFamily="-110" charset="0"/>
              </a:rPr>
              <a:pPr>
                <a:buFont typeface="Times New Roman" pitchFamily="-110" charset="0"/>
                <a:buNone/>
              </a:pPr>
              <a:t>33</a:t>
            </a:fld>
            <a:endParaRPr lang="en-GB">
              <a:latin typeface="Times New Roman" pitchFamily="-110" charset="0"/>
              <a:ea typeface="Arial" pitchFamily="-110" charset="0"/>
              <a:cs typeface="Arial" pitchFamily="-110" charset="0"/>
            </a:endParaRPr>
          </a:p>
        </p:txBody>
      </p:sp>
      <p:sp>
        <p:nvSpPr>
          <p:cNvPr id="67587" name="Text Box 1"/>
          <p:cNvSpPr>
            <a:spLocks noGrp="1" noRot="1" noChangeAspect="1" noChangeArrowheads="1"/>
          </p:cNvSpPr>
          <p:nvPr>
            <p:ph type="sldImg"/>
          </p:nvPr>
        </p:nvSpPr>
        <p:spPr>
          <a:xfrm>
            <a:off x="1141413" y="685800"/>
            <a:ext cx="4573587" cy="3430588"/>
          </a:xfrm>
          <a:ln/>
        </p:spPr>
      </p:sp>
      <p:sp>
        <p:nvSpPr>
          <p:cNvPr id="67588"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a:buFont typeface="Times New Roman" pitchFamily="-110" charset="0"/>
              <a:buNone/>
            </a:pPr>
            <a:fld id="{C6D0C0BB-EC13-2047-8535-A2056339AB6E}" type="slidenum">
              <a:rPr lang="en-GB">
                <a:latin typeface="Times New Roman" pitchFamily="-110" charset="0"/>
                <a:ea typeface="Arial" pitchFamily="-110" charset="0"/>
                <a:cs typeface="Arial" pitchFamily="-110" charset="0"/>
              </a:rPr>
              <a:pPr>
                <a:buFont typeface="Times New Roman" pitchFamily="-110" charset="0"/>
                <a:buNone/>
              </a:pPr>
              <a:t>35</a:t>
            </a:fld>
            <a:endParaRPr lang="en-GB">
              <a:latin typeface="Times New Roman" pitchFamily="-110" charset="0"/>
              <a:ea typeface="Arial" pitchFamily="-110" charset="0"/>
              <a:cs typeface="Arial" pitchFamily="-110" charset="0"/>
            </a:endParaRPr>
          </a:p>
        </p:txBody>
      </p:sp>
      <p:sp>
        <p:nvSpPr>
          <p:cNvPr id="70659" name="Text Box 1"/>
          <p:cNvSpPr>
            <a:spLocks noGrp="1" noRot="1" noChangeAspect="1" noChangeArrowheads="1"/>
          </p:cNvSpPr>
          <p:nvPr>
            <p:ph type="sldImg"/>
          </p:nvPr>
        </p:nvSpPr>
        <p:spPr>
          <a:xfrm>
            <a:off x="1141413" y="685800"/>
            <a:ext cx="4573587" cy="3430588"/>
          </a:xfrm>
          <a:ln/>
        </p:spPr>
      </p:sp>
      <p:sp>
        <p:nvSpPr>
          <p:cNvPr id="7066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4C775F8-0FDD-474C-9BD5-35793C27D140}" type="slidenum">
              <a:rPr lang="en-GB">
                <a:latin typeface="Times" pitchFamily="-110" charset="0"/>
              </a:rPr>
              <a:pPr/>
              <a:t>40</a:t>
            </a:fld>
            <a:endParaRPr lang="en-GB">
              <a:latin typeface="Times" pitchFamily="-110"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727B90-21AF-E949-AFC8-1A4C7FA7C5AA}" type="slidenum">
              <a:rPr lang="en-GB">
                <a:latin typeface="Times" pitchFamily="-110" charset="0"/>
              </a:rPr>
              <a:pPr/>
              <a:t>41</a:t>
            </a:fld>
            <a:endParaRPr lang="en-GB">
              <a:latin typeface="Times" pitchFamily="-110"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08D760-0DED-D54A-B197-E148822E4260}" type="slidenum">
              <a:rPr lang="en-GB">
                <a:latin typeface="Times" pitchFamily="-110" charset="0"/>
              </a:rPr>
              <a:pPr/>
              <a:t>42</a:t>
            </a:fld>
            <a:endParaRPr lang="en-GB">
              <a:latin typeface="Times" pitchFamily="-110"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1803BB1-7E3F-D847-BBDD-C70DEC7620F9}" type="slidenum">
              <a:rPr lang="en-GB">
                <a:latin typeface="Times" pitchFamily="-110" charset="0"/>
              </a:rPr>
              <a:pPr/>
              <a:t>43</a:t>
            </a:fld>
            <a:endParaRPr lang="en-GB">
              <a:latin typeface="Times" pitchFamily="-110"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a:buFont typeface="Times New Roman" pitchFamily="-110" charset="0"/>
              <a:buNone/>
            </a:pPr>
            <a:fld id="{09D628B3-6DA1-D145-8229-D04357C03616}" type="slidenum">
              <a:rPr lang="en-GB" smtClean="0">
                <a:latin typeface="Times New Roman" pitchFamily="-110" charset="0"/>
                <a:ea typeface="Arial" pitchFamily="-110" charset="0"/>
                <a:cs typeface="Arial" pitchFamily="-110" charset="0"/>
              </a:rPr>
              <a:pPr>
                <a:buFont typeface="Times New Roman" pitchFamily="-110" charset="0"/>
                <a:buNone/>
              </a:pPr>
              <a:t>7</a:t>
            </a:fld>
            <a:endParaRPr lang="en-GB">
              <a:latin typeface="Times New Roman" pitchFamily="-110" charset="0"/>
              <a:ea typeface="Arial" pitchFamily="-110" charset="0"/>
              <a:cs typeface="Arial" pitchFamily="-110" charset="0"/>
            </a:endParaRPr>
          </a:p>
        </p:txBody>
      </p:sp>
      <p:sp>
        <p:nvSpPr>
          <p:cNvPr id="36867" name="Text Box 1"/>
          <p:cNvSpPr>
            <a:spLocks noGrp="1" noRot="1" noChangeAspect="1" noChangeArrowheads="1"/>
          </p:cNvSpPr>
          <p:nvPr>
            <p:ph type="sldImg"/>
          </p:nvPr>
        </p:nvSpPr>
        <p:spPr>
          <a:xfrm>
            <a:off x="1141413" y="685800"/>
            <a:ext cx="4573587" cy="3430588"/>
          </a:xfrm>
          <a:ln/>
        </p:spPr>
      </p:sp>
      <p:sp>
        <p:nvSpPr>
          <p:cNvPr id="36868"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a:buFont typeface="Times New Roman" pitchFamily="-110" charset="0"/>
              <a:buNone/>
            </a:pPr>
            <a:fld id="{B05428A8-FE36-554A-8FA6-FB5C1F26F6D7}" type="slidenum">
              <a:rPr lang="en-GB">
                <a:latin typeface="Times New Roman" pitchFamily="-110" charset="0"/>
                <a:ea typeface="Arial" pitchFamily="-110" charset="0"/>
                <a:cs typeface="Arial" pitchFamily="-110" charset="0"/>
              </a:rPr>
              <a:pPr>
                <a:buFont typeface="Times New Roman" pitchFamily="-110" charset="0"/>
                <a:buNone/>
              </a:pPr>
              <a:t>44</a:t>
            </a:fld>
            <a:endParaRPr lang="en-GB">
              <a:latin typeface="Times New Roman" pitchFamily="-110" charset="0"/>
              <a:ea typeface="Arial" pitchFamily="-110" charset="0"/>
              <a:cs typeface="Arial" pitchFamily="-110"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it-IT">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72DF6C9-BF96-B945-8502-DE3FE917F684}" type="slidenum">
              <a:rPr lang="en-GB">
                <a:latin typeface="Times" pitchFamily="-110" charset="0"/>
              </a:rPr>
              <a:pPr/>
              <a:t>45</a:t>
            </a:fld>
            <a:endParaRPr lang="en-GB">
              <a:latin typeface="Times" pitchFamily="-110"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3E2EC2D-088A-604E-BD80-27CE225B98AB}" type="slidenum">
              <a:rPr lang="en-GB">
                <a:latin typeface="Times" pitchFamily="-110" charset="0"/>
              </a:rPr>
              <a:pPr/>
              <a:t>46</a:t>
            </a:fld>
            <a:endParaRPr lang="en-GB">
              <a:latin typeface="Times" pitchFamily="-110"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579510F-3EC3-A541-B6BB-F3CB610B0147}" type="slidenum">
              <a:rPr lang="en-GB">
                <a:latin typeface="Times" pitchFamily="-110" charset="0"/>
              </a:rPr>
              <a:pPr/>
              <a:t>47</a:t>
            </a:fld>
            <a:endParaRPr lang="en-GB">
              <a:latin typeface="Times" pitchFamily="-110"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4119A40-25B1-E249-9A25-05A4091616C4}" type="slidenum">
              <a:rPr lang="en-GB">
                <a:latin typeface="Times" pitchFamily="-110" charset="0"/>
              </a:rPr>
              <a:pPr/>
              <a:t>48</a:t>
            </a:fld>
            <a:endParaRPr lang="en-GB">
              <a:latin typeface="Times" pitchFamily="-110"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46F6E84-9F53-5C42-BE81-0972FDDB2DA5}" type="slidenum">
              <a:rPr lang="en-GB">
                <a:latin typeface="Times" pitchFamily="-110" charset="0"/>
              </a:rPr>
              <a:pPr/>
              <a:t>49</a:t>
            </a:fld>
            <a:endParaRPr lang="en-GB">
              <a:latin typeface="Times" pitchFamily="-110"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EAFA9DD-74E9-E546-BF76-ED85B8A8270C}" type="slidenum">
              <a:rPr lang="en-GB">
                <a:latin typeface="Times" pitchFamily="-110" charset="0"/>
              </a:rPr>
              <a:pPr/>
              <a:t>56</a:t>
            </a:fld>
            <a:endParaRPr lang="en-GB">
              <a:latin typeface="Times" pitchFamily="-110"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AA1329-E209-C742-92DC-4A5976CA8EA1}" type="slidenum">
              <a:rPr lang="en-GB">
                <a:latin typeface="Times" pitchFamily="-110" charset="0"/>
              </a:rPr>
              <a:pPr/>
              <a:t>58</a:t>
            </a:fld>
            <a:endParaRPr lang="en-GB">
              <a:latin typeface="Times" pitchFamily="-110"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12F1EC3-8CEC-E84A-932D-8F64F433C162}" type="slidenum">
              <a:rPr lang="en-GB">
                <a:latin typeface="Times" pitchFamily="-110" charset="0"/>
              </a:rPr>
              <a:pPr/>
              <a:t>59</a:t>
            </a:fld>
            <a:endParaRPr lang="en-GB">
              <a:latin typeface="Times" pitchFamily="-110"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DAA2EF2-CC8C-6B4B-ABF1-0028D41F9459}" type="slidenum">
              <a:rPr lang="en-GB">
                <a:latin typeface="Times" pitchFamily="-110" charset="0"/>
              </a:rPr>
              <a:pPr/>
              <a:t>60</a:t>
            </a:fld>
            <a:endParaRPr lang="en-GB">
              <a:latin typeface="Times" pitchFamily="-110"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a:buFont typeface="Times New Roman" pitchFamily="-110" charset="0"/>
              <a:buNone/>
            </a:pPr>
            <a:fld id="{3694AF79-A8BE-E641-A3A9-110B5D2117FB}" type="slidenum">
              <a:rPr lang="en-GB" smtClean="0">
                <a:latin typeface="Times New Roman" pitchFamily="-110" charset="0"/>
                <a:ea typeface="Arial" pitchFamily="-110" charset="0"/>
                <a:cs typeface="Arial" pitchFamily="-110" charset="0"/>
              </a:rPr>
              <a:pPr>
                <a:buFont typeface="Times New Roman" pitchFamily="-110" charset="0"/>
                <a:buNone/>
              </a:pPr>
              <a:t>8</a:t>
            </a:fld>
            <a:endParaRPr lang="en-GB">
              <a:latin typeface="Times New Roman" pitchFamily="-110" charset="0"/>
              <a:ea typeface="Arial" pitchFamily="-110" charset="0"/>
              <a:cs typeface="Arial" pitchFamily="-110" charset="0"/>
            </a:endParaRPr>
          </a:p>
        </p:txBody>
      </p:sp>
      <p:sp>
        <p:nvSpPr>
          <p:cNvPr id="38915" name="Text Box 1"/>
          <p:cNvSpPr>
            <a:spLocks noGrp="1" noRot="1" noChangeAspect="1" noChangeArrowheads="1"/>
          </p:cNvSpPr>
          <p:nvPr>
            <p:ph type="sldImg"/>
          </p:nvPr>
        </p:nvSpPr>
        <p:spPr>
          <a:xfrm>
            <a:off x="1141413" y="685800"/>
            <a:ext cx="4573587" cy="3430588"/>
          </a:xfrm>
          <a:ln/>
        </p:spPr>
      </p:sp>
      <p:sp>
        <p:nvSpPr>
          <p:cNvPr id="38916"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E22908F-B44A-F54A-BEEF-D20BDA0F5611}" type="slidenum">
              <a:rPr lang="en-GB">
                <a:latin typeface="Times" pitchFamily="-110" charset="0"/>
              </a:rPr>
              <a:pPr/>
              <a:t>61</a:t>
            </a:fld>
            <a:endParaRPr lang="en-GB">
              <a:latin typeface="Times" pitchFamily="-110"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16F1057-E5D1-FC41-86C5-3E56CF147257}" type="slidenum">
              <a:rPr lang="en-GB">
                <a:latin typeface="Times" pitchFamily="-110" charset="0"/>
              </a:rPr>
              <a:pPr/>
              <a:t>62</a:t>
            </a:fld>
            <a:endParaRPr lang="en-GB">
              <a:latin typeface="Times" pitchFamily="-110"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414ADA5-042D-FB4B-AF19-2EDAE392C56B}" type="slidenum">
              <a:rPr lang="en-GB">
                <a:latin typeface="Times" pitchFamily="-110" charset="0"/>
              </a:rPr>
              <a:pPr/>
              <a:t>63</a:t>
            </a:fld>
            <a:endParaRPr lang="en-GB">
              <a:latin typeface="Times" pitchFamily="-110"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1C17669-E11D-2C4A-8D8F-F41EB76C0875}" type="slidenum">
              <a:rPr lang="en-GB">
                <a:latin typeface="Times" pitchFamily="-110" charset="0"/>
              </a:rPr>
              <a:pPr/>
              <a:t>64</a:t>
            </a:fld>
            <a:endParaRPr lang="en-GB">
              <a:latin typeface="Times" pitchFamily="-110"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179C305-1CE2-A848-AC83-51EFCC1C5054}" type="slidenum">
              <a:rPr lang="en-GB">
                <a:latin typeface="Times" pitchFamily="-110" charset="0"/>
              </a:rPr>
              <a:pPr/>
              <a:t>65</a:t>
            </a:fld>
            <a:endParaRPr lang="en-GB">
              <a:latin typeface="Times" pitchFamily="-110"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2DEE0E2-FAF2-6140-91B7-2B67A8611AA0}" type="slidenum">
              <a:rPr lang="en-GB">
                <a:latin typeface="Times" pitchFamily="-110" charset="0"/>
              </a:rPr>
              <a:pPr/>
              <a:t>66</a:t>
            </a:fld>
            <a:endParaRPr lang="en-GB">
              <a:latin typeface="Times" pitchFamily="-110"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83B2258-869C-0147-891E-750DF1C15F29}" type="slidenum">
              <a:rPr lang="en-GB">
                <a:latin typeface="Times" pitchFamily="-110" charset="0"/>
              </a:rPr>
              <a:pPr/>
              <a:t>67</a:t>
            </a:fld>
            <a:endParaRPr lang="en-GB">
              <a:latin typeface="Times" pitchFamily="-110"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FA884B6-1249-8D43-876B-77F2B26B1301}" type="slidenum">
              <a:rPr lang="en-GB">
                <a:latin typeface="Times" pitchFamily="-110" charset="0"/>
              </a:rPr>
              <a:pPr/>
              <a:t>68</a:t>
            </a:fld>
            <a:endParaRPr lang="en-GB">
              <a:latin typeface="Times" pitchFamily="-110"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C20997C-3AC9-C641-8F3F-53043E80EDDF}" type="slidenum">
              <a:rPr lang="en-GB">
                <a:latin typeface="Times" pitchFamily="-110" charset="0"/>
              </a:rPr>
              <a:pPr/>
              <a:t>69</a:t>
            </a:fld>
            <a:endParaRPr lang="en-GB">
              <a:latin typeface="Times" pitchFamily="-110"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CE6A3DB-7F9A-C342-9838-12055874837F}" type="slidenum">
              <a:rPr lang="en-GB">
                <a:latin typeface="Times" pitchFamily="-110" charset="0"/>
              </a:rPr>
              <a:pPr/>
              <a:t>70</a:t>
            </a:fld>
            <a:endParaRPr lang="en-GB">
              <a:latin typeface="Times" pitchFamily="-110"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buFont typeface="Times New Roman" pitchFamily="-110" charset="0"/>
              <a:buNone/>
            </a:pPr>
            <a:fld id="{55953264-9A8D-5D4A-9309-9A59842081A4}" type="slidenum">
              <a:rPr lang="en-GB" smtClean="0">
                <a:latin typeface="Times New Roman" pitchFamily="-110" charset="0"/>
                <a:ea typeface="Arial" pitchFamily="-110" charset="0"/>
                <a:cs typeface="Arial" pitchFamily="-110" charset="0"/>
              </a:rPr>
              <a:pPr>
                <a:buFont typeface="Times New Roman" pitchFamily="-110" charset="0"/>
                <a:buNone/>
              </a:pPr>
              <a:t>9</a:t>
            </a:fld>
            <a:endParaRPr lang="en-GB">
              <a:latin typeface="Times New Roman" pitchFamily="-110" charset="0"/>
              <a:ea typeface="Arial" pitchFamily="-110" charset="0"/>
              <a:cs typeface="Arial" pitchFamily="-110" charset="0"/>
            </a:endParaRPr>
          </a:p>
        </p:txBody>
      </p:sp>
      <p:sp>
        <p:nvSpPr>
          <p:cNvPr id="40963" name="Text Box 1"/>
          <p:cNvSpPr>
            <a:spLocks noGrp="1" noRot="1" noChangeAspect="1" noChangeArrowheads="1"/>
          </p:cNvSpPr>
          <p:nvPr>
            <p:ph type="sldImg"/>
          </p:nvPr>
        </p:nvSpPr>
        <p:spPr>
          <a:xfrm>
            <a:off x="1141413" y="685800"/>
            <a:ext cx="4573587" cy="3430588"/>
          </a:xfrm>
          <a:ln/>
        </p:spPr>
      </p:sp>
      <p:sp>
        <p:nvSpPr>
          <p:cNvPr id="40964"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7B9D0E6-C056-9A46-95AA-166E709460F6}" type="slidenum">
              <a:rPr lang="en-GB">
                <a:latin typeface="Times" pitchFamily="-110" charset="0"/>
              </a:rPr>
              <a:pPr/>
              <a:t>71</a:t>
            </a:fld>
            <a:endParaRPr lang="en-GB">
              <a:latin typeface="Times" pitchFamily="-110"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8B4B4D7-5BEF-E14B-83A7-91EBFE4FA81B}" type="slidenum">
              <a:rPr lang="en-GB">
                <a:latin typeface="Times" pitchFamily="-110" charset="0"/>
              </a:rPr>
              <a:pPr/>
              <a:t>72</a:t>
            </a:fld>
            <a:endParaRPr lang="en-GB">
              <a:latin typeface="Times" pitchFamily="-110"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AF3E5D5-E989-4245-A136-C49C10227C27}" type="slidenum">
              <a:rPr lang="en-GB">
                <a:latin typeface="Times" pitchFamily="-110" charset="0"/>
              </a:rPr>
              <a:pPr/>
              <a:t>73</a:t>
            </a:fld>
            <a:endParaRPr lang="en-GB">
              <a:latin typeface="Times" pitchFamily="-110"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DEB3CA4-6375-C442-9D85-234E4B9BC5D7}" type="slidenum">
              <a:rPr lang="en-GB">
                <a:latin typeface="Times" pitchFamily="-110" charset="0"/>
              </a:rPr>
              <a:pPr/>
              <a:t>74</a:t>
            </a:fld>
            <a:endParaRPr lang="en-GB">
              <a:latin typeface="Times" pitchFamily="-110"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a:buFont typeface="Times New Roman" pitchFamily="-107" charset="0"/>
              <a:buNone/>
            </a:pPr>
            <a:fld id="{2652BDE7-FFAB-D348-90DC-1A4DD813A005}" type="slidenum">
              <a:rPr lang="en-GB">
                <a:latin typeface="Times New Roman" pitchFamily="-107" charset="0"/>
                <a:ea typeface="Arial" pitchFamily="-107" charset="0"/>
                <a:cs typeface="Arial" pitchFamily="-107" charset="0"/>
              </a:rPr>
              <a:pPr>
                <a:buFont typeface="Times New Roman" pitchFamily="-107" charset="0"/>
                <a:buNone/>
              </a:pPr>
              <a:t>76</a:t>
            </a:fld>
            <a:endParaRPr lang="en-GB">
              <a:latin typeface="Times New Roman" pitchFamily="-107" charset="0"/>
              <a:ea typeface="Arial" pitchFamily="-107" charset="0"/>
              <a:cs typeface="Arial" pitchFamily="-107"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buFontTx/>
              <a:buChar char="•"/>
            </a:pPr>
            <a:r>
              <a:rPr lang="en-GB">
                <a:latin typeface="Times New Roman" pitchFamily="-107" charset="0"/>
                <a:ea typeface="ヒラギノ角ゴ Pro W3" pitchFamily="-107" charset="-128"/>
                <a:cs typeface="ヒラギノ角ゴ Pro W3" pitchFamily="-107" charset="-128"/>
              </a:rPr>
              <a:t>As I recalled a couple of slides ago, the New Property Rights theory provides an analytical framework relevant in circumstances characterized by contractual incompleteness.</a:t>
            </a:r>
            <a:r>
              <a:rPr lang="it-IT">
                <a:latin typeface="Times New Roman" pitchFamily="-107" charset="0"/>
                <a:ea typeface="ヒラギノ角ゴ Pro W3" pitchFamily="-107" charset="-128"/>
                <a:cs typeface="ヒラギノ角ゴ Pro W3" pitchFamily="-107" charset="-128"/>
              </a:rPr>
              <a:t> </a:t>
            </a:r>
          </a:p>
          <a:p>
            <a:pPr>
              <a:buFontTx/>
              <a:buChar char="•"/>
            </a:pPr>
            <a:r>
              <a:rPr lang="it-IT">
                <a:latin typeface="Times New Roman" pitchFamily="-107" charset="0"/>
                <a:ea typeface="ヒラギノ角ゴ Pro W3" pitchFamily="-107" charset="-128"/>
                <a:cs typeface="ヒラギノ角ゴ Pro W3" pitchFamily="-107" charset="-128"/>
              </a:rPr>
              <a:t>The easier it is to specify in a contract the details of the relationship, the lower the importance of the allocation of residual rights of control.</a:t>
            </a:r>
          </a:p>
          <a:p>
            <a:pPr>
              <a:buFontTx/>
              <a:buChar char="•"/>
            </a:pPr>
            <a:r>
              <a:rPr lang="it-IT">
                <a:latin typeface="Times New Roman" pitchFamily="-107" charset="0"/>
                <a:ea typeface="ヒラギノ角ゴ Pro W3" pitchFamily="-107" charset="-128"/>
                <a:cs typeface="ヒラギノ角ゴ Pro W3" pitchFamily="-107" charset="-128"/>
              </a:rPr>
              <a:t>Now, in the NPR approach the source of contractual incompleteness resides in the impossibility of third-party verification of the contractual provisions. This is a circumstance particularly likely to occur when contracts involve investments specific to intellectual assets.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pPr>
              <a:buFont typeface="Times New Roman" pitchFamily="-107" charset="0"/>
              <a:buNone/>
            </a:pPr>
            <a:fld id="{4E644C14-EACD-BA4D-A89B-023B35C8DA49}" type="slidenum">
              <a:rPr lang="en-GB">
                <a:latin typeface="Times New Roman" pitchFamily="-107" charset="0"/>
                <a:ea typeface="Arial" pitchFamily="-107" charset="0"/>
                <a:cs typeface="Arial" pitchFamily="-107" charset="0"/>
              </a:rPr>
              <a:pPr>
                <a:buFont typeface="Times New Roman" pitchFamily="-107" charset="0"/>
                <a:buNone/>
              </a:pPr>
              <a:t>81</a:t>
            </a:fld>
            <a:endParaRPr lang="en-GB">
              <a:latin typeface="Times New Roman" pitchFamily="-107" charset="0"/>
              <a:ea typeface="Arial" pitchFamily="-107" charset="0"/>
              <a:cs typeface="Arial" pitchFamily="-107"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it-IT">
              <a:latin typeface="Times New Roman"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4E39142-6BCD-1954-B3EE-B0DAA4181706}"/>
            </a:ext>
          </a:extLst>
        </p:cNvPr>
        <p:cNvGrpSpPr/>
        <p:nvPr/>
      </p:nvGrpSpPr>
      <p:grpSpPr>
        <a:xfrm>
          <a:off x="0" y="0"/>
          <a:ext cx="0" cy="0"/>
          <a:chOff x="0" y="0"/>
          <a:chExt cx="0" cy="0"/>
        </a:xfrm>
      </p:grpSpPr>
      <p:sp>
        <p:nvSpPr>
          <p:cNvPr id="40962" name="Rectangle 7">
            <a:extLst>
              <a:ext uri="{FF2B5EF4-FFF2-40B4-BE49-F238E27FC236}">
                <a16:creationId xmlns:a16="http://schemas.microsoft.com/office/drawing/2014/main" id="{C24A8207-2C7C-CBF0-4CAC-0414061D09D8}"/>
              </a:ext>
            </a:extLst>
          </p:cNvPr>
          <p:cNvSpPr>
            <a:spLocks noGrp="1" noChangeArrowheads="1"/>
          </p:cNvSpPr>
          <p:nvPr>
            <p:ph type="sldNum" sz="quarter" idx="5"/>
          </p:nvPr>
        </p:nvSpPr>
        <p:spPr>
          <a:noFill/>
        </p:spPr>
        <p:txBody>
          <a:bodyPr/>
          <a:lstStyle/>
          <a:p>
            <a:pPr>
              <a:buFont typeface="Times New Roman" pitchFamily="-110" charset="0"/>
              <a:buNone/>
            </a:pPr>
            <a:fld id="{55953264-9A8D-5D4A-9309-9A59842081A4}" type="slidenum">
              <a:rPr lang="en-GB" smtClean="0">
                <a:latin typeface="Times New Roman" pitchFamily="-110" charset="0"/>
                <a:ea typeface="Arial" pitchFamily="-110" charset="0"/>
                <a:cs typeface="Arial" pitchFamily="-110" charset="0"/>
              </a:rPr>
              <a:pPr>
                <a:buFont typeface="Times New Roman" pitchFamily="-110" charset="0"/>
                <a:buNone/>
              </a:pPr>
              <a:t>10</a:t>
            </a:fld>
            <a:endParaRPr lang="en-GB">
              <a:latin typeface="Times New Roman" pitchFamily="-110" charset="0"/>
              <a:ea typeface="Arial" pitchFamily="-110" charset="0"/>
              <a:cs typeface="Arial" pitchFamily="-110" charset="0"/>
            </a:endParaRPr>
          </a:p>
        </p:txBody>
      </p:sp>
      <p:sp>
        <p:nvSpPr>
          <p:cNvPr id="40963" name="Text Box 1">
            <a:extLst>
              <a:ext uri="{FF2B5EF4-FFF2-40B4-BE49-F238E27FC236}">
                <a16:creationId xmlns:a16="http://schemas.microsoft.com/office/drawing/2014/main" id="{8F8A6241-ACDD-6224-E7D5-988D0F9D2CA7}"/>
              </a:ext>
            </a:extLst>
          </p:cNvPr>
          <p:cNvSpPr>
            <a:spLocks noGrp="1" noRot="1" noChangeAspect="1" noChangeArrowheads="1"/>
          </p:cNvSpPr>
          <p:nvPr>
            <p:ph type="sldImg"/>
          </p:nvPr>
        </p:nvSpPr>
        <p:spPr>
          <a:xfrm>
            <a:off x="1141413" y="685800"/>
            <a:ext cx="4573587" cy="3430588"/>
          </a:xfrm>
          <a:ln/>
        </p:spPr>
      </p:sp>
      <p:sp>
        <p:nvSpPr>
          <p:cNvPr id="40964" name="Text Box 2">
            <a:extLst>
              <a:ext uri="{FF2B5EF4-FFF2-40B4-BE49-F238E27FC236}">
                <a16:creationId xmlns:a16="http://schemas.microsoft.com/office/drawing/2014/main" id="{E4A8669B-4B3A-6727-F302-725BDA6805BE}"/>
              </a:ext>
            </a:extLst>
          </p:cNvPr>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extLst>
      <p:ext uri="{BB962C8B-B14F-4D97-AF65-F5344CB8AC3E}">
        <p14:creationId xmlns:p14="http://schemas.microsoft.com/office/powerpoint/2010/main" val="132560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CC50621-6E7B-C84E-B89A-601554C693A5}" type="slidenum">
              <a:rPr lang="en-GB">
                <a:latin typeface="Arial" pitchFamily="-110" charset="0"/>
                <a:ea typeface="ＭＳ Ｐゴシック" pitchFamily="-65" charset="-128"/>
                <a:cs typeface="ＭＳ Ｐゴシック" pitchFamily="-65" charset="-128"/>
              </a:rPr>
              <a:pPr/>
              <a:t>13</a:t>
            </a:fld>
            <a:endParaRPr lang="en-GB">
              <a:latin typeface="Arial" pitchFamily="-110" charset="0"/>
              <a:ea typeface="ＭＳ Ｐゴシック" pitchFamily="-65" charset="-128"/>
              <a:cs typeface="ＭＳ Ｐゴシック" pitchFamily="-65" charset="-128"/>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a:latin typeface="Arial"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FF870E9-F995-B843-A16F-FD7CCE9486D8}" type="slidenum">
              <a:rPr lang="en-GB">
                <a:latin typeface="Arial" pitchFamily="-110" charset="0"/>
                <a:ea typeface="ＭＳ Ｐゴシック" pitchFamily="-65" charset="-128"/>
                <a:cs typeface="ＭＳ Ｐゴシック" pitchFamily="-65" charset="-128"/>
              </a:rPr>
              <a:pPr/>
              <a:t>18</a:t>
            </a:fld>
            <a:endParaRPr lang="en-GB">
              <a:latin typeface="Arial" pitchFamily="-110" charset="0"/>
              <a:ea typeface="ＭＳ Ｐゴシック" pitchFamily="-65" charset="-128"/>
              <a:cs typeface="ＭＳ Ｐゴシック" pitchFamily="-65"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F93C7A8-A07B-0149-AD4D-459CC6FF3DD6}" type="slidenum">
              <a:rPr lang="en-GB">
                <a:latin typeface="Arial" pitchFamily="-110" charset="0"/>
                <a:ea typeface="ＭＳ Ｐゴシック" pitchFamily="-65" charset="-128"/>
                <a:cs typeface="ＭＳ Ｐゴシック" pitchFamily="-65" charset="-128"/>
              </a:rPr>
              <a:pPr/>
              <a:t>21</a:t>
            </a:fld>
            <a:endParaRPr lang="en-GB">
              <a:latin typeface="Arial" pitchFamily="-110" charset="0"/>
              <a:ea typeface="ＭＳ Ｐゴシック" pitchFamily="-65" charset="-128"/>
              <a:cs typeface="ＭＳ Ｐゴシック" pitchFamily="-65" charset="-128"/>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815EF7C-D288-8A4B-93CC-4D75DD9D407A}" type="slidenum">
              <a:rPr lang="en-GB" sz="1200">
                <a:solidFill>
                  <a:srgbClr val="000000"/>
                </a:solidFill>
                <a:latin typeface="Calibri" charset="0"/>
                <a:ea typeface="ＭＳ Ｐゴシック" charset="0"/>
                <a:cs typeface="ＭＳ Ｐゴシック" charset="0"/>
              </a:rPr>
              <a:pPr eaLnBrk="1" hangingPunct="1"/>
              <a:t>26</a:t>
            </a:fld>
            <a:endParaRPr lang="en-GB" sz="1200">
              <a:solidFill>
                <a:srgbClr val="000000"/>
              </a:solidFill>
              <a:latin typeface="Calibri" charset="0"/>
              <a:ea typeface="ＭＳ Ｐゴシック" charset="0"/>
              <a:cs typeface="ＭＳ Ｐゴシック"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3B09BD-841A-E64A-A45D-D8354DA5E246}"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D10A6B-2606-5148-8A96-19624B37F8B6}"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E0F4FB-38DB-CD4C-A4DD-AC6FA8C895EE}"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3771774-CA41-BE4D-B80D-C2B1067ABD17}"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0813" cy="1141413"/>
          </a:xfrm>
        </p:spPr>
        <p:txBody>
          <a:bodyPr/>
          <a:lstStyle/>
          <a:p>
            <a:r>
              <a:rPr lang="it-IT"/>
              <a:t>Fare clic per modificare stile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738DE7A-5A64-CE44-91E3-14C226705E1D}"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18"/>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solidFill>
                  <a:srgbClr val="D1EAEE"/>
                </a:solidFill>
              </a:defRPr>
            </a:lvl1pPr>
          </a:lstStyle>
          <a:p>
            <a:pPr>
              <a:defRPr/>
            </a:pPr>
            <a:fld id="{203CD715-89DA-DB44-B706-F50696E8FFF8}"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C3276E6D-00FA-DC44-83FD-371D7E7C6549}"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4"/>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5"/>
          <p:cNvSpPr>
            <a:spLocks noGrp="1"/>
          </p:cNvSpPr>
          <p:nvPr>
            <p:ph type="sldNum" sz="quarter" idx="12"/>
          </p:nvPr>
        </p:nvSpPr>
        <p:spPr/>
        <p:txBody>
          <a:bodyPr/>
          <a:lstStyle>
            <a:lvl1pPr>
              <a:defRPr>
                <a:solidFill>
                  <a:srgbClr val="D1EAEE"/>
                </a:solidFill>
              </a:defRPr>
            </a:lvl1pPr>
          </a:lstStyle>
          <a:p>
            <a:pPr>
              <a:defRPr/>
            </a:pPr>
            <a:fld id="{CA03ECA4-EB22-FE44-9030-8F3DD4790736}"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a:t>Fare clic per modificare stile</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461E679-3434-5F43-8D12-D4E665CBB5F5}"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C58DBF9D-DBCF-694E-9E33-F662ACCD3784}"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8691D7EA-FCCB-E54A-BE60-2A96773B0636}"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36B804-CDF0-CF4B-A4CE-BE4F67CB5040}"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FE873C9C-98F1-5243-85F3-0102434F707E}"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gli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C2B492C-4A9E-0242-8DD0-0EF8293F127A}"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a:t>Fare clic per modificare stile</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gli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670CE248-0D19-C54B-AB6A-AB6AC3CC3F56}"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F5B93241-5C18-4F44-9E8F-CCA0F7B8884F}"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2D323DC-E045-8E44-958B-D71107B1A1D7}"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659AA0-B776-4D4A-8F3B-B850C5555AF0}" type="datetimeFigureOut">
              <a:rPr lang="it-IT" smtClean="0">
                <a:solidFill>
                  <a:prstClr val="black">
                    <a:tint val="75000"/>
                  </a:prstClr>
                </a:solidFill>
              </a:rPr>
              <a:pPr/>
              <a:t>24/05/25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BFAC40C-9D0D-7543-AC6F-EBF54071C2D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fld id="{347F3A00-67C8-E34B-B5DA-71D7612E0CF2}" type="datetime1">
              <a:rPr lang="it-IT"/>
              <a:pPr/>
              <a:t>24/05/25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C81B3AAC-0404-694E-B978-6B55027187AA}" type="slidenum">
              <a:rPr lang="en-US"/>
              <a:pPr/>
              <a:t>‹N›</a:t>
            </a:fld>
            <a:endParaRPr lang="en-US"/>
          </a:p>
        </p:txBody>
      </p:sp>
    </p:spTree>
    <p:extLst>
      <p:ext uri="{BB962C8B-B14F-4D97-AF65-F5344CB8AC3E}">
        <p14:creationId xmlns:p14="http://schemas.microsoft.com/office/powerpoint/2010/main" val="201013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fld id="{347F3A00-67C8-E34B-B5DA-71D7612E0CF2}" type="datetime1">
              <a:rPr lang="it-IT"/>
              <a:pPr/>
              <a:t>24/05/25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C81B3AAC-0404-694E-B978-6B55027187AA}" type="slidenum">
              <a:rPr lang="en-US"/>
              <a:pPr/>
              <a:t>‹N›</a:t>
            </a:fld>
            <a:endParaRPr lang="en-US"/>
          </a:p>
        </p:txBody>
      </p:sp>
    </p:spTree>
    <p:extLst>
      <p:ext uri="{BB962C8B-B14F-4D97-AF65-F5344CB8AC3E}">
        <p14:creationId xmlns:p14="http://schemas.microsoft.com/office/powerpoint/2010/main" val="201013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F59E5-DA68-30C8-68C2-AF1941E544D3}"/>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73ED4442-FB9C-E8C3-B239-CE80C4AEDD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9DFC67AA-26CC-5C95-DF6B-336C54B8C846}"/>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A9E3FB01-9625-CA07-355D-61C61820BA8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A9543F8-0F71-BC29-4A61-A8DA7E3D2AAA}"/>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774219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D9277-B172-F0F1-B738-0F3ADC5D485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F448801-4A72-549B-BA46-67E90653873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E9320E0-B02F-DA9F-F657-51632FEA6874}"/>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0D75ECDC-33EA-9B5B-00CC-E1472EB2CC7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C8C0532-9225-6884-E17C-E25427E74BF1}"/>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37201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ADA960-9830-C54E-8EE3-F04A2686DDB1}"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6E61E6-7745-EDC7-5258-98509A6875C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6A9EB189-4278-6C55-E67B-E9D807F2A8A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1F155E-E71A-5082-392B-DFDF069461E3}"/>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9A7149C2-FD4A-1AA0-B67B-1B447563F5E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8F3E28D-0DDA-FF0D-9EB5-0AB5D4FCA9D7}"/>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426868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832F64-1316-74CB-28AF-60976BC6EC5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084C197-6F0C-227D-6845-9CB42D1383BF}"/>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328C2331-9720-BFEE-2576-807BBF25935B}"/>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468A9038-41D4-65F8-D6CD-33CACD07A76A}"/>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6" name="Segnaposto piè di pagina 5">
            <a:extLst>
              <a:ext uri="{FF2B5EF4-FFF2-40B4-BE49-F238E27FC236}">
                <a16:creationId xmlns:a16="http://schemas.microsoft.com/office/drawing/2014/main" id="{CC7AB1ED-B577-17F2-08C1-7666523D08B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480E12A-800E-865A-A84B-555B9253CC32}"/>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164851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287995-F7BA-E743-C379-E43C1788D518}"/>
              </a:ext>
            </a:extLst>
          </p:cNvPr>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E42E51E-9CCA-D8AF-F3D6-F3A71D3C652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1D3FED-785B-4800-4193-9F2C00239F3F}"/>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FC6928CD-BE42-65A3-2D1C-E63C8DD787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E4976B-090F-43AD-5645-7438C2D93826}"/>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A035A755-D1B5-65AC-D08E-F942896CBB59}"/>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8" name="Segnaposto piè di pagina 7">
            <a:extLst>
              <a:ext uri="{FF2B5EF4-FFF2-40B4-BE49-F238E27FC236}">
                <a16:creationId xmlns:a16="http://schemas.microsoft.com/office/drawing/2014/main" id="{9BB4F9B0-EE92-ABCE-8C51-1EF5BEED4F6B}"/>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9929386B-7141-9BB3-1B57-4737ECC8C3FD}"/>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6490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C8B38-1A3E-5B75-EB1C-1650EC79F09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7F160DE8-8C97-CF05-0C18-345870E16692}"/>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4" name="Segnaposto piè di pagina 3">
            <a:extLst>
              <a:ext uri="{FF2B5EF4-FFF2-40B4-BE49-F238E27FC236}">
                <a16:creationId xmlns:a16="http://schemas.microsoft.com/office/drawing/2014/main" id="{D47243C9-0B7E-42F9-91CF-CDCDBC583D7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1851A9C3-0F2F-64DB-1413-F074CC945A2D}"/>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1177462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B903470-1DA0-7C2A-9611-EB717A2F1DF2}"/>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3" name="Segnaposto piè di pagina 2">
            <a:extLst>
              <a:ext uri="{FF2B5EF4-FFF2-40B4-BE49-F238E27FC236}">
                <a16:creationId xmlns:a16="http://schemas.microsoft.com/office/drawing/2014/main" id="{C33C4FE8-5FC3-8566-E915-9CF298889D0B}"/>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444B6990-00AE-ABC4-3E5E-1116D95DDEF3}"/>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219575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A74FA-3D5D-04E5-4C7B-8D6D0E75490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64EC625-3C1E-AC04-4C4E-8B7ED09BAE4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18E19A0F-6D4A-6E55-2B50-588F6FA4D3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9324FE-FD44-FA8F-CCDA-090B5165D689}"/>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6" name="Segnaposto piè di pagina 5">
            <a:extLst>
              <a:ext uri="{FF2B5EF4-FFF2-40B4-BE49-F238E27FC236}">
                <a16:creationId xmlns:a16="http://schemas.microsoft.com/office/drawing/2014/main" id="{7AA98A77-71DC-8D3F-C364-833CFEA53D2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959E16BF-D01A-6858-57ED-B7C71D88CE2F}"/>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500487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E4BD7-3946-4514-C960-B4F4B2CDA828}"/>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446F8CE-247F-E380-9927-04C3007D735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a:extLst>
              <a:ext uri="{FF2B5EF4-FFF2-40B4-BE49-F238E27FC236}">
                <a16:creationId xmlns:a16="http://schemas.microsoft.com/office/drawing/2014/main" id="{D80370E9-A3C7-5C51-C6CB-3D00E0001C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2537C71-B57F-6F53-750B-CC86F93D3F0B}"/>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6" name="Segnaposto piè di pagina 5">
            <a:extLst>
              <a:ext uri="{FF2B5EF4-FFF2-40B4-BE49-F238E27FC236}">
                <a16:creationId xmlns:a16="http://schemas.microsoft.com/office/drawing/2014/main" id="{12B5BC4A-D802-A305-1F81-9E26840717A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AE68CFA-349C-5732-E3B8-873FAE88D0B5}"/>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190892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D6C99-CECD-D637-3CBC-14AE9C68696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02663067-A8A5-0399-B7E0-34B7DF3B827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C1DEF4D-26CA-E22A-B615-3710EABC4229}"/>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C2CBE6E0-50B4-2DD5-2569-E4B7C8391BC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46EBCF1-8A2B-861D-C26C-6B6787C1FE4B}"/>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255771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557B17-0DAC-03F8-830F-F7F82126C3FA}"/>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749A4D7A-23D2-5B7F-3E30-03B3B381E815}"/>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8F1C26F-81C4-370D-20C0-0D7E8D27EAA3}"/>
              </a:ext>
            </a:extLst>
          </p:cNvPr>
          <p:cNvSpPr>
            <a:spLocks noGrp="1"/>
          </p:cNvSpPr>
          <p:nvPr>
            <p:ph type="dt" sz="half" idx="10"/>
          </p:nvPr>
        </p:nvSpPr>
        <p:spPr/>
        <p:txBody>
          <a:body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A0D66C47-1752-8EDB-B1AF-41E7E7BDD999}"/>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108C5C4-33BD-3AB4-A9DA-F3A25C3D5BEC}"/>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456910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1DF468C-04D5-5A43-B6FB-39D8E8C70A61}" type="datetime1">
              <a:rPr lang="it-IT"/>
              <a:pPr>
                <a:defRPr/>
              </a:pPr>
              <a:t>24/05/25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46B444-3F28-FA4F-9BD0-7EB77071D739}" type="slidenum">
              <a:rPr lang="it-IT"/>
              <a:pPr>
                <a:defRPr/>
              </a:pPr>
              <a:t>‹N›</a:t>
            </a:fld>
            <a:endParaRPr lang="it-IT"/>
          </a:p>
        </p:txBody>
      </p:sp>
    </p:spTree>
    <p:extLst>
      <p:ext uri="{BB962C8B-B14F-4D97-AF65-F5344CB8AC3E}">
        <p14:creationId xmlns:p14="http://schemas.microsoft.com/office/powerpoint/2010/main" val="425327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353485E-11D3-0A4B-BBBF-A2EF84E7E7AE}" type="slidenum">
              <a:rPr lang="en-GB"/>
              <a:pPr>
                <a:defRPr/>
              </a:pPr>
              <a:t>‹N›</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77803D01-B1EF-5B4E-8EB4-79042BF37A74}" type="datetime1">
              <a:rPr lang="it-IT"/>
              <a:pPr>
                <a:defRPr/>
              </a:pPr>
              <a:t>24/05/25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B24C28-73C9-9442-B2EE-4E8B7BC7EA79}" type="slidenum">
              <a:rPr lang="it-IT"/>
              <a:pPr>
                <a:defRPr/>
              </a:pPr>
              <a:t>‹N›</a:t>
            </a:fld>
            <a:endParaRPr lang="it-IT"/>
          </a:p>
        </p:txBody>
      </p:sp>
    </p:spTree>
    <p:extLst>
      <p:ext uri="{BB962C8B-B14F-4D97-AF65-F5344CB8AC3E}">
        <p14:creationId xmlns:p14="http://schemas.microsoft.com/office/powerpoint/2010/main" val="3540911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57911D9E-CD28-D845-B957-6E8BB15C1F52}" type="datetime1">
              <a:rPr lang="it-IT"/>
              <a:pPr>
                <a:defRPr/>
              </a:pPr>
              <a:t>24/05/25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9A49490-507D-2246-9CE7-49772AD69969}" type="slidenum">
              <a:rPr lang="it-IT"/>
              <a:pPr>
                <a:defRPr/>
              </a:pPr>
              <a:t>‹N›</a:t>
            </a:fld>
            <a:endParaRPr lang="it-IT"/>
          </a:p>
        </p:txBody>
      </p:sp>
    </p:spTree>
    <p:extLst>
      <p:ext uri="{BB962C8B-B14F-4D97-AF65-F5344CB8AC3E}">
        <p14:creationId xmlns:p14="http://schemas.microsoft.com/office/powerpoint/2010/main" val="79530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5ABF913A-9B9B-134D-A315-654DFB6AEBAE}" type="datetime1">
              <a:rPr lang="it-IT"/>
              <a:pPr>
                <a:defRPr/>
              </a:pPr>
              <a:t>24/05/25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DBCF940-9AF3-D340-A1EC-FCDD187239FB}" type="slidenum">
              <a:rPr lang="it-IT"/>
              <a:pPr>
                <a:defRPr/>
              </a:pPr>
              <a:t>‹N›</a:t>
            </a:fld>
            <a:endParaRPr lang="it-IT"/>
          </a:p>
        </p:txBody>
      </p:sp>
    </p:spTree>
    <p:extLst>
      <p:ext uri="{BB962C8B-B14F-4D97-AF65-F5344CB8AC3E}">
        <p14:creationId xmlns:p14="http://schemas.microsoft.com/office/powerpoint/2010/main" val="2804227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7BF6E804-F1C1-AA4F-B961-575FF1F714F4}" type="datetime1">
              <a:rPr lang="it-IT"/>
              <a:pPr>
                <a:defRPr/>
              </a:pPr>
              <a:t>24/05/25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ABFCCB6-40FB-1F43-B84B-9114AB6BE0E7}" type="slidenum">
              <a:rPr lang="it-IT"/>
              <a:pPr>
                <a:defRPr/>
              </a:pPr>
              <a:t>‹N›</a:t>
            </a:fld>
            <a:endParaRPr lang="it-IT"/>
          </a:p>
        </p:txBody>
      </p:sp>
    </p:spTree>
    <p:extLst>
      <p:ext uri="{BB962C8B-B14F-4D97-AF65-F5344CB8AC3E}">
        <p14:creationId xmlns:p14="http://schemas.microsoft.com/office/powerpoint/2010/main" val="80088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p:cNvSpPr>
            <a:spLocks noGrp="1"/>
          </p:cNvSpPr>
          <p:nvPr>
            <p:ph type="dt" sz="half" idx="10"/>
          </p:nvPr>
        </p:nvSpPr>
        <p:spPr/>
        <p:txBody>
          <a:bodyPr/>
          <a:lstStyle>
            <a:lvl1pPr>
              <a:defRPr/>
            </a:lvl1pPr>
          </a:lstStyle>
          <a:p>
            <a:pPr>
              <a:defRPr/>
            </a:pPr>
            <a:fld id="{992D9CE8-48CA-884C-913D-C365BD06B8E8}" type="datetime1">
              <a:rPr lang="it-IT"/>
              <a:pPr>
                <a:defRPr/>
              </a:pPr>
              <a:t>24/05/25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057DBBD-4F44-5B48-99AB-01EBDCAD0914}" type="slidenum">
              <a:rPr lang="it-IT"/>
              <a:pPr>
                <a:defRPr/>
              </a:pPr>
              <a:t>‹N›</a:t>
            </a:fld>
            <a:endParaRPr lang="it-IT"/>
          </a:p>
        </p:txBody>
      </p:sp>
    </p:spTree>
    <p:extLst>
      <p:ext uri="{BB962C8B-B14F-4D97-AF65-F5344CB8AC3E}">
        <p14:creationId xmlns:p14="http://schemas.microsoft.com/office/powerpoint/2010/main" val="4159021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CB5F2AB-9EA9-F343-ADC2-9B6C098D4B12}" type="datetime1">
              <a:rPr lang="it-IT"/>
              <a:pPr>
                <a:defRPr/>
              </a:pPr>
              <a:t>24/05/25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B6CA076-C864-1E42-A2DB-2328304F3F55}" type="slidenum">
              <a:rPr lang="it-IT"/>
              <a:pPr>
                <a:defRPr/>
              </a:pPr>
              <a:t>‹N›</a:t>
            </a:fld>
            <a:endParaRPr lang="it-IT"/>
          </a:p>
        </p:txBody>
      </p:sp>
    </p:spTree>
    <p:extLst>
      <p:ext uri="{BB962C8B-B14F-4D97-AF65-F5344CB8AC3E}">
        <p14:creationId xmlns:p14="http://schemas.microsoft.com/office/powerpoint/2010/main" val="1588524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32275436-9E2E-8149-806B-360CDA8084B4}" type="datetime1">
              <a:rPr lang="it-IT"/>
              <a:pPr>
                <a:defRPr/>
              </a:pPr>
              <a:t>24/05/25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BD7817-5EAE-C548-861B-D840B6ED2513}" type="slidenum">
              <a:rPr lang="it-IT"/>
              <a:pPr>
                <a:defRPr/>
              </a:pPr>
              <a:t>‹N›</a:t>
            </a:fld>
            <a:endParaRPr lang="it-IT"/>
          </a:p>
        </p:txBody>
      </p:sp>
    </p:spTree>
    <p:extLst>
      <p:ext uri="{BB962C8B-B14F-4D97-AF65-F5344CB8AC3E}">
        <p14:creationId xmlns:p14="http://schemas.microsoft.com/office/powerpoint/2010/main" val="2182417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A0F32AF4-79C5-B34E-8302-BB6823E89ADF}" type="datetime1">
              <a:rPr lang="it-IT"/>
              <a:pPr>
                <a:defRPr/>
              </a:pPr>
              <a:t>24/05/25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8D38EC-9401-074C-A0CF-FDEEEE963A43}" type="slidenum">
              <a:rPr lang="it-IT"/>
              <a:pPr>
                <a:defRPr/>
              </a:pPr>
              <a:t>‹N›</a:t>
            </a:fld>
            <a:endParaRPr lang="it-IT"/>
          </a:p>
        </p:txBody>
      </p:sp>
    </p:spTree>
    <p:extLst>
      <p:ext uri="{BB962C8B-B14F-4D97-AF65-F5344CB8AC3E}">
        <p14:creationId xmlns:p14="http://schemas.microsoft.com/office/powerpoint/2010/main" val="280408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0616E5F-686A-8C4D-84ED-97DC08CB9AF9}" type="datetime1">
              <a:rPr lang="it-IT"/>
              <a:pPr>
                <a:defRPr/>
              </a:pPr>
              <a:t>24/05/25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81A3D3-D95D-9B40-B8A8-85E9863C8BA3}" type="slidenum">
              <a:rPr lang="it-IT"/>
              <a:pPr>
                <a:defRPr/>
              </a:pPr>
              <a:t>‹N›</a:t>
            </a:fld>
            <a:endParaRPr lang="it-IT"/>
          </a:p>
        </p:txBody>
      </p:sp>
    </p:spTree>
    <p:extLst>
      <p:ext uri="{BB962C8B-B14F-4D97-AF65-F5344CB8AC3E}">
        <p14:creationId xmlns:p14="http://schemas.microsoft.com/office/powerpoint/2010/main" val="1306460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58BF060-B213-824C-8FBB-2345205731E9}" type="datetime1">
              <a:rPr lang="it-IT"/>
              <a:pPr>
                <a:defRPr/>
              </a:pPr>
              <a:t>24/05/25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2252EC-E588-CE46-BC85-1FE010FE557B}" type="slidenum">
              <a:rPr lang="it-IT"/>
              <a:pPr>
                <a:defRPr/>
              </a:pPr>
              <a:t>‹N›</a:t>
            </a:fld>
            <a:endParaRPr lang="it-IT"/>
          </a:p>
        </p:txBody>
      </p:sp>
    </p:spTree>
    <p:extLst>
      <p:ext uri="{BB962C8B-B14F-4D97-AF65-F5344CB8AC3E}">
        <p14:creationId xmlns:p14="http://schemas.microsoft.com/office/powerpoint/2010/main" val="388437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3E4FD1-5E93-BB41-945D-0E6C3D7A01B2}" type="slidenum">
              <a:rPr lang="en-GB"/>
              <a:pPr>
                <a:defRPr/>
              </a:pPr>
              <a:t>‹N›</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0813" cy="1141413"/>
          </a:xfrm>
        </p:spPr>
        <p:txBody>
          <a:bodyPr/>
          <a:lstStyle/>
          <a:p>
            <a:r>
              <a:rPr lang="it-IT"/>
              <a:t>Fare clic per modificare stile</a:t>
            </a:r>
            <a:endParaRPr lang="en-GB"/>
          </a:p>
        </p:txBody>
      </p:sp>
      <p:sp>
        <p:nvSpPr>
          <p:cNvPr id="3"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GB"/>
          </a:p>
        </p:txBody>
      </p:sp>
      <p:sp>
        <p:nvSpPr>
          <p:cNvPr id="4" name="Rectangle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98BBA40D-BEF0-F746-B827-24A3E16AFB11}" type="slidenum">
              <a:rPr lang="en-GB"/>
              <a:pPr/>
              <a:t>‹N›</a:t>
            </a:fld>
            <a:endParaRPr lang="en-GB"/>
          </a:p>
        </p:txBody>
      </p:sp>
    </p:spTree>
    <p:extLst>
      <p:ext uri="{BB962C8B-B14F-4D97-AF65-F5344CB8AC3E}">
        <p14:creationId xmlns:p14="http://schemas.microsoft.com/office/powerpoint/2010/main" val="66783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DD67E67-DF1C-CD4C-8F24-CDBB675B85FD}"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873D502-610F-E746-8FBE-6155057B90DE}"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542005-5E47-8741-8D28-F53179C7266D}"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92FF77-D788-804B-B5FD-D9F1FA610128}"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D1D93213-79AC-5E42-8F93-818E3A29D933}"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105" charset="0"/>
        </a:defRPr>
      </a:lvl6pPr>
      <a:lvl7pPr marL="914400" algn="ctr" rtl="0" fontAlgn="base">
        <a:spcBef>
          <a:spcPct val="0"/>
        </a:spcBef>
        <a:spcAft>
          <a:spcPct val="0"/>
        </a:spcAft>
        <a:defRPr sz="4400">
          <a:solidFill>
            <a:schemeClr val="tx2"/>
          </a:solidFill>
          <a:latin typeface="Times" pitchFamily="-105" charset="0"/>
        </a:defRPr>
      </a:lvl7pPr>
      <a:lvl8pPr marL="1371600" algn="ctr" rtl="0" fontAlgn="base">
        <a:spcBef>
          <a:spcPct val="0"/>
        </a:spcBef>
        <a:spcAft>
          <a:spcPct val="0"/>
        </a:spcAft>
        <a:defRPr sz="4400">
          <a:solidFill>
            <a:schemeClr val="tx2"/>
          </a:solidFill>
          <a:latin typeface="Times" pitchFamily="-105" charset="0"/>
        </a:defRPr>
      </a:lvl8pPr>
      <a:lvl9pPr marL="1828800" algn="ctr" rtl="0" fontAlgn="base">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15364"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a:t>Fare clic per modificare stile</a:t>
            </a:r>
            <a:endParaRPr lang="en-US"/>
          </a:p>
        </p:txBody>
      </p:sp>
      <p:sp>
        <p:nvSpPr>
          <p:cNvPr id="15365"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egnaposto data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charset="0"/>
              </a:defRPr>
            </a:lvl1pPr>
          </a:lstStyle>
          <a:p>
            <a:pPr>
              <a:defRPr/>
            </a:pPr>
            <a:fld id="{71A5657D-17CB-F64B-ABDA-052BB5E5A9D1}" type="slidenum">
              <a:rPr lang="en-GB"/>
              <a:pPr>
                <a:defRPr/>
              </a:pPr>
              <a:t>‹N›</a:t>
            </a:fld>
            <a:endParaRPr lang="en-GB"/>
          </a:p>
        </p:txBody>
      </p:sp>
      <p:grpSp>
        <p:nvGrpSpPr>
          <p:cNvPr id="15369"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0" r:id="rId2"/>
    <p:sldLayoutId id="2147483699" r:id="rId3"/>
    <p:sldLayoutId id="2147483691" r:id="rId4"/>
    <p:sldLayoutId id="2147483692" r:id="rId5"/>
    <p:sldLayoutId id="2147483693" r:id="rId6"/>
    <p:sldLayoutId id="2147483694" r:id="rId7"/>
    <p:sldLayoutId id="2147483695" r:id="rId8"/>
    <p:sldLayoutId id="2147483700" r:id="rId9"/>
    <p:sldLayoutId id="2147483696" r:id="rId10"/>
    <p:sldLayoutId id="2147483697"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5pPr>
      <a:lvl6pPr marL="4572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6pPr>
      <a:lvl7pPr marL="9144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7pPr>
      <a:lvl8pPr marL="13716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8pPr>
      <a:lvl9pPr marL="18288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10" charset="2"/>
        <a:buChar char=""/>
        <a:defRPr sz="2600" kern="1200">
          <a:solidFill>
            <a:schemeClr val="tx1"/>
          </a:solidFill>
          <a:latin typeface="+mn-lt"/>
          <a:ea typeface="ＭＳ Ｐゴシック" pitchFamily="-65" charset="-128"/>
          <a:cs typeface="ＭＳ Ｐゴシック" pitchFamily="-65" charset="-128"/>
        </a:defRPr>
      </a:lvl1pPr>
      <a:lvl2pPr marL="639763" indent="-246063" algn="l" rtl="0" eaLnBrk="0" fontAlgn="base" hangingPunct="0">
        <a:spcBef>
          <a:spcPct val="20000"/>
        </a:spcBef>
        <a:spcAft>
          <a:spcPct val="0"/>
        </a:spcAft>
        <a:buClr>
          <a:schemeClr val="accent1"/>
        </a:buClr>
        <a:buSzPct val="85000"/>
        <a:buFont typeface="Wingdings 2" pitchFamily="-110" charset="2"/>
        <a:buChar char=""/>
        <a:defRPr sz="2400" kern="1200">
          <a:solidFill>
            <a:schemeClr val="tx1"/>
          </a:solidFill>
          <a:latin typeface="+mn-lt"/>
          <a:ea typeface="ＭＳ Ｐゴシック" pitchFamily="-65"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10" charset="2"/>
        <a:buChar char=""/>
        <a:defRPr sz="2100" kern="1200">
          <a:solidFill>
            <a:schemeClr val="tx1"/>
          </a:solidFill>
          <a:latin typeface="+mn-lt"/>
          <a:ea typeface="ヒラギノ角ゴ Pro W3" charset="-128"/>
          <a:cs typeface="ヒラギノ角ゴ Pro W3" charset="-128"/>
        </a:defRPr>
      </a:lvl3pPr>
      <a:lvl4pPr marL="1187450" indent="-209550" algn="l" rtl="0" eaLnBrk="0" fontAlgn="base" hangingPunct="0">
        <a:spcBef>
          <a:spcPct val="20000"/>
        </a:spcBef>
        <a:spcAft>
          <a:spcPct val="0"/>
        </a:spcAft>
        <a:buClr>
          <a:srgbClr val="0BD0D9"/>
        </a:buClr>
        <a:buSzPct val="65000"/>
        <a:buFont typeface="Wingdings 2" pitchFamily="-110" charset="2"/>
        <a:buChar char=""/>
        <a:defRPr sz="2000" kern="1200">
          <a:solidFill>
            <a:schemeClr val="tx1"/>
          </a:solidFill>
          <a:latin typeface="+mn-lt"/>
          <a:ea typeface="ヒラギノ角ゴ Pro W3"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10" charset="2"/>
        <a:buChar char=""/>
        <a:defRPr sz="2000" kern="1200">
          <a:solidFill>
            <a:schemeClr val="tx1"/>
          </a:solidFill>
          <a:latin typeface="+mn-lt"/>
          <a:ea typeface="ヒラギノ角ゴ Pro W3"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4659AA0-B776-4D4A-8F3B-B850C5555AF0}" type="datetimeFigureOut">
              <a:rPr lang="it-IT" smtClean="0">
                <a:solidFill>
                  <a:prstClr val="black">
                    <a:tint val="75000"/>
                  </a:prstClr>
                </a:solidFill>
                <a:latin typeface="Calibri"/>
              </a:rPr>
              <a:pPr defTabSz="457200" eaLnBrk="1" fontAlgn="auto" hangingPunct="1">
                <a:spcBef>
                  <a:spcPts val="0"/>
                </a:spcBef>
                <a:spcAft>
                  <a:spcPts val="0"/>
                </a:spcAft>
              </a:pPr>
              <a:t>24/05/25</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BFAC40C-9D0D-7543-AC6F-EBF54071C2DE}" type="slidenum">
              <a:rPr lang="it-IT" smtClean="0">
                <a:solidFill>
                  <a:prstClr val="black">
                    <a:tint val="75000"/>
                  </a:prstClr>
                </a:solidFill>
                <a:latin typeface="Calibri"/>
              </a:rPr>
              <a:pPr defTabSz="457200" eaLnBrk="1" fontAlgn="auto" hangingPunct="1">
                <a:spcBef>
                  <a:spcPts val="0"/>
                </a:spcBef>
                <a:spcAft>
                  <a:spcPts val="0"/>
                </a:spcAft>
              </a:pPr>
              <a:t>‹N›</a:t>
            </a:fld>
            <a:endParaRPr lang="it-IT">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endParaRPr lang="en-US"/>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fld id="{6F86BCE8-1CC3-9B47-B9C5-2210A8BE7292}" type="datetime1">
              <a:rPr lang="it-IT">
                <a:ea typeface="ヒラギノ角ゴ Pro W3" charset="0"/>
                <a:cs typeface="ヒラギノ角ゴ Pro W3" charset="0"/>
              </a:rPr>
              <a:pPr defTabSz="457200" eaLnBrk="1" hangingPunct="1"/>
              <a:t>24/05/25</a:t>
            </a:fld>
            <a:endParaRPr lang="en-US">
              <a:ea typeface="ヒラギノ角ゴ Pro W3" charset="0"/>
              <a:cs typeface="ヒラギノ角ゴ Pro W3"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fld id="{85D637A1-0EEF-B341-8B58-E9D1A8CB87B2}" type="slidenum">
              <a:rPr lang="en-US">
                <a:ea typeface="ヒラギノ角ゴ Pro W3" charset="0"/>
                <a:cs typeface="ヒラギノ角ゴ Pro W3" charset="0"/>
              </a:rPr>
              <a:pPr defTabSz="457200" eaLnBrk="1" hangingPunct="1"/>
              <a:t>‹N›</a:t>
            </a:fld>
            <a:endParaRPr lang="en-US">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stile</a:t>
            </a:r>
            <a:endParaRPr lang="en-US"/>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fld id="{6F86BCE8-1CC3-9B47-B9C5-2210A8BE7292}" type="datetime1">
              <a:rPr lang="it-IT">
                <a:ea typeface="ヒラギノ角ゴ Pro W3" charset="0"/>
                <a:cs typeface="ヒラギノ角ゴ Pro W3" charset="0"/>
              </a:rPr>
              <a:pPr defTabSz="457200" eaLnBrk="1" hangingPunct="1"/>
              <a:t>24/05/25</a:t>
            </a:fld>
            <a:endParaRPr lang="en-US">
              <a:ea typeface="ヒラギノ角ゴ Pro W3" charset="0"/>
              <a:cs typeface="ヒラギノ角ゴ Pro W3"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fld id="{85D637A1-0EEF-B341-8B58-E9D1A8CB87B2}" type="slidenum">
              <a:rPr lang="en-US">
                <a:ea typeface="ヒラギノ角ゴ Pro W3" charset="0"/>
                <a:cs typeface="ヒラギノ角ゴ Pro W3" charset="0"/>
              </a:rPr>
              <a:pPr defTabSz="457200" eaLnBrk="1" hangingPunct="1"/>
              <a:t>‹N›</a:t>
            </a:fld>
            <a:endParaRPr lang="en-US">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30ED20E-61D2-364F-6031-AA0DD52F07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5B6245BD-0233-8DCE-7853-A1AF66020D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FA95FA8-2089-33C0-BA58-4B3FFBCB1E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F43640-4794-FC4E-BBF9-38222D0E0F2E}" type="datetimeFigureOut">
              <a:rPr lang="en-US" smtClean="0"/>
              <a:t>5/24/25</a:t>
            </a:fld>
            <a:endParaRPr lang="en-US"/>
          </a:p>
        </p:txBody>
      </p:sp>
      <p:sp>
        <p:nvSpPr>
          <p:cNvPr id="5" name="Segnaposto piè di pagina 4">
            <a:extLst>
              <a:ext uri="{FF2B5EF4-FFF2-40B4-BE49-F238E27FC236}">
                <a16:creationId xmlns:a16="http://schemas.microsoft.com/office/drawing/2014/main" id="{4DCC517E-96C1-AE23-1339-B013738C59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A96DBECF-3634-0BA4-F406-313E912B88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BF3D5-F894-D14B-97DF-FB52ACBE14E1}" type="slidenum">
              <a:rPr lang="en-US" smtClean="0"/>
              <a:t>‹N›</a:t>
            </a:fld>
            <a:endParaRPr lang="en-US"/>
          </a:p>
        </p:txBody>
      </p:sp>
    </p:spTree>
    <p:extLst>
      <p:ext uri="{BB962C8B-B14F-4D97-AF65-F5344CB8AC3E}">
        <p14:creationId xmlns:p14="http://schemas.microsoft.com/office/powerpoint/2010/main" val="36144927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3502EF1-8861-334A-9F17-414637FDB8D4}" type="datetime1">
              <a:rPr lang="it-IT"/>
              <a:pPr>
                <a:defRPr/>
              </a:pPr>
              <a:t>24/05/25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B0F756-C509-4C4F-9961-36BCEE410919}" type="slidenum">
              <a:rPr lang="it-IT"/>
              <a:pPr>
                <a:defRPr/>
              </a:pPr>
              <a:t>‹N›</a:t>
            </a:fld>
            <a:endParaRPr lang="it-IT"/>
          </a:p>
        </p:txBody>
      </p:sp>
    </p:spTree>
    <p:extLst>
      <p:ext uri="{BB962C8B-B14F-4D97-AF65-F5344CB8AC3E}">
        <p14:creationId xmlns:p14="http://schemas.microsoft.com/office/powerpoint/2010/main" val="17414537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107"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ＭＳ Ｐゴシック" pitchFamily="-65" charset="-128"/>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ＭＳ Ｐゴシック" pitchFamily="-65"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BBC70A62-8F77-40B8-7A7D-09E90EACAF08}"/>
              </a:ext>
            </a:extLst>
          </p:cNvPr>
          <p:cNvPicPr>
            <a:picLocks noChangeAspect="1"/>
          </p:cNvPicPr>
          <p:nvPr/>
        </p:nvPicPr>
        <p:blipFill>
          <a:blip r:embed="rId3"/>
          <a:stretch>
            <a:fillRect/>
          </a:stretch>
        </p:blipFill>
        <p:spPr>
          <a:xfrm>
            <a:off x="683568" y="764704"/>
            <a:ext cx="7848876" cy="2160240"/>
          </a:xfrm>
          <a:prstGeom prst="rect">
            <a:avLst/>
          </a:prstGeom>
          <a:solidFill>
            <a:srgbClr val="FFFF00"/>
          </a:solidFill>
        </p:spPr>
      </p:pic>
      <p:sp>
        <p:nvSpPr>
          <p:cNvPr id="28683" name="Right Triangle 2868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5" name="Rectangle 2868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ctrTitle"/>
          </p:nvPr>
        </p:nvSpPr>
        <p:spPr>
          <a:xfrm>
            <a:off x="755576" y="3176972"/>
            <a:ext cx="6691254" cy="1713305"/>
          </a:xfrm>
        </p:spPr>
        <p:txBody>
          <a:bodyPr anchor="b">
            <a:normAutofit/>
          </a:bodyPr>
          <a:lstStyle/>
          <a:p>
            <a:pPr algn="l" eaLnBrk="1" hangingPunct="1">
              <a:lnSpc>
                <a:spcPct val="90000"/>
              </a:lnSpc>
              <a:defRPr/>
            </a:pPr>
            <a:r>
              <a:rPr lang="it-IT" sz="3900" dirty="0">
                <a:ln>
                  <a:solidFill>
                    <a:srgbClr val="FF0066"/>
                  </a:solidFill>
                </a:ln>
                <a:ea typeface="ＭＳ Ｐゴシック" pitchFamily="-106" charset="-128"/>
                <a:cs typeface="ＭＳ Ｐゴシック" pitchFamily="-106" charset="-128"/>
              </a:rPr>
              <a:t>  </a:t>
            </a:r>
            <a:r>
              <a:rPr lang="it-IT" sz="3900" dirty="0" err="1">
                <a:ln>
                  <a:solidFill>
                    <a:srgbClr val="FF0000"/>
                  </a:solidFill>
                </a:ln>
              </a:rPr>
              <a:t>Firms</a:t>
            </a:r>
            <a:r>
              <a:rPr lang="it-IT" sz="3900" dirty="0">
                <a:ln>
                  <a:solidFill>
                    <a:srgbClr val="FF0000"/>
                  </a:solidFill>
                </a:ln>
              </a:rPr>
              <a:t>, Markets </a:t>
            </a:r>
            <a:br>
              <a:rPr lang="it-IT" sz="3900" dirty="0">
                <a:ln>
                  <a:solidFill>
                    <a:srgbClr val="FF0000"/>
                  </a:solidFill>
                </a:ln>
              </a:rPr>
            </a:br>
            <a:r>
              <a:rPr lang="it-IT" sz="3900" dirty="0">
                <a:ln>
                  <a:solidFill>
                    <a:srgbClr val="FF0000"/>
                  </a:solidFill>
                </a:ln>
              </a:rPr>
              <a:t>and </a:t>
            </a:r>
            <a:r>
              <a:rPr lang="it-IT" sz="3900" dirty="0" err="1">
                <a:ln>
                  <a:solidFill>
                    <a:srgbClr val="FF0000"/>
                  </a:solidFill>
                </a:ln>
              </a:rPr>
              <a:t>other</a:t>
            </a:r>
            <a:r>
              <a:rPr lang="it-IT" sz="3900" dirty="0">
                <a:ln>
                  <a:solidFill>
                    <a:srgbClr val="FF0000"/>
                  </a:solidFill>
                </a:ln>
              </a:rPr>
              <a:t> Institutions </a:t>
            </a:r>
            <a:br>
              <a:rPr lang="it-IT" sz="3900" dirty="0">
                <a:ln>
                  <a:solidFill>
                    <a:srgbClr val="FF0000"/>
                  </a:solidFill>
                </a:ln>
              </a:rPr>
            </a:br>
            <a:r>
              <a:rPr lang="it-IT" sz="3900" dirty="0">
                <a:ln>
                  <a:solidFill>
                    <a:srgbClr val="FF0000"/>
                  </a:solidFill>
                </a:ln>
              </a:rPr>
              <a:t>in a comparative </a:t>
            </a:r>
            <a:r>
              <a:rPr lang="it-IT" sz="3900" dirty="0" err="1">
                <a:ln>
                  <a:solidFill>
                    <a:srgbClr val="FF0000"/>
                  </a:solidFill>
                </a:ln>
              </a:rPr>
              <a:t>perspective</a:t>
            </a:r>
            <a:endParaRPr lang="it-IT" sz="3900" dirty="0">
              <a:ln>
                <a:solidFill>
                  <a:srgbClr val="FF0000"/>
                </a:solidFill>
              </a:ln>
              <a:ea typeface="ＭＳ Ｐゴシック" pitchFamily="-106" charset="-128"/>
              <a:cs typeface="ＭＳ Ｐゴシック" pitchFamily="-106" charset="-128"/>
            </a:endParaRPr>
          </a:p>
        </p:txBody>
      </p:sp>
      <p:sp>
        <p:nvSpPr>
          <p:cNvPr id="15363" name="Rectangle 3"/>
          <p:cNvSpPr>
            <a:spLocks noGrp="1" noChangeArrowheads="1"/>
          </p:cNvSpPr>
          <p:nvPr>
            <p:ph type="subTitle" idx="1"/>
          </p:nvPr>
        </p:nvSpPr>
        <p:spPr>
          <a:xfrm>
            <a:off x="966977" y="5142305"/>
            <a:ext cx="5490973" cy="753165"/>
          </a:xfrm>
        </p:spPr>
        <p:txBody>
          <a:bodyPr anchor="t">
            <a:normAutofit/>
          </a:bodyPr>
          <a:lstStyle/>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Ugo Pagano</a:t>
            </a:r>
          </a:p>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May-June  2025</a:t>
            </a:r>
          </a:p>
        </p:txBody>
      </p:sp>
      <p:sp>
        <p:nvSpPr>
          <p:cNvPr id="28676" name="Rectangle 4"/>
          <p:cNvSpPr>
            <a:spLocks noChangeArrowheads="1"/>
          </p:cNvSpPr>
          <p:nvPr/>
        </p:nvSpPr>
        <p:spPr bwMode="auto">
          <a:xfrm>
            <a:off x="9245600" y="50180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13E6-4445-24BC-83CC-43A49922FCA1}"/>
            </a:ext>
          </a:extLst>
        </p:cNvPr>
        <p:cNvGrpSpPr/>
        <p:nvPr/>
      </p:nvGrpSpPr>
      <p:grpSpPr>
        <a:xfrm>
          <a:off x="0" y="0"/>
          <a:ext cx="0" cy="0"/>
          <a:chOff x="0" y="0"/>
          <a:chExt cx="0" cy="0"/>
        </a:xfrm>
      </p:grpSpPr>
      <p:sp>
        <p:nvSpPr>
          <p:cNvPr id="39938" name="Text Box 1">
            <a:extLst>
              <a:ext uri="{FF2B5EF4-FFF2-40B4-BE49-F238E27FC236}">
                <a16:creationId xmlns:a16="http://schemas.microsoft.com/office/drawing/2014/main" id="{E4D3EFE1-E9A7-29A8-76FD-BFA932D4FC4F}"/>
              </a:ext>
            </a:extLst>
          </p:cNvPr>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9939" name="Oval 2">
            <a:extLst>
              <a:ext uri="{FF2B5EF4-FFF2-40B4-BE49-F238E27FC236}">
                <a16:creationId xmlns:a16="http://schemas.microsoft.com/office/drawing/2014/main" id="{3F7F3460-F4D9-8230-1DBC-530C5F00F290}"/>
              </a:ext>
            </a:extLst>
          </p:cNvPr>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9940" name="AutoShape 3">
            <a:extLst>
              <a:ext uri="{FF2B5EF4-FFF2-40B4-BE49-F238E27FC236}">
                <a16:creationId xmlns:a16="http://schemas.microsoft.com/office/drawing/2014/main" id="{97945EF8-4809-9830-A28F-A4603A3BEA0C}"/>
              </a:ext>
            </a:extLst>
          </p:cNvPr>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1" name="Oval 4">
            <a:extLst>
              <a:ext uri="{FF2B5EF4-FFF2-40B4-BE49-F238E27FC236}">
                <a16:creationId xmlns:a16="http://schemas.microsoft.com/office/drawing/2014/main" id="{8E3E3599-6F10-9B32-4180-3FBC6002EF53}"/>
              </a:ext>
            </a:extLst>
          </p:cNvPr>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9" name="Smile 8">
            <a:extLst>
              <a:ext uri="{FF2B5EF4-FFF2-40B4-BE49-F238E27FC236}">
                <a16:creationId xmlns:a16="http://schemas.microsoft.com/office/drawing/2014/main" id="{94F6706D-8226-4A71-B708-444CC9C4C9DA}"/>
              </a:ext>
            </a:extLst>
          </p:cNvPr>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a:extLst>
              <a:ext uri="{FF2B5EF4-FFF2-40B4-BE49-F238E27FC236}">
                <a16:creationId xmlns:a16="http://schemas.microsoft.com/office/drawing/2014/main" id="{DE6E7485-2719-27DF-833F-8386EDDE55DD}"/>
              </a:ext>
            </a:extLst>
          </p:cNvPr>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a:extLst>
              <a:ext uri="{FF2B5EF4-FFF2-40B4-BE49-F238E27FC236}">
                <a16:creationId xmlns:a16="http://schemas.microsoft.com/office/drawing/2014/main" id="{8FC11F64-74C3-F30B-732E-29E87B76C606}"/>
              </a:ext>
            </a:extLst>
          </p:cNvPr>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a:extLst>
              <a:ext uri="{FF2B5EF4-FFF2-40B4-BE49-F238E27FC236}">
                <a16:creationId xmlns:a16="http://schemas.microsoft.com/office/drawing/2014/main" id="{D10A3534-1135-7925-746C-5DA54C409686}"/>
              </a:ext>
            </a:extLst>
          </p:cNvPr>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a:extLst>
              <a:ext uri="{FF2B5EF4-FFF2-40B4-BE49-F238E27FC236}">
                <a16:creationId xmlns:a16="http://schemas.microsoft.com/office/drawing/2014/main" id="{EBE2A579-3D43-CF00-6944-AC8018900F48}"/>
              </a:ext>
            </a:extLst>
          </p:cNvPr>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a:extLst>
              <a:ext uri="{FF2B5EF4-FFF2-40B4-BE49-F238E27FC236}">
                <a16:creationId xmlns:a16="http://schemas.microsoft.com/office/drawing/2014/main" id="{ACA155C8-3D3C-48E1-7741-1FFC7D4CE6C3}"/>
              </a:ext>
            </a:extLst>
          </p:cNvPr>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a:extLst>
              <a:ext uri="{FF2B5EF4-FFF2-40B4-BE49-F238E27FC236}">
                <a16:creationId xmlns:a16="http://schemas.microsoft.com/office/drawing/2014/main" id="{948C3B5D-1893-A630-E8D9-C521C4186F83}"/>
              </a:ext>
            </a:extLst>
          </p:cNvPr>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2" name="Freccia destra 1">
            <a:extLst>
              <a:ext uri="{FF2B5EF4-FFF2-40B4-BE49-F238E27FC236}">
                <a16:creationId xmlns:a16="http://schemas.microsoft.com/office/drawing/2014/main" id="{9EED22EB-6155-D51F-AEF7-6763D05A452B}"/>
              </a:ext>
            </a:extLst>
          </p:cNvPr>
          <p:cNvSpPr/>
          <p:nvPr/>
        </p:nvSpPr>
        <p:spPr bwMode="auto">
          <a:xfrm>
            <a:off x="2372347" y="3941588"/>
            <a:ext cx="4124262" cy="484632"/>
          </a:xfrm>
          <a:prstGeom prst="rightArrow">
            <a:avLst/>
          </a:prstGeom>
          <a:solidFill>
            <a:srgbClr val="FFED0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pitchFamily="-105" charset="0"/>
            </a:endParaRPr>
          </a:p>
        </p:txBody>
      </p:sp>
    </p:spTree>
    <p:extLst>
      <p:ext uri="{BB962C8B-B14F-4D97-AF65-F5344CB8AC3E}">
        <p14:creationId xmlns:p14="http://schemas.microsoft.com/office/powerpoint/2010/main" val="2815123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t>Dimension 3: Social Scarcity</a:t>
            </a:r>
            <a:r>
              <a:rPr lang="en-GB" sz="2800" b="1">
                <a:solidFill>
                  <a:srgbClr val="FF0000"/>
                </a:solidFill>
              </a:rPr>
              <a:t> </a:t>
            </a:r>
            <a:endParaRPr lang="en-GB" sz="3200">
              <a:solidFill>
                <a:schemeClr val="tx1"/>
              </a:solidFill>
            </a:endParaRPr>
          </a:p>
        </p:txBody>
      </p:sp>
      <p:sp>
        <p:nvSpPr>
          <p:cNvPr id="41987" name="Rectangle 3"/>
          <p:cNvSpPr>
            <a:spLocks noChangeArrowheads="1"/>
          </p:cNvSpPr>
          <p:nvPr/>
        </p:nvSpPr>
        <p:spPr bwMode="auto">
          <a:xfrm>
            <a:off x="0" y="990600"/>
            <a:ext cx="9144000" cy="5934075"/>
          </a:xfrm>
          <a:prstGeom prst="rect">
            <a:avLst/>
          </a:prstGeom>
          <a:noFill/>
          <a:ln w="9525">
            <a:noFill/>
            <a:miter lim="800000"/>
            <a:headEnd/>
            <a:tailEnd/>
          </a:ln>
        </p:spPr>
        <p:txBody>
          <a:bodyPr>
            <a:prstTxWarp prst="textNoShape">
              <a:avLst/>
            </a:prstTxWarp>
            <a:spAutoFit/>
          </a:bodyPr>
          <a:lstStyle/>
          <a:p>
            <a:r>
              <a:rPr lang="en-GB" b="1"/>
              <a:t> </a:t>
            </a:r>
            <a:r>
              <a:rPr lang="en-GB"/>
              <a:t>The ends-means problem is complicated by another dimension of scarcity (often considered to be outside the boundaries of economics, possibly belonging to the clumsy realm of sociology).</a:t>
            </a:r>
          </a:p>
          <a:p>
            <a:endParaRPr lang="en-GB"/>
          </a:p>
          <a:p>
            <a:r>
              <a:rPr lang="en-GB"/>
              <a:t>Goods like power and status affect both utility and production functions. These goods do not set limits to the achievement of our goals because they are available in given positive quantities. </a:t>
            </a:r>
          </a:p>
          <a:p>
            <a:r>
              <a:rPr lang="en-GB"/>
              <a:t>Their positive use is only possible if corresponding negative quantities are consumed by other individuals (</a:t>
            </a:r>
            <a:r>
              <a:rPr lang="en-GB" i="1"/>
              <a:t>who must occupy corresponding </a:t>
            </a:r>
            <a:r>
              <a:rPr lang="en-GB" i="1">
                <a:solidFill>
                  <a:srgbClr val="FF0000"/>
                </a:solidFill>
              </a:rPr>
              <a:t>opposite positions</a:t>
            </a:r>
            <a:r>
              <a:rPr lang="en-GB"/>
              <a:t>).</a:t>
            </a:r>
          </a:p>
          <a:p>
            <a:endParaRPr lang="en-GB" i="1"/>
          </a:p>
          <a:p>
            <a:r>
              <a:rPr lang="en-GB" i="1">
                <a:solidFill>
                  <a:srgbClr val="FF0000"/>
                </a:solidFill>
              </a:rPr>
              <a:t>Positional Goods</a:t>
            </a:r>
            <a:r>
              <a:rPr lang="en-GB" i="1"/>
              <a:t> like</a:t>
            </a:r>
            <a:r>
              <a:rPr lang="en-GB"/>
              <a:t> power and status imply a </a:t>
            </a:r>
            <a:r>
              <a:rPr lang="en-GB">
                <a:solidFill>
                  <a:srgbClr val="FF0000"/>
                </a:solidFill>
              </a:rPr>
              <a:t>social scarcity constraint</a:t>
            </a:r>
            <a:r>
              <a:rPr lang="en-GB"/>
              <a:t>   The standard scarcity constraints concerns limited positive amounts of resources. Positional goods are scarce because positive consumption must go together with negative consumption.  </a:t>
            </a:r>
            <a:endParaRPr lang="en-GB" u="sng"/>
          </a:p>
          <a:p>
            <a:r>
              <a:rPr lang="en-GB"/>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4800" y="1828800"/>
            <a:ext cx="8305800" cy="4960938"/>
          </a:xfrm>
          <a:prstGeom prst="rect">
            <a:avLst/>
          </a:prstGeom>
          <a:noFill/>
          <a:ln w="9525">
            <a:noFill/>
            <a:miter lim="800000"/>
            <a:headEnd/>
            <a:tailEnd/>
          </a:ln>
        </p:spPr>
        <p:txBody>
          <a:bodyPr>
            <a:prstTxWarp prst="textNoShape">
              <a:avLst/>
            </a:prstTxWarp>
            <a:spAutoFit/>
          </a:bodyPr>
          <a:lstStyle/>
          <a:p>
            <a:endParaRPr lang="en-GB" u="sng" dirty="0">
              <a:solidFill>
                <a:srgbClr val="FF0000"/>
              </a:solidFill>
            </a:endParaRPr>
          </a:p>
          <a:p>
            <a:r>
              <a:rPr lang="en-GB" u="sng" dirty="0">
                <a:solidFill>
                  <a:srgbClr val="FF0000"/>
                </a:solidFill>
              </a:rPr>
              <a:t>Pure private goods:</a:t>
            </a:r>
            <a:r>
              <a:rPr lang="en-GB" dirty="0"/>
              <a:t> other individuals consumes a </a:t>
            </a:r>
            <a:r>
              <a:rPr lang="en-GB" i="1" dirty="0">
                <a:solidFill>
                  <a:srgbClr val="331FCC"/>
                </a:solidFill>
              </a:rPr>
              <a:t>zero</a:t>
            </a:r>
            <a:r>
              <a:rPr lang="en-GB" i="1" dirty="0"/>
              <a:t> amount </a:t>
            </a:r>
            <a:r>
              <a:rPr lang="en-GB" dirty="0"/>
              <a:t>of what each individual chooses to consume.</a:t>
            </a:r>
          </a:p>
          <a:p>
            <a:endParaRPr lang="en-GB" dirty="0"/>
          </a:p>
          <a:p>
            <a:r>
              <a:rPr lang="en-GB" u="sng" dirty="0">
                <a:solidFill>
                  <a:srgbClr val="FF0000"/>
                </a:solidFill>
              </a:rPr>
              <a:t>Pure public good:</a:t>
            </a:r>
            <a:r>
              <a:rPr lang="en-GB" dirty="0"/>
              <a:t> each agent must consume the </a:t>
            </a:r>
            <a:r>
              <a:rPr lang="en-GB" i="1" dirty="0"/>
              <a:t>same </a:t>
            </a:r>
            <a:r>
              <a:rPr lang="en-GB" i="1" dirty="0">
                <a:solidFill>
                  <a:srgbClr val="331FCC"/>
                </a:solidFill>
              </a:rPr>
              <a:t>positive </a:t>
            </a:r>
            <a:r>
              <a:rPr lang="en-GB" i="1" dirty="0"/>
              <a:t>amount </a:t>
            </a:r>
            <a:r>
              <a:rPr lang="en-GB" dirty="0"/>
              <a:t>that other agents decide to consume</a:t>
            </a:r>
          </a:p>
          <a:p>
            <a:endParaRPr lang="en-GB" dirty="0"/>
          </a:p>
          <a:p>
            <a:r>
              <a:rPr lang="en-GB" u="sng" dirty="0">
                <a:solidFill>
                  <a:srgbClr val="FF0000"/>
                </a:solidFill>
              </a:rPr>
              <a:t>Pure positional good:</a:t>
            </a:r>
            <a:r>
              <a:rPr lang="en-GB" dirty="0"/>
              <a:t> given the consumption choice of an agent, </a:t>
            </a:r>
          </a:p>
          <a:p>
            <a:r>
              <a:rPr lang="en-GB" dirty="0"/>
              <a:t>the other agent must consume </a:t>
            </a:r>
            <a:r>
              <a:rPr lang="en-GB" i="1" dirty="0"/>
              <a:t>a corresponding </a:t>
            </a:r>
            <a:r>
              <a:rPr lang="en-GB" i="1" dirty="0">
                <a:solidFill>
                  <a:srgbClr val="331FCC"/>
                </a:solidFill>
              </a:rPr>
              <a:t>negative</a:t>
            </a:r>
            <a:r>
              <a:rPr lang="en-GB" i="1" dirty="0"/>
              <a:t> amount</a:t>
            </a:r>
            <a:r>
              <a:rPr lang="en-GB" dirty="0"/>
              <a:t> of what the other agent chooses to consume.</a:t>
            </a:r>
          </a:p>
          <a:p>
            <a:endParaRPr lang="en-GB" dirty="0"/>
          </a:p>
          <a:p>
            <a:r>
              <a:rPr lang="en-GB" dirty="0"/>
              <a:t> </a:t>
            </a:r>
            <a:endParaRPr lang="en-GB" sz="3200" dirty="0">
              <a:solidFill>
                <a:schemeClr val="tx2"/>
              </a:solidFill>
            </a:endParaRPr>
          </a:p>
          <a:p>
            <a:endParaRPr lang="en-GB" dirty="0"/>
          </a:p>
        </p:txBody>
      </p:sp>
      <p:sp>
        <p:nvSpPr>
          <p:cNvPr id="43011" name="Rectangle 3"/>
          <p:cNvSpPr>
            <a:spLocks noChangeArrowheads="1"/>
          </p:cNvSpPr>
          <p:nvPr/>
        </p:nvSpPr>
        <p:spPr bwMode="auto">
          <a:xfrm>
            <a:off x="1255713" y="4222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43012" name="Rectangle 4"/>
          <p:cNvSpPr>
            <a:spLocks noGrp="1" noChangeArrowheads="1"/>
          </p:cNvSpPr>
          <p:nvPr>
            <p:ph type="title" idx="4294967295"/>
          </p:nvPr>
        </p:nvSpPr>
        <p:spPr>
          <a:xfrm>
            <a:off x="0" y="0"/>
            <a:ext cx="9144000" cy="1295400"/>
          </a:xfrm>
          <a:solidFill>
            <a:srgbClr val="FFFF00"/>
          </a:solidFill>
        </p:spPr>
        <p:txBody>
          <a:bodyPr/>
          <a:lstStyle/>
          <a:p>
            <a:pPr eaLnBrk="1" hangingPunct="1"/>
            <a:r>
              <a:rPr lang="en-GB" b="1"/>
              <a:t>Positional goods.</a:t>
            </a:r>
            <a:r>
              <a:rPr lang="en-GB"/>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8463" y="1784350"/>
            <a:ext cx="184150" cy="822325"/>
          </a:xfrm>
          <a:prstGeom prst="rect">
            <a:avLst/>
          </a:prstGeom>
          <a:noFill/>
          <a:ln w="9525">
            <a:noFill/>
            <a:miter lim="800000"/>
            <a:headEnd/>
            <a:tailEnd/>
          </a:ln>
        </p:spPr>
        <p:txBody>
          <a:bodyPr wrap="none">
            <a:prstTxWarp prst="textNoShape">
              <a:avLst/>
            </a:prstTxWarp>
            <a:spAutoFit/>
          </a:bodyPr>
          <a:lstStyle/>
          <a:p>
            <a:pPr algn="just"/>
            <a:endParaRPr lang="en-GB">
              <a:latin typeface="Chicago" charset="0"/>
              <a:ea typeface="MS PGothic" charset="0"/>
              <a:cs typeface="MS PGothic" charset="0"/>
            </a:endParaRPr>
          </a:p>
          <a:p>
            <a:pPr algn="just"/>
            <a:endParaRPr lang="en-GB">
              <a:ea typeface="MS PGothic" charset="0"/>
              <a:cs typeface="MS PGothic" charset="0"/>
            </a:endParaRPr>
          </a:p>
        </p:txBody>
      </p:sp>
      <p:graphicFrame>
        <p:nvGraphicFramePr>
          <p:cNvPr id="30759" name="Group 39"/>
          <p:cNvGraphicFramePr>
            <a:graphicFrameLocks noGrp="1"/>
          </p:cNvGraphicFramePr>
          <p:nvPr/>
        </p:nvGraphicFramePr>
        <p:xfrm>
          <a:off x="609600" y="152400"/>
          <a:ext cx="8229600" cy="6459855"/>
        </p:xfrm>
        <a:graphic>
          <a:graphicData uri="http://schemas.openxmlformats.org/drawingml/2006/table">
            <a:tbl>
              <a:tblPr/>
              <a:tblGrid>
                <a:gridCol w="3998913">
                  <a:extLst>
                    <a:ext uri="{9D8B030D-6E8A-4147-A177-3AD203B41FA5}">
                      <a16:colId xmlns:a16="http://schemas.microsoft.com/office/drawing/2014/main" val="20000"/>
                    </a:ext>
                  </a:extLst>
                </a:gridCol>
                <a:gridCol w="2230437">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tblGrid>
              <a:tr h="790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Robinson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95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good</a:t>
                      </a:r>
                      <a:endParaRPr kumimoji="0" lang="en-GB" sz="2800" b="0" i="0" u="none" strike="noStrike" cap="none" normalizeH="0" baseline="0">
                        <a:ln>
                          <a:noFill/>
                        </a:ln>
                        <a:solidFill>
                          <a:schemeClr val="accent2"/>
                        </a:solidFill>
                        <a:effectLst/>
                        <a:latin typeface="Times"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9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FF0033"/>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bad</a:t>
                      </a: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ea typeface="ヒラギノ角ゴ Pro W3" pitchFamily="-107" charset="-128"/>
                <a:cs typeface="ヒラギノ角ゴ Pro W3" pitchFamily="-107" charset="-128"/>
              </a:rPr>
              <a:t>First order jural positions</a:t>
            </a:r>
            <a:endParaRPr lang="en-GB">
              <a:ea typeface="ヒラギノ角ゴ Pro W3" pitchFamily="-107" charset="-128"/>
              <a:cs typeface="ヒラギノ角ゴ Pro W3" pitchFamily="-107" charset="-128"/>
            </a:endParaRPr>
          </a:p>
        </p:txBody>
      </p:sp>
      <p:sp>
        <p:nvSpPr>
          <p:cNvPr id="46083" name="Rectangle 3"/>
          <p:cNvSpPr>
            <a:spLocks noChangeArrowheads="1"/>
          </p:cNvSpPr>
          <p:nvPr/>
        </p:nvSpPr>
        <p:spPr bwMode="auto">
          <a:xfrm>
            <a:off x="795338" y="137795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79876" name="Group 4"/>
          <p:cNvGraphicFramePr>
            <a:graphicFrameLocks noGrp="1"/>
          </p:cNvGraphicFramePr>
          <p:nvPr/>
        </p:nvGraphicFramePr>
        <p:xfrm>
          <a:off x="1219200" y="1219200"/>
          <a:ext cx="5411788" cy="2212976"/>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1182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Right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Duty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Exposure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Liberty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95" name="Rectangle 15"/>
          <p:cNvSpPr>
            <a:spLocks noChangeArrowheads="1"/>
          </p:cNvSpPr>
          <p:nvPr/>
        </p:nvSpPr>
        <p:spPr bwMode="auto">
          <a:xfrm>
            <a:off x="795338" y="2660650"/>
            <a:ext cx="327025" cy="1163638"/>
          </a:xfrm>
          <a:prstGeom prst="rect">
            <a:avLst/>
          </a:prstGeom>
          <a:noFill/>
          <a:ln w="9525">
            <a:noFill/>
            <a:miter lim="800000"/>
            <a:headEnd/>
            <a:tailEnd/>
          </a:ln>
        </p:spPr>
        <p:txBody>
          <a:bodyPr wrap="none">
            <a:prstTxWarp prst="textNoShape">
              <a:avLst/>
            </a:prstTxWarp>
            <a:spAutoFit/>
          </a:bodyPr>
          <a:lstStyle/>
          <a:p>
            <a:pPr>
              <a:spcBef>
                <a:spcPct val="20000"/>
              </a:spcBef>
              <a:buFontTx/>
              <a:buChar char="•"/>
            </a:pPr>
            <a:endParaRPr lang="en-GB" sz="3200">
              <a:latin typeface="Calibri" charset="0"/>
            </a:endParaRPr>
          </a:p>
          <a:p>
            <a:pPr>
              <a:spcBef>
                <a:spcPct val="20000"/>
              </a:spcBef>
              <a:buFontTx/>
              <a:buChar char="•"/>
            </a:pPr>
            <a:endParaRPr lang="en-GB" sz="3200">
              <a:latin typeface="Calibri" charset="0"/>
            </a:endParaRPr>
          </a:p>
        </p:txBody>
      </p:sp>
      <p:sp>
        <p:nvSpPr>
          <p:cNvPr id="46096" name="Rectangle 16"/>
          <p:cNvSpPr>
            <a:spLocks noChangeArrowheads="1"/>
          </p:cNvSpPr>
          <p:nvPr/>
        </p:nvSpPr>
        <p:spPr bwMode="auto">
          <a:xfrm>
            <a:off x="0" y="3657600"/>
            <a:ext cx="9144000" cy="3500438"/>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1: boat in danger.</a:t>
            </a:r>
          </a:p>
          <a:p>
            <a:endParaRPr lang="en-GB" sz="1800">
              <a:latin typeface="Calibri" charset="0"/>
            </a:endParaRPr>
          </a:p>
          <a:p>
            <a:r>
              <a:rPr lang="en-GB" sz="1800">
                <a:latin typeface="Calibri" charset="0"/>
              </a:rPr>
              <a:t>Boats that are in danger enjoy some legal right to be helped by other ships. This right is necessarily correlated with the duty of other boats not to leave when another ship is in danger. This duty does also necessarily entail that other boats do not have the liberty to leave and that a boat that is danger is not exposed to the liberty of the other boats to refuse their help. </a:t>
            </a:r>
          </a:p>
          <a:p>
            <a:endParaRPr lang="en-GB" sz="3200">
              <a:solidFill>
                <a:schemeClr val="tx2"/>
              </a:solidFill>
              <a:latin typeface="Calibri" charset="0"/>
            </a:endParaRPr>
          </a:p>
        </p:txBody>
      </p:sp>
    </p:spTree>
    <p:extLst>
      <p:ext uri="{BB962C8B-B14F-4D97-AF65-F5344CB8AC3E}">
        <p14:creationId xmlns:p14="http://schemas.microsoft.com/office/powerpoint/2010/main" val="58964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219200"/>
          </a:xfrm>
          <a:solidFill>
            <a:srgbClr val="FFFF00"/>
          </a:solidFill>
        </p:spPr>
        <p:txBody>
          <a:bodyPr/>
          <a:lstStyle/>
          <a:p>
            <a:pPr eaLnBrk="1" hangingPunct="1"/>
            <a:r>
              <a:rPr lang="en-GB" b="1">
                <a:ea typeface="ヒラギノ角ゴ Pro W3" pitchFamily="-107" charset="-128"/>
                <a:cs typeface="ヒラギノ角ゴ Pro W3" pitchFamily="-107" charset="-128"/>
              </a:rPr>
              <a:t>Second order jural positions</a:t>
            </a:r>
            <a:endParaRPr lang="en-GB">
              <a:ea typeface="ヒラギノ角ゴ Pro W3" pitchFamily="-107" charset="-128"/>
              <a:cs typeface="ヒラギノ角ゴ Pro W3" pitchFamily="-107" charset="-128"/>
            </a:endParaRPr>
          </a:p>
        </p:txBody>
      </p:sp>
      <p:sp>
        <p:nvSpPr>
          <p:cNvPr id="47107" name="Rectangle 3"/>
          <p:cNvSpPr>
            <a:spLocks noChangeArrowheads="1"/>
          </p:cNvSpPr>
          <p:nvPr/>
        </p:nvSpPr>
        <p:spPr bwMode="auto">
          <a:xfrm>
            <a:off x="795338" y="96520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80900" name="Group 4"/>
          <p:cNvGraphicFramePr>
            <a:graphicFrameLocks noGrp="1"/>
          </p:cNvGraphicFramePr>
          <p:nvPr/>
        </p:nvGraphicFramePr>
        <p:xfrm>
          <a:off x="1143000" y="1397000"/>
          <a:ext cx="5411788" cy="2060448"/>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Power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Liability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Disability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Immunity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7119" name="Rectangle 15"/>
          <p:cNvSpPr>
            <a:spLocks noChangeArrowheads="1"/>
          </p:cNvSpPr>
          <p:nvPr/>
        </p:nvSpPr>
        <p:spPr bwMode="auto">
          <a:xfrm>
            <a:off x="381000" y="3733800"/>
            <a:ext cx="7966075" cy="3013075"/>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2: liberty of speech</a:t>
            </a:r>
            <a:endParaRPr lang="en-GB" sz="1800" u="sng">
              <a:latin typeface="Calibri" charset="0"/>
            </a:endParaRPr>
          </a:p>
          <a:p>
            <a:endParaRPr lang="en-GB" sz="1800">
              <a:latin typeface="Calibri" charset="0"/>
            </a:endParaRPr>
          </a:p>
          <a:p>
            <a:r>
              <a:rPr lang="en-GB" sz="1800">
                <a:latin typeface="Calibri" charset="0"/>
              </a:rPr>
              <a:t>If, because of the existence of a Bill of Rights the State has no power to change legal entitlements and restrict my liberty of speech (Simmonds, 1986 p. 132), this means that in this respect I have no liability towards the State. In other words, I enjoy an immunity against its power that is correlated to a corresponding disability of the State.</a:t>
            </a:r>
          </a:p>
        </p:txBody>
      </p:sp>
    </p:spTree>
    <p:extLst>
      <p:ext uri="{BB962C8B-B14F-4D97-AF65-F5344CB8AC3E}">
        <p14:creationId xmlns:p14="http://schemas.microsoft.com/office/powerpoint/2010/main" val="233910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066800"/>
          </a:xfrm>
          <a:solidFill>
            <a:srgbClr val="FFFF00"/>
          </a:solidFill>
        </p:spPr>
        <p:txBody>
          <a:bodyPr/>
          <a:lstStyle/>
          <a:p>
            <a:pPr eaLnBrk="1" hangingPunct="1"/>
            <a:r>
              <a:rPr lang="en-GB" sz="3600" b="1"/>
              <a:t>Legal Relations and Social Scarcity</a:t>
            </a:r>
            <a:endParaRPr lang="en-GB"/>
          </a:p>
        </p:txBody>
      </p:sp>
      <p:sp>
        <p:nvSpPr>
          <p:cNvPr id="46083" name="Rectangle 3"/>
          <p:cNvSpPr>
            <a:spLocks noChangeArrowheads="1"/>
          </p:cNvSpPr>
          <p:nvPr/>
        </p:nvSpPr>
        <p:spPr bwMode="auto">
          <a:xfrm>
            <a:off x="685800" y="1371600"/>
            <a:ext cx="8220075" cy="3013075"/>
          </a:xfrm>
          <a:prstGeom prst="rect">
            <a:avLst/>
          </a:prstGeom>
          <a:noFill/>
          <a:ln w="9525">
            <a:noFill/>
            <a:miter lim="800000"/>
            <a:headEnd/>
            <a:tailEnd/>
          </a:ln>
        </p:spPr>
        <p:txBody>
          <a:bodyPr>
            <a:prstTxWarp prst="textNoShape">
              <a:avLst/>
            </a:prstTxWarp>
            <a:spAutoFit/>
          </a:bodyPr>
          <a:lstStyle/>
          <a:p>
            <a:r>
              <a:rPr lang="en-GB"/>
              <a:t>Legal relations are characterised by some form of social scarcity because: </a:t>
            </a:r>
          </a:p>
          <a:p>
            <a:endParaRPr lang="en-GB"/>
          </a:p>
          <a:p>
            <a:r>
              <a:rPr lang="en-GB"/>
              <a:t>1) no increase in rights is possible without some increase in duties and some decrease in liberties </a:t>
            </a:r>
          </a:p>
          <a:p>
            <a:r>
              <a:rPr lang="en-GB"/>
              <a:t> </a:t>
            </a:r>
          </a:p>
          <a:p>
            <a:r>
              <a:rPr lang="en-GB"/>
              <a:t>2) no increase in powers is possible without some increase in</a:t>
            </a:r>
          </a:p>
          <a:p>
            <a:r>
              <a:rPr lang="en-GB"/>
              <a:t>liabilities and some decrease in immunities.</a:t>
            </a:r>
          </a:p>
        </p:txBody>
      </p:sp>
      <p:sp>
        <p:nvSpPr>
          <p:cNvPr id="46084" name="Rectangle 4"/>
          <p:cNvSpPr>
            <a:spLocks noChangeArrowheads="1"/>
          </p:cNvSpPr>
          <p:nvPr/>
        </p:nvSpPr>
        <p:spPr bwMode="auto">
          <a:xfrm>
            <a:off x="0" y="4495800"/>
            <a:ext cx="9144000" cy="1927225"/>
          </a:xfrm>
          <a:prstGeom prst="rect">
            <a:avLst/>
          </a:prstGeom>
          <a:noFill/>
          <a:ln w="9525">
            <a:solidFill>
              <a:schemeClr val="accent2"/>
            </a:solidFill>
            <a:miter lim="800000"/>
            <a:headEnd/>
            <a:tailEnd/>
          </a:ln>
        </p:spPr>
        <p:txBody>
          <a:bodyPr>
            <a:prstTxWarp prst="textNoShape">
              <a:avLst/>
            </a:prstTxWarp>
            <a:spAutoFit/>
          </a:bodyPr>
          <a:lstStyle/>
          <a:p>
            <a:r>
              <a:rPr lang="en-GB"/>
              <a:t>While public goods are typically undersupplied, </a:t>
            </a:r>
            <a:r>
              <a:rPr lang="en-GB">
                <a:solidFill>
                  <a:srgbClr val="FF0000"/>
                </a:solidFill>
              </a:rPr>
              <a:t>positional goods are typically oversupplied.</a:t>
            </a:r>
          </a:p>
          <a:p>
            <a:endParaRPr lang="en-GB"/>
          </a:p>
          <a:p>
            <a:r>
              <a:rPr lang="en-GB"/>
              <a:t>“Legal goods” such as rights, liberties and powers share this problem and some form of </a:t>
            </a:r>
            <a:r>
              <a:rPr lang="en-GB">
                <a:solidFill>
                  <a:srgbClr val="FF0000"/>
                </a:solidFill>
              </a:rPr>
              <a:t>legal disequilibrium</a:t>
            </a:r>
            <a:r>
              <a:rPr lang="en-GB"/>
              <a:t> may typically arise.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19200"/>
          </a:xfrm>
          <a:solidFill>
            <a:srgbClr val="331FCC"/>
          </a:solidFill>
          <a:ln>
            <a:solidFill>
              <a:schemeClr val="accent1"/>
            </a:solidFill>
          </a:ln>
        </p:spPr>
        <p:txBody>
          <a:bodyPr/>
          <a:lstStyle/>
          <a:p>
            <a:pPr eaLnBrk="1" hangingPunct="1"/>
            <a:r>
              <a:rPr lang="en-GB" sz="2800" b="1">
                <a:solidFill>
                  <a:schemeClr val="accent1"/>
                </a:solidFill>
              </a:rPr>
              <a:t>Dimension 4:  Human Intelligence Scarcity.</a:t>
            </a:r>
            <a:endParaRPr lang="en-GB"/>
          </a:p>
        </p:txBody>
      </p:sp>
      <p:sp>
        <p:nvSpPr>
          <p:cNvPr id="47107" name="Rectangle 3"/>
          <p:cNvSpPr>
            <a:spLocks noGrp="1" noChangeArrowheads="1"/>
          </p:cNvSpPr>
          <p:nvPr>
            <p:ph type="body" idx="1"/>
          </p:nvPr>
        </p:nvSpPr>
        <p:spPr>
          <a:xfrm>
            <a:off x="685800" y="1295400"/>
            <a:ext cx="7772400" cy="4114800"/>
          </a:xfrm>
        </p:spPr>
        <p:txBody>
          <a:bodyPr/>
          <a:lstStyle/>
          <a:p>
            <a:pPr eaLnBrk="1" hangingPunct="1">
              <a:lnSpc>
                <a:spcPct val="120000"/>
              </a:lnSpc>
              <a:spcBef>
                <a:spcPct val="0"/>
              </a:spcBef>
              <a:buFontTx/>
              <a:buNone/>
            </a:pPr>
            <a:r>
              <a:rPr lang="en-GB" sz="2000" b="1"/>
              <a:t>Another dimension of scarcity has to do </a:t>
            </a:r>
            <a:r>
              <a:rPr lang="en-GB" sz="2000" b="1">
                <a:solidFill>
                  <a:srgbClr val="FF0000"/>
                </a:solidFill>
              </a:rPr>
              <a:t>with the limitations of the decision maker.</a:t>
            </a:r>
            <a:r>
              <a:rPr lang="en-GB" sz="2000" b="1"/>
              <a:t> “Maximization activities” are costly and consume scarce resources. One could think that  that additional constraints should be added in the standard maximization problem.</a:t>
            </a:r>
          </a:p>
          <a:p>
            <a:pPr eaLnBrk="1" hangingPunct="1">
              <a:lnSpc>
                <a:spcPct val="120000"/>
              </a:lnSpc>
              <a:spcBef>
                <a:spcPct val="0"/>
              </a:spcBef>
              <a:buFontTx/>
              <a:buNone/>
            </a:pPr>
            <a:r>
              <a:rPr lang="en-GB" sz="2000" b="1"/>
              <a:t>The idea that one could deal with maximization costs by simply adding new constraints is wrong. </a:t>
            </a:r>
            <a:r>
              <a:rPr lang="en-GB" sz="2000" b="1">
                <a:solidFill>
                  <a:srgbClr val="FF0000"/>
                </a:solidFill>
              </a:rPr>
              <a:t>A problem with more constraints is computationally more complex.</a:t>
            </a:r>
            <a:r>
              <a:rPr lang="en-GB" sz="2000" b="1"/>
              <a:t> The individual, who could not solve the rationally</a:t>
            </a:r>
            <a:r>
              <a:rPr lang="en-GB" sz="2000" b="1">
                <a:solidFill>
                  <a:srgbClr val="FF0000"/>
                </a:solidFill>
              </a:rPr>
              <a:t> unbounded</a:t>
            </a:r>
            <a:r>
              <a:rPr lang="en-GB" sz="2000" b="1"/>
              <a:t> maximization problem, cannot solve a problem where the </a:t>
            </a:r>
            <a:r>
              <a:rPr lang="en-GB" sz="2000" b="1">
                <a:solidFill>
                  <a:srgbClr val="FF0000"/>
                </a:solidFill>
              </a:rPr>
              <a:t>bounded</a:t>
            </a:r>
            <a:r>
              <a:rPr lang="en-GB" sz="2000" b="1"/>
              <a:t> rationality constraints have been added. </a:t>
            </a:r>
          </a:p>
          <a:p>
            <a:pPr eaLnBrk="1" hangingPunct="1">
              <a:lnSpc>
                <a:spcPct val="120000"/>
              </a:lnSpc>
              <a:spcBef>
                <a:spcPct val="0"/>
              </a:spcBef>
              <a:buFontTx/>
              <a:buNone/>
            </a:pPr>
            <a:r>
              <a:rPr lang="en-GB" sz="2000" b="1"/>
              <a:t>Because of the scarcity of human intelligence maximization behaviour is not consistent with these dimensions of the economic problem. </a:t>
            </a:r>
          </a:p>
          <a:p>
            <a:pPr eaLnBrk="1" hangingPunct="1">
              <a:lnSpc>
                <a:spcPct val="90000"/>
              </a:lnSpc>
            </a:pPr>
            <a:endParaRPr lang="en-GB"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295400"/>
          </a:xfrm>
          <a:solidFill>
            <a:srgbClr val="331FCC"/>
          </a:solidFill>
        </p:spPr>
        <p:txBody>
          <a:bodyPr/>
          <a:lstStyle/>
          <a:p>
            <a:pPr eaLnBrk="1" hangingPunct="1"/>
            <a:r>
              <a:rPr lang="en-GB">
                <a:solidFill>
                  <a:schemeClr val="accent1"/>
                </a:solidFill>
              </a:rPr>
              <a:t>An infinite regress?</a:t>
            </a:r>
            <a:endParaRPr lang="en-GB"/>
          </a:p>
        </p:txBody>
      </p:sp>
      <p:sp>
        <p:nvSpPr>
          <p:cNvPr id="48131" name="Rectangle 3"/>
          <p:cNvSpPr>
            <a:spLocks noGrp="1" noChangeArrowheads="1"/>
          </p:cNvSpPr>
          <p:nvPr>
            <p:ph type="body" idx="1"/>
          </p:nvPr>
        </p:nvSpPr>
        <p:spPr>
          <a:xfrm>
            <a:off x="304800" y="1600200"/>
            <a:ext cx="8686800" cy="4953000"/>
          </a:xfrm>
        </p:spPr>
        <p:txBody>
          <a:bodyPr/>
          <a:lstStyle/>
          <a:p>
            <a:pPr eaLnBrk="1" hangingPunct="1">
              <a:lnSpc>
                <a:spcPct val="90000"/>
              </a:lnSpc>
              <a:spcBef>
                <a:spcPct val="0"/>
              </a:spcBef>
              <a:buFontTx/>
              <a:buNone/>
            </a:pPr>
            <a:r>
              <a:rPr lang="en-GB" sz="2400">
                <a:solidFill>
                  <a:srgbClr val="331FCC"/>
                </a:solidFill>
              </a:rPr>
              <a:t>Assume</a:t>
            </a:r>
            <a:r>
              <a:rPr lang="en-GB" sz="2400"/>
              <a:t> that maximization activity is costly.</a:t>
            </a:r>
          </a:p>
          <a:p>
            <a:pPr eaLnBrk="1" hangingPunct="1">
              <a:lnSpc>
                <a:spcPct val="90000"/>
              </a:lnSpc>
              <a:spcBef>
                <a:spcPct val="0"/>
              </a:spcBef>
              <a:buFontTx/>
              <a:buNone/>
            </a:pPr>
            <a:r>
              <a:rPr lang="en-GB" sz="2400">
                <a:solidFill>
                  <a:srgbClr val="331FCC"/>
                </a:solidFill>
              </a:rPr>
              <a:t>Reformulate </a:t>
            </a:r>
            <a:r>
              <a:rPr lang="en-GB" sz="2400"/>
              <a:t>a new </a:t>
            </a:r>
            <a:r>
              <a:rPr lang="en-GB" sz="2400">
                <a:solidFill>
                  <a:srgbClr val="331FCC"/>
                </a:solidFill>
              </a:rPr>
              <a:t>(second order) maximization</a:t>
            </a:r>
            <a:r>
              <a:rPr lang="en-GB" sz="2400"/>
              <a:t> problem in which an individual  decides:</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how many resources to  allocate to the maximization activity</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 and how many resources to employ in the other activities </a:t>
            </a:r>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Unfortunately, this involves a </a:t>
            </a:r>
            <a:r>
              <a:rPr lang="en-GB" sz="2400">
                <a:solidFill>
                  <a:srgbClr val="331FCC"/>
                </a:solidFill>
              </a:rPr>
              <a:t>new maximisation</a:t>
            </a:r>
            <a:r>
              <a:rPr lang="en-GB" sz="2400"/>
              <a:t> problem with</a:t>
            </a:r>
          </a:p>
          <a:p>
            <a:pPr eaLnBrk="1" hangingPunct="1">
              <a:lnSpc>
                <a:spcPct val="90000"/>
              </a:lnSpc>
              <a:spcBef>
                <a:spcPct val="0"/>
              </a:spcBef>
              <a:buFontTx/>
              <a:buNone/>
            </a:pPr>
            <a:r>
              <a:rPr lang="en-GB" sz="2400"/>
              <a:t>new </a:t>
            </a:r>
            <a:r>
              <a:rPr lang="en-GB" sz="2400">
                <a:solidFill>
                  <a:srgbClr val="331FCC"/>
                </a:solidFill>
              </a:rPr>
              <a:t>(second order) maximization costs.</a:t>
            </a:r>
            <a:r>
              <a:rPr lang="en-GB" sz="2400"/>
              <a:t> </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A reformulation of a </a:t>
            </a:r>
            <a:r>
              <a:rPr lang="en-GB" sz="2400">
                <a:solidFill>
                  <a:srgbClr val="331FCC"/>
                </a:solidFill>
              </a:rPr>
              <a:t>(third order) maximization problem</a:t>
            </a:r>
            <a:r>
              <a:rPr lang="en-GB" sz="2400"/>
              <a:t> would run in the same problem and so on </a:t>
            </a:r>
            <a:r>
              <a:rPr lang="en-GB" sz="2400">
                <a:solidFill>
                  <a:srgbClr val="331FCC"/>
                </a:solidFill>
              </a:rPr>
              <a:t>ad infinitum.</a:t>
            </a: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1800"/>
          </a:p>
          <a:p>
            <a:pPr eaLnBrk="1" hangingPunct="1">
              <a:lnSpc>
                <a:spcPct val="90000"/>
              </a:lnSpc>
              <a:spcBef>
                <a:spcPct val="0"/>
              </a:spcBef>
              <a:buFontTx/>
              <a:buNone/>
            </a:pPr>
            <a:endParaRPr lang="en-GB" sz="1800"/>
          </a:p>
          <a:p>
            <a:pPr eaLnBrk="1" hangingPunct="1">
              <a:lnSpc>
                <a:spcPct val="90000"/>
              </a:lnSpc>
            </a:pPr>
            <a:endParaRPr lang="en-GB"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0" y="0"/>
            <a:ext cx="9144000" cy="609600"/>
          </a:xfrm>
          <a:solidFill>
            <a:srgbClr val="331FCC"/>
          </a:solidFill>
        </p:spPr>
        <p:txBody>
          <a:bodyPr/>
          <a:lstStyle/>
          <a:p>
            <a:r>
              <a:rPr lang="it-IT">
                <a:solidFill>
                  <a:srgbClr val="FFFFF7"/>
                </a:solidFill>
              </a:rPr>
              <a:t>First-order bounded maximization.</a:t>
            </a:r>
          </a:p>
        </p:txBody>
      </p:sp>
      <p:sp>
        <p:nvSpPr>
          <p:cNvPr id="50179" name="Segnaposto contenuto 2"/>
          <p:cNvSpPr>
            <a:spLocks noGrp="1"/>
          </p:cNvSpPr>
          <p:nvPr>
            <p:ph idx="1"/>
          </p:nvPr>
        </p:nvSpPr>
        <p:spPr>
          <a:xfrm>
            <a:off x="685800" y="1752600"/>
            <a:ext cx="7848600" cy="4343400"/>
          </a:xfrm>
        </p:spPr>
        <p:txBody>
          <a:bodyPr/>
          <a:lstStyle/>
          <a:p>
            <a:endParaRPr lang="it-IT"/>
          </a:p>
        </p:txBody>
      </p:sp>
      <p:sp>
        <p:nvSpPr>
          <p:cNvPr id="50180"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0181"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2"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0183"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4"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0185"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rgbClr val="333399"/>
          </a:solidFill>
          <a:ln>
            <a:solidFill>
              <a:schemeClr val="accent1"/>
            </a:solidFill>
          </a:ln>
        </p:spPr>
        <p:txBody>
          <a:bodyPr/>
          <a:lstStyle/>
          <a:p>
            <a:pPr eaLnBrk="1" hangingPunct="1">
              <a:defRPr/>
            </a:pPr>
            <a:r>
              <a:rPr lang="it-IT" dirty="0">
                <a:ea typeface="ＭＳ Ｐゴシック" pitchFamily="-106" charset="-128"/>
                <a:cs typeface="ＭＳ Ｐゴシック" pitchFamily="-106" charset="-128"/>
              </a:rPr>
              <a:t> </a:t>
            </a:r>
            <a:endParaRPr lang="it-IT" sz="4000" b="1" dirty="0">
              <a:ln>
                <a:solidFill>
                  <a:srgbClr val="FF0000"/>
                </a:solidFill>
              </a:ln>
              <a:solidFill>
                <a:srgbClr val="333399"/>
              </a:solidFill>
              <a:ea typeface="ＭＳ Ｐゴシック" pitchFamily="-106" charset="-128"/>
              <a:cs typeface="ＭＳ Ｐゴシック" pitchFamily="-106" charset="-128"/>
            </a:endParaRPr>
          </a:p>
          <a:p>
            <a:pPr eaLnBrk="1" hangingPunct="1">
              <a:defRPr/>
            </a:pPr>
            <a:r>
              <a:rPr lang="en-GB" dirty="0">
                <a:solidFill>
                  <a:schemeClr val="accent1"/>
                </a:solidFill>
                <a:ea typeface="ＭＳ Ｐゴシック" pitchFamily="-106" charset="-128"/>
                <a:cs typeface="ＭＳ Ｐゴシック" pitchFamily="-106" charset="-128"/>
              </a:rPr>
              <a:t>Ends-Means Economics.</a:t>
            </a:r>
            <a:endParaRPr lang="en-GB" dirty="0">
              <a:ea typeface="ＭＳ Ｐゴシック" pitchFamily="-106" charset="-128"/>
              <a:cs typeface="ＭＳ Ｐゴシック" pitchFamily="-106" charset="-128"/>
            </a:endParaRPr>
          </a:p>
        </p:txBody>
      </p:sp>
      <p:sp>
        <p:nvSpPr>
          <p:cNvPr id="30723" name="Rectangle 3"/>
          <p:cNvSpPr>
            <a:spLocks noGrp="1" noChangeArrowheads="1"/>
          </p:cNvSpPr>
          <p:nvPr>
            <p:ph type="body" idx="1"/>
          </p:nvPr>
        </p:nvSpPr>
        <p:spPr>
          <a:xfrm>
            <a:off x="304800" y="1600200"/>
            <a:ext cx="8458200" cy="5029200"/>
          </a:xfrm>
        </p:spPr>
        <p:txBody>
          <a:bodyPr/>
          <a:lstStyle/>
          <a:p>
            <a:pPr eaLnBrk="1" hangingPunct="1">
              <a:lnSpc>
                <a:spcPct val="90000"/>
              </a:lnSpc>
            </a:pPr>
            <a:r>
              <a:rPr lang="en-GB" sz="2400" dirty="0"/>
              <a:t>A long tradition has seen economics as a relation between ends and means. The limited viability of means with respect to the ends generates the problem of scarcity and defines the economic problem.</a:t>
            </a:r>
          </a:p>
          <a:p>
            <a:pPr eaLnBrk="1" hangingPunct="1">
              <a:lnSpc>
                <a:spcPct val="90000"/>
              </a:lnSpc>
            </a:pPr>
            <a:endParaRPr lang="en-GB" sz="2400" dirty="0"/>
          </a:p>
          <a:p>
            <a:pPr eaLnBrk="1" hangingPunct="1">
              <a:lnSpc>
                <a:spcPct val="90000"/>
              </a:lnSpc>
            </a:pPr>
            <a:r>
              <a:rPr lang="en-GB" sz="2400" dirty="0"/>
              <a:t>The neoclassical approach of utility maximization under constraints is seen to be the logical consequence of this approach.</a:t>
            </a:r>
          </a:p>
          <a:p>
            <a:pPr eaLnBrk="1" hangingPunct="1">
              <a:lnSpc>
                <a:spcPct val="90000"/>
              </a:lnSpc>
            </a:pPr>
            <a:endParaRPr lang="en-GB" sz="2400" dirty="0"/>
          </a:p>
          <a:p>
            <a:pPr eaLnBrk="1" hangingPunct="1">
              <a:lnSpc>
                <a:spcPct val="90000"/>
              </a:lnSpc>
            </a:pPr>
            <a:r>
              <a:rPr lang="en-GB" sz="2400" dirty="0"/>
              <a:t>In this first lecture I will try to show that the means-ends problem is not consistent with the neoclassical approach. It </a:t>
            </a:r>
            <a:r>
              <a:rPr lang="en-GB" sz="2400" dirty="0">
                <a:solidFill>
                  <a:srgbClr val="FF0000"/>
                </a:solidFill>
              </a:rPr>
              <a:t>requires a more general institutional perspective and that economics is necessarily an evolutionary discipline.</a:t>
            </a:r>
            <a:endParaRPr lang="en-GB"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0" y="0"/>
            <a:ext cx="9144000" cy="609600"/>
          </a:xfrm>
          <a:solidFill>
            <a:srgbClr val="331FCC"/>
          </a:solidFill>
        </p:spPr>
        <p:txBody>
          <a:bodyPr/>
          <a:lstStyle/>
          <a:p>
            <a:r>
              <a:rPr lang="it-IT" sz="4000">
                <a:solidFill>
                  <a:srgbClr val="FFFFF7"/>
                </a:solidFill>
              </a:rPr>
              <a:t>Second-order bounded maximization.</a:t>
            </a:r>
          </a:p>
        </p:txBody>
      </p:sp>
      <p:sp>
        <p:nvSpPr>
          <p:cNvPr id="51203" name="Segnaposto contenuto 2"/>
          <p:cNvSpPr>
            <a:spLocks noGrp="1"/>
          </p:cNvSpPr>
          <p:nvPr>
            <p:ph idx="1"/>
          </p:nvPr>
        </p:nvSpPr>
        <p:spPr>
          <a:xfrm>
            <a:off x="685800" y="1752600"/>
            <a:ext cx="7848600" cy="4343400"/>
          </a:xfrm>
        </p:spPr>
        <p:txBody>
          <a:bodyPr/>
          <a:lstStyle/>
          <a:p>
            <a:endParaRPr lang="it-IT"/>
          </a:p>
        </p:txBody>
      </p:sp>
      <p:sp>
        <p:nvSpPr>
          <p:cNvPr id="51204"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1205"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6"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1207"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8"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1209"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11" name="Freccia destra 10"/>
          <p:cNvSpPr/>
          <p:nvPr/>
        </p:nvSpPr>
        <p:spPr bwMode="auto">
          <a:xfrm>
            <a:off x="3352800" y="3810000"/>
            <a:ext cx="1143000" cy="484188"/>
          </a:xfrm>
          <a:prstGeom prst="rightArrow">
            <a:avLst/>
          </a:prstGeom>
          <a:solidFill>
            <a:srgbClr val="660066"/>
          </a:solidFill>
          <a:ln w="9525" cap="flat" cmpd="sng" algn="ctr">
            <a:solidFill>
              <a:schemeClr val="tx1"/>
            </a:solidFill>
            <a:prstDash val="solid"/>
            <a:round/>
            <a:headEnd type="none" w="med" len="med"/>
            <a:tailEnd type="none" w="med" len="med"/>
          </a:ln>
          <a:effectLst>
            <a:outerShdw blurRad="409575" dist="825500" dir="2700000" algn="tl" rotWithShape="0">
              <a:srgbClr val="660066">
                <a:alpha val="56000"/>
              </a:srgbClr>
            </a:outerShdw>
          </a:effectLst>
        </p:spPr>
        <p:txBody>
          <a:bodyPr>
            <a:prstTxWarp prst="textNoShape">
              <a:avLst/>
            </a:prstTxWarp>
          </a:bodyPr>
          <a:lstStyle/>
          <a:p>
            <a:pPr>
              <a:defRPr/>
            </a:pPr>
            <a:endParaRPr lang="it-IT">
              <a:latin typeface="Times" charset="0"/>
            </a:endParaRPr>
          </a:p>
        </p:txBody>
      </p:sp>
      <p:sp>
        <p:nvSpPr>
          <p:cNvPr id="51211" name="Ovale 11"/>
          <p:cNvSpPr>
            <a:spLocks noChangeArrowheads="1"/>
          </p:cNvSpPr>
          <p:nvPr/>
        </p:nvSpPr>
        <p:spPr bwMode="auto">
          <a:xfrm>
            <a:off x="4572000" y="3124200"/>
            <a:ext cx="1981200" cy="1752600"/>
          </a:xfrm>
          <a:prstGeom prst="ellipse">
            <a:avLst/>
          </a:prstGeom>
          <a:solidFill>
            <a:srgbClr val="FF0000"/>
          </a:solidFill>
          <a:ln w="9525">
            <a:solidFill>
              <a:schemeClr val="tx1"/>
            </a:solidFill>
            <a:round/>
            <a:headEnd/>
            <a:tailEnd/>
          </a:ln>
        </p:spPr>
        <p:txBody>
          <a:bodyPr>
            <a:prstTxWarp prst="textNoShape">
              <a:avLst/>
            </a:prstTxWarp>
          </a:bodyPr>
          <a:lstStyle/>
          <a:p>
            <a:r>
              <a:rPr lang="it-IT">
                <a:solidFill>
                  <a:srgbClr val="FFFFF7"/>
                </a:solidFill>
              </a:rPr>
              <a:t>More</a:t>
            </a:r>
          </a:p>
          <a:p>
            <a:r>
              <a:rPr lang="it-IT">
                <a:solidFill>
                  <a:srgbClr val="FFFFF7"/>
                </a:solidFill>
              </a:rPr>
              <a:t>decision-making</a:t>
            </a:r>
          </a:p>
        </p:txBody>
      </p:sp>
      <p:sp>
        <p:nvSpPr>
          <p:cNvPr id="51212" name="Freccia destra 12"/>
          <p:cNvSpPr>
            <a:spLocks noChangeArrowheads="1"/>
          </p:cNvSpPr>
          <p:nvPr/>
        </p:nvSpPr>
        <p:spPr bwMode="auto">
          <a:xfrm rot="-2671953">
            <a:off x="5592763" y="2711450"/>
            <a:ext cx="977900" cy="485775"/>
          </a:xfrm>
          <a:prstGeom prst="rightArrow">
            <a:avLst>
              <a:gd name="adj1" fmla="val 50000"/>
              <a:gd name="adj2" fmla="val 49861"/>
            </a:avLst>
          </a:prstGeom>
          <a:solidFill>
            <a:srgbClr val="FF0000"/>
          </a:solidFill>
          <a:ln w="9525">
            <a:solidFill>
              <a:srgbClr val="FF0000"/>
            </a:solidFill>
            <a:round/>
            <a:headEnd/>
            <a:tailEnd/>
          </a:ln>
        </p:spPr>
        <p:txBody>
          <a:bodyPr>
            <a:prstTxWarp prst="textNoShape">
              <a:avLst/>
            </a:prstTxWarp>
          </a:bodyPr>
          <a:lstStyle/>
          <a:p>
            <a:endParaRPr lang="it-IT"/>
          </a:p>
        </p:txBody>
      </p:sp>
      <p:sp>
        <p:nvSpPr>
          <p:cNvPr id="51213" name="Freccia destra 13"/>
          <p:cNvSpPr>
            <a:spLocks noChangeArrowheads="1"/>
          </p:cNvSpPr>
          <p:nvPr/>
        </p:nvSpPr>
        <p:spPr bwMode="auto">
          <a:xfrm rot="3084097">
            <a:off x="5934870" y="4691856"/>
            <a:ext cx="976312" cy="485775"/>
          </a:xfrm>
          <a:prstGeom prst="rightArrow">
            <a:avLst>
              <a:gd name="adj1" fmla="val 50000"/>
              <a:gd name="adj2" fmla="val 49910"/>
            </a:avLst>
          </a:prstGeom>
          <a:solidFill>
            <a:srgbClr val="FF0000"/>
          </a:solidFill>
          <a:ln w="9525">
            <a:solidFill>
              <a:srgbClr val="FF0000"/>
            </a:solidFill>
            <a:round/>
            <a:headEnd/>
            <a:tailEnd/>
          </a:ln>
        </p:spPr>
        <p:txBody>
          <a:bodyPr>
            <a:prstTxWarp prst="textNoShape">
              <a:avLst/>
            </a:prstTxWarp>
          </a:bodyPr>
          <a:lstStyle/>
          <a:p>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19200"/>
          </a:xfrm>
          <a:solidFill>
            <a:srgbClr val="331FCC"/>
          </a:solidFill>
        </p:spPr>
        <p:txBody>
          <a:bodyPr/>
          <a:lstStyle/>
          <a:p>
            <a:pPr eaLnBrk="1" hangingPunct="1"/>
            <a:r>
              <a:rPr lang="en-GB">
                <a:solidFill>
                  <a:schemeClr val="bg1"/>
                </a:solidFill>
              </a:rPr>
              <a:t>Dimensions of Bounded Rationality.</a:t>
            </a:r>
            <a:endParaRPr lang="en-GB"/>
          </a:p>
        </p:txBody>
      </p:sp>
      <p:sp>
        <p:nvSpPr>
          <p:cNvPr id="52227" name="Rectangle 3"/>
          <p:cNvSpPr>
            <a:spLocks noGrp="1" noChangeArrowheads="1"/>
          </p:cNvSpPr>
          <p:nvPr>
            <p:ph type="body" idx="1"/>
          </p:nvPr>
        </p:nvSpPr>
        <p:spPr/>
        <p:txBody>
          <a:bodyPr/>
          <a:lstStyle/>
          <a:p>
            <a:pPr marL="609600" indent="-609600" eaLnBrk="1" hangingPunct="1">
              <a:lnSpc>
                <a:spcPct val="90000"/>
              </a:lnSpc>
              <a:spcBef>
                <a:spcPct val="0"/>
              </a:spcBef>
              <a:buFont typeface="Times" pitchFamily="-110" charset="0"/>
              <a:buAutoNum type="arabicParenR"/>
            </a:pPr>
            <a:r>
              <a:rPr lang="en-GB" sz="2400" dirty="0"/>
              <a:t>Limited Communication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t>Limited Information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solidFill>
                  <a:srgbClr val="331FCC"/>
                </a:solidFill>
              </a:rPr>
              <a:t>Limited Calculation Capabilities </a:t>
            </a:r>
          </a:p>
          <a:p>
            <a:pPr marL="609600" indent="-609600" eaLnBrk="1" hangingPunct="1">
              <a:lnSpc>
                <a:spcPct val="90000"/>
              </a:lnSpc>
              <a:spcBef>
                <a:spcPct val="0"/>
              </a:spcBef>
              <a:buFont typeface="Times" pitchFamily="-110" charset="0"/>
              <a:buNone/>
            </a:pPr>
            <a:r>
              <a:rPr lang="en-GB" sz="2400" dirty="0">
                <a:solidFill>
                  <a:srgbClr val="331FCC"/>
                </a:solidFill>
              </a:rPr>
              <a:t>            (already considered)</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4)   Limited preference formation Capabilities</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5)    Limited emotional Capabilities</a:t>
            </a:r>
          </a:p>
          <a:p>
            <a:pPr marL="609600" indent="-609600" eaLnBrk="1" hangingPunct="1">
              <a:lnSpc>
                <a:spcPct val="90000"/>
              </a:lnSpc>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1371600"/>
          </a:xfrm>
          <a:solidFill>
            <a:schemeClr val="accent2"/>
          </a:solidFill>
        </p:spPr>
        <p:txBody>
          <a:bodyPr/>
          <a:lstStyle/>
          <a:p>
            <a:pPr eaLnBrk="1" hangingPunct="1"/>
            <a:r>
              <a:rPr lang="en-GB" dirty="0">
                <a:solidFill>
                  <a:schemeClr val="accent1"/>
                </a:solidFill>
              </a:rPr>
              <a:t> Dimension 5: Institutional Scarcity</a:t>
            </a:r>
            <a:endParaRPr lang="en-GB" dirty="0"/>
          </a:p>
        </p:txBody>
      </p:sp>
      <p:sp>
        <p:nvSpPr>
          <p:cNvPr id="55299" name="Rectangle 3"/>
          <p:cNvSpPr>
            <a:spLocks noChangeArrowheads="1"/>
          </p:cNvSpPr>
          <p:nvPr/>
        </p:nvSpPr>
        <p:spPr bwMode="auto">
          <a:xfrm>
            <a:off x="152400" y="1600200"/>
            <a:ext cx="8610600" cy="457200"/>
          </a:xfrm>
          <a:prstGeom prst="rect">
            <a:avLst/>
          </a:prstGeom>
          <a:noFill/>
          <a:ln w="9525">
            <a:noFill/>
            <a:miter lim="800000"/>
            <a:headEnd/>
            <a:tailEnd/>
          </a:ln>
        </p:spPr>
        <p:txBody>
          <a:bodyPr>
            <a:prstTxWarp prst="textNoShape">
              <a:avLst/>
            </a:prstTxWarp>
            <a:spAutoFit/>
          </a:bodyPr>
          <a:lstStyle/>
          <a:p>
            <a:endParaRPr lang="it-IT"/>
          </a:p>
        </p:txBody>
      </p:sp>
      <p:sp>
        <p:nvSpPr>
          <p:cNvPr id="55300" name="Rectangle 4"/>
          <p:cNvSpPr>
            <a:spLocks noChangeArrowheads="1"/>
          </p:cNvSpPr>
          <p:nvPr/>
        </p:nvSpPr>
        <p:spPr bwMode="auto">
          <a:xfrm>
            <a:off x="293688" y="1435100"/>
            <a:ext cx="8240712" cy="5203825"/>
          </a:xfrm>
          <a:prstGeom prst="rect">
            <a:avLst/>
          </a:prstGeom>
          <a:noFill/>
          <a:ln w="9525">
            <a:noFill/>
            <a:miter lim="800000"/>
            <a:headEnd/>
            <a:tailEnd/>
          </a:ln>
        </p:spPr>
        <p:txBody>
          <a:bodyPr>
            <a:prstTxWarp prst="textNoShape">
              <a:avLst/>
            </a:prstTxWarp>
            <a:spAutoFit/>
          </a:bodyPr>
          <a:lstStyle/>
          <a:p>
            <a:pPr marL="457200" indent="-457200"/>
            <a:r>
              <a:rPr lang="en-GB"/>
              <a:t>Institutional constraints are due to all the forms of scarcity that we have seen before:</a:t>
            </a:r>
          </a:p>
          <a:p>
            <a:pPr marL="457200" indent="-457200"/>
            <a:r>
              <a:rPr lang="en-GB"/>
              <a:t>1) </a:t>
            </a:r>
            <a:r>
              <a:rPr lang="en-GB">
                <a:solidFill>
                  <a:srgbClr val="331FCC"/>
                </a:solidFill>
              </a:rPr>
              <a:t>Material constraints</a:t>
            </a:r>
            <a:r>
              <a:rPr lang="en-GB"/>
              <a:t> imply that limited resources can be invested in the building on institutions.</a:t>
            </a:r>
          </a:p>
          <a:p>
            <a:pPr marL="457200" indent="-457200"/>
            <a:r>
              <a:rPr lang="en-GB"/>
              <a:t>2) </a:t>
            </a:r>
            <a:r>
              <a:rPr lang="en-GB">
                <a:solidFill>
                  <a:srgbClr val="331FCC"/>
                </a:solidFill>
              </a:rPr>
              <a:t>Self-realization needs</a:t>
            </a:r>
            <a:r>
              <a:rPr lang="en-GB"/>
              <a:t> make the institutions of production very complex: they cannot be simply means to future and present consumption. </a:t>
            </a:r>
          </a:p>
          <a:p>
            <a:pPr marL="457200" indent="-457200"/>
            <a:r>
              <a:rPr lang="en-GB"/>
              <a:t>3) </a:t>
            </a:r>
            <a:r>
              <a:rPr lang="en-GB">
                <a:solidFill>
                  <a:srgbClr val="331FCC"/>
                </a:solidFill>
              </a:rPr>
              <a:t>The quest for and the use in production of positional goods</a:t>
            </a:r>
            <a:r>
              <a:rPr lang="en-GB"/>
              <a:t> imply positional competition and continuous rent-seeking, which undermine the task of institutional building.</a:t>
            </a:r>
          </a:p>
          <a:p>
            <a:pPr marL="457200" indent="-457200"/>
            <a:r>
              <a:rPr lang="en-GB"/>
              <a:t>4) Because of </a:t>
            </a:r>
            <a:r>
              <a:rPr lang="en-GB">
                <a:solidFill>
                  <a:srgbClr val="331FCC"/>
                </a:solidFill>
              </a:rPr>
              <a:t>the limitations of human intelligence</a:t>
            </a:r>
            <a:r>
              <a:rPr lang="en-GB"/>
              <a:t>, humans can concentrate only on some pieces of the current institutions and take for granted the remaining parts.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9144000" cy="1295400"/>
          </a:xfrm>
          <a:solidFill>
            <a:schemeClr val="accent2"/>
          </a:solidFill>
        </p:spPr>
        <p:txBody>
          <a:bodyPr/>
          <a:lstStyle/>
          <a:p>
            <a:pPr eaLnBrk="1" hangingPunct="1"/>
            <a:r>
              <a:rPr lang="en-GB">
                <a:solidFill>
                  <a:schemeClr val="accent1"/>
                </a:solidFill>
              </a:rPr>
              <a:t>Production of institutions by the means of institutions.</a:t>
            </a:r>
            <a:endParaRPr lang="en-GB"/>
          </a:p>
        </p:txBody>
      </p:sp>
      <p:sp>
        <p:nvSpPr>
          <p:cNvPr id="56323" name="Rectangle 3"/>
          <p:cNvSpPr>
            <a:spLocks noChangeArrowheads="1"/>
          </p:cNvSpPr>
          <p:nvPr/>
        </p:nvSpPr>
        <p:spPr bwMode="auto">
          <a:xfrm>
            <a:off x="212725" y="1330325"/>
            <a:ext cx="8550275" cy="5568950"/>
          </a:xfrm>
          <a:prstGeom prst="rect">
            <a:avLst/>
          </a:prstGeom>
          <a:noFill/>
          <a:ln w="9525">
            <a:noFill/>
            <a:miter lim="800000"/>
            <a:headEnd/>
            <a:tailEnd/>
          </a:ln>
        </p:spPr>
        <p:txBody>
          <a:bodyPr>
            <a:prstTxWarp prst="textNoShape">
              <a:avLst/>
            </a:prstTxWarp>
            <a:spAutoFit/>
          </a:bodyPr>
          <a:lstStyle/>
          <a:p>
            <a:r>
              <a:rPr lang="en-GB">
                <a:solidFill>
                  <a:srgbClr val="FF0000"/>
                </a:solidFill>
              </a:rPr>
              <a:t>5) However a fifth constraint is self-referential:</a:t>
            </a:r>
          </a:p>
          <a:p>
            <a:r>
              <a:rPr lang="en-GB" b="1" i="1">
                <a:solidFill>
                  <a:srgbClr val="331FCC"/>
                </a:solidFill>
              </a:rPr>
              <a:t>Institutions are also built by using preceding institutions.</a:t>
            </a:r>
            <a:endParaRPr lang="en-GB" b="1">
              <a:solidFill>
                <a:srgbClr val="331FCC"/>
              </a:solidFill>
            </a:endParaRPr>
          </a:p>
          <a:p>
            <a:endParaRPr lang="en-GB"/>
          </a:p>
          <a:p>
            <a:r>
              <a:rPr lang="en-GB"/>
              <a:t>Institutional building is a long and complex process by which different countries develop along paths whose characteristics cannot be judged independently of their past institutions.</a:t>
            </a:r>
          </a:p>
          <a:p>
            <a:r>
              <a:rPr lang="en-GB"/>
              <a:t>The development of institutions is related to all forms of scarcity, including the historical conditions of a country or, in other words, its own present institutional constraints.</a:t>
            </a:r>
          </a:p>
          <a:p>
            <a:endParaRPr lang="en-GB"/>
          </a:p>
          <a:p>
            <a:r>
              <a:rPr lang="en-GB"/>
              <a:t>Institutional economics must inevitably deal </a:t>
            </a:r>
            <a:r>
              <a:rPr lang="en-GB" b="1">
                <a:solidFill>
                  <a:srgbClr val="331FCC"/>
                </a:solidFill>
              </a:rPr>
              <a:t>with the  historical specificity of the human species and the historical specificity of different societies</a:t>
            </a:r>
            <a:r>
              <a:rPr lang="en-GB"/>
              <a:t>. Some institutions that work in some place and time may turn out to be bad arrangements in different situations.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F386EBB-A44B-9A01-2831-48D0B0098C32}"/>
              </a:ext>
            </a:extLst>
          </p:cNvPr>
          <p:cNvSpPr txBox="1"/>
          <p:nvPr/>
        </p:nvSpPr>
        <p:spPr>
          <a:xfrm>
            <a:off x="241738" y="115614"/>
            <a:ext cx="8902262" cy="7345601"/>
          </a:xfrm>
          <a:prstGeom prst="rect">
            <a:avLst/>
          </a:prstGeom>
          <a:noFill/>
        </p:spPr>
        <p:txBody>
          <a:bodyPr wrap="square" rtlCol="0">
            <a:spAutoFit/>
          </a:bodyPr>
          <a:lstStyle/>
          <a:p>
            <a:pPr>
              <a:lnSpc>
                <a:spcPct val="115000"/>
              </a:lnSpc>
              <a:spcAft>
                <a:spcPts val="800"/>
              </a:spcAft>
            </a:pP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Don’t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just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imagine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100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million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junior software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engineer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interns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here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we’ll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get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those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earlier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in the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next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couple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years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Real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automated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very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smart—and in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addition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their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raw</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quantitative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advantage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automated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will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other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enormous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advantages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over human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They’ll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read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every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single ML paper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written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been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deeply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think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about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every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single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previous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experiment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run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the lab,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learn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parallel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from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each</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their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copies,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rapidly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accumulate the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equivalent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millennia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experience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They’ll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develop</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far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deeper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intuitions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about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ML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than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any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human. </a:t>
            </a:r>
          </a:p>
          <a:p>
            <a:pPr>
              <a:lnSpc>
                <a:spcPct val="115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They’ll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easily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write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millions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of lines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complex</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code,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keep</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the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entire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codebase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context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spend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humandecades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(or more) checking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rechecking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every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line of code for bugs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optimizations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They’ll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superbly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competent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parts of the job. </a:t>
            </a:r>
          </a:p>
          <a:p>
            <a:pPr>
              <a:lnSpc>
                <a:spcPct val="115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won’t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individually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train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up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each</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automated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indeed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training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onboarding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100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million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new human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hires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would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difficult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Instead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can just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teach</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onboard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one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them</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make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replicas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you</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won’t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worry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about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politicking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cultural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acclimation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so on,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they’ll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work with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peak</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energy and focus day and night.) </a:t>
            </a:r>
          </a:p>
          <a:p>
            <a:pPr>
              <a:lnSpc>
                <a:spcPct val="115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Vast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numbers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automated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will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be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able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share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context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perhaps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even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accessing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each</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others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latent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space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so 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enabling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much</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more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efficient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collaboration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coordination</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compared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to human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82501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ricevuta&#10;&#10;Descrizione generata automaticamente">
            <a:extLst>
              <a:ext uri="{FF2B5EF4-FFF2-40B4-BE49-F238E27FC236}">
                <a16:creationId xmlns:a16="http://schemas.microsoft.com/office/drawing/2014/main" id="{4D25278C-F539-CDE1-B42D-5513081FDDE9}"/>
              </a:ext>
            </a:extLst>
          </p:cNvPr>
          <p:cNvPicPr>
            <a:picLocks noChangeAspect="1"/>
          </p:cNvPicPr>
          <p:nvPr/>
        </p:nvPicPr>
        <p:blipFill>
          <a:blip r:embed="rId2"/>
          <a:stretch>
            <a:fillRect/>
          </a:stretch>
        </p:blipFill>
        <p:spPr>
          <a:xfrm>
            <a:off x="283038" y="116632"/>
            <a:ext cx="8886919" cy="2925895"/>
          </a:xfrm>
          <a:prstGeom prst="rect">
            <a:avLst/>
          </a:prstGeom>
        </p:spPr>
      </p:pic>
      <p:sp>
        <p:nvSpPr>
          <p:cNvPr id="4" name="CasellaDiTesto 3">
            <a:extLst>
              <a:ext uri="{FF2B5EF4-FFF2-40B4-BE49-F238E27FC236}">
                <a16:creationId xmlns:a16="http://schemas.microsoft.com/office/drawing/2014/main" id="{7D4F1EB1-A1D5-F394-31E6-91F11B5F0B20}"/>
              </a:ext>
            </a:extLst>
          </p:cNvPr>
          <p:cNvSpPr txBox="1"/>
          <p:nvPr/>
        </p:nvSpPr>
        <p:spPr>
          <a:xfrm>
            <a:off x="539552" y="3212976"/>
            <a:ext cx="5328592" cy="1200329"/>
          </a:xfrm>
          <a:prstGeom prst="rect">
            <a:avLst/>
          </a:prstGeom>
          <a:noFill/>
        </p:spPr>
        <p:txBody>
          <a:bodyPr wrap="square" rtlCol="0">
            <a:spAutoFit/>
          </a:bodyPr>
          <a:lstStyle/>
          <a:p>
            <a:r>
              <a:rPr lang="en-US" dirty="0"/>
              <a:t>Leopold </a:t>
            </a:r>
            <a:r>
              <a:rPr lang="en-US" dirty="0" err="1"/>
              <a:t>Aschenbrenner</a:t>
            </a:r>
            <a:endParaRPr lang="en-US" dirty="0"/>
          </a:p>
          <a:p>
            <a:r>
              <a:rPr lang="en-US" dirty="0"/>
              <a:t>S I T U AT I O N A L AWA R E N E S S</a:t>
            </a:r>
          </a:p>
          <a:p>
            <a:r>
              <a:rPr lang="en-US" dirty="0"/>
              <a:t>The Decade Ahead</a:t>
            </a:r>
          </a:p>
        </p:txBody>
      </p:sp>
      <p:sp>
        <p:nvSpPr>
          <p:cNvPr id="5" name="CasellaDiTesto 4">
            <a:extLst>
              <a:ext uri="{FF2B5EF4-FFF2-40B4-BE49-F238E27FC236}">
                <a16:creationId xmlns:a16="http://schemas.microsoft.com/office/drawing/2014/main" id="{E78CA7CD-1562-E8B8-4DCE-A0CBB3A95471}"/>
              </a:ext>
            </a:extLst>
          </p:cNvPr>
          <p:cNvSpPr txBox="1"/>
          <p:nvPr/>
        </p:nvSpPr>
        <p:spPr>
          <a:xfrm>
            <a:off x="516922" y="4583754"/>
            <a:ext cx="8320611" cy="1200329"/>
          </a:xfrm>
          <a:prstGeom prst="rect">
            <a:avLst/>
          </a:prstGeom>
          <a:noFill/>
        </p:spPr>
        <p:txBody>
          <a:bodyPr wrap="none" rtlCol="0">
            <a:spAutoFit/>
          </a:bodyPr>
          <a:lstStyle/>
          <a:p>
            <a:r>
              <a:rPr lang="en-US" dirty="0"/>
              <a:t>Not everything in the book should be trusted. The book has been</a:t>
            </a:r>
          </a:p>
          <a:p>
            <a:r>
              <a:rPr lang="en-US" dirty="0"/>
              <a:t> published last year. A  long time if you are interested in this field!</a:t>
            </a:r>
          </a:p>
          <a:p>
            <a:r>
              <a:rPr lang="en-US" dirty="0"/>
              <a:t> There is nothing about </a:t>
            </a:r>
            <a:r>
              <a:rPr lang="en-US" dirty="0" err="1"/>
              <a:t>Deepseek</a:t>
            </a:r>
            <a:r>
              <a:rPr lang="en-US" dirty="0"/>
              <a:t> but there are interesting data.</a:t>
            </a:r>
          </a:p>
        </p:txBody>
      </p:sp>
    </p:spTree>
    <p:extLst>
      <p:ext uri="{BB962C8B-B14F-4D97-AF65-F5344CB8AC3E}">
        <p14:creationId xmlns:p14="http://schemas.microsoft.com/office/powerpoint/2010/main" val="195341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219200"/>
          </a:xfrm>
          <a:solidFill>
            <a:srgbClr val="FF0000"/>
          </a:solidFill>
          <a:ln>
            <a:solidFill>
              <a:schemeClr val="bg2"/>
            </a:solidFill>
            <a:miter lim="800000"/>
            <a:headEnd/>
            <a:tailEnd/>
          </a:ln>
        </p:spPr>
        <p:txBody>
          <a:bodyPr/>
          <a:lstStyle/>
          <a:p>
            <a:pPr eaLnBrk="1" hangingPunct="1"/>
            <a:r>
              <a:rPr lang="en-GB" b="1" dirty="0">
                <a:solidFill>
                  <a:srgbClr val="FDEADA"/>
                </a:solidFill>
                <a:latin typeface="Calibri" charset="0"/>
                <a:ea typeface="ヒラギノ角ゴ Pro W3" charset="0"/>
                <a:cs typeface="ヒラギノ角ゴ Pro W3" charset="0"/>
              </a:rPr>
              <a:t>Marx’ Dual Vision of Capitalism</a:t>
            </a:r>
            <a:endParaRPr lang="en-GB" dirty="0">
              <a:solidFill>
                <a:srgbClr val="FDEADA"/>
              </a:solidFill>
              <a:latin typeface="Calibri" charset="0"/>
              <a:ea typeface="ヒラギノ角ゴ Pro W3" charset="0"/>
              <a:cs typeface="ヒラギノ角ゴ Pro W3" charset="0"/>
            </a:endParaRPr>
          </a:p>
        </p:txBody>
      </p:sp>
      <p:sp>
        <p:nvSpPr>
          <p:cNvPr id="54275" name="Rectangle 4"/>
          <p:cNvSpPr>
            <a:spLocks noChangeArrowheads="1"/>
          </p:cNvSpPr>
          <p:nvPr/>
        </p:nvSpPr>
        <p:spPr bwMode="auto">
          <a:xfrm>
            <a:off x="0" y="1508125"/>
            <a:ext cx="9144000" cy="5349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spcBef>
                <a:spcPct val="20000"/>
              </a:spcBef>
            </a:pPr>
            <a:r>
              <a:rPr lang="en-GB" sz="2400" b="1">
                <a:solidFill>
                  <a:srgbClr val="FFFF00"/>
                </a:solidFill>
                <a:latin typeface="Times" charset="0"/>
              </a:rPr>
              <a:t>“The </a:t>
            </a:r>
            <a:r>
              <a:rPr lang="en-GB" sz="2400" b="1" i="1" u="sng">
                <a:solidFill>
                  <a:srgbClr val="FFFF00"/>
                </a:solidFill>
                <a:latin typeface="Times" charset="0"/>
              </a:rPr>
              <a:t>a priori</a:t>
            </a:r>
            <a:r>
              <a:rPr lang="en-GB" sz="2400" b="1">
                <a:solidFill>
                  <a:srgbClr val="FFFF00"/>
                </a:solidFill>
                <a:latin typeface="Times" charset="0"/>
              </a:rPr>
              <a:t> system on which the division of labour, within the workshop, is regularly carried out, becomes in the division of labour within the society, an </a:t>
            </a:r>
            <a:r>
              <a:rPr lang="en-GB" sz="2400" b="1" i="1" u="sng">
                <a:solidFill>
                  <a:srgbClr val="FFFF00"/>
                </a:solidFill>
                <a:latin typeface="Times" charset="0"/>
              </a:rPr>
              <a:t>a posteriori</a:t>
            </a:r>
            <a:r>
              <a:rPr lang="en-GB" sz="2400" b="1">
                <a:solidFill>
                  <a:srgbClr val="FFFF00"/>
                </a:solidFill>
                <a:latin typeface="Times" charset="0"/>
              </a:rPr>
              <a:t>, nature-imposed necessity, controlling the lawless caprice of the producers, and perceptible in the barometrical fluctuations of the market-prices”.</a:t>
            </a:r>
          </a:p>
          <a:p>
            <a:pPr lvl="2">
              <a:spcBef>
                <a:spcPct val="20000"/>
              </a:spcBef>
            </a:pPr>
            <a:endParaRPr lang="en-GB" sz="2400" b="1">
              <a:solidFill>
                <a:srgbClr val="FFFF00"/>
              </a:solidFill>
              <a:latin typeface="Times" charset="0"/>
            </a:endParaRPr>
          </a:p>
          <a:p>
            <a:pPr lvl="2">
              <a:spcBef>
                <a:spcPct val="20000"/>
              </a:spcBef>
            </a:pPr>
            <a:r>
              <a:rPr lang="en-GB" sz="2400" b="1">
                <a:solidFill>
                  <a:srgbClr val="FFFF00"/>
                </a:solidFill>
                <a:latin typeface="Times" charset="0"/>
              </a:rPr>
              <a:t>“If one took as a model the division of labour in a modern workshop, in order to apply it to a whole society, the society best organized for the production of wealth would undoubtedly be that which had </a:t>
            </a:r>
            <a:r>
              <a:rPr lang="en-GB" sz="2400" b="1" u="sng">
                <a:solidFill>
                  <a:srgbClr val="FFFF00"/>
                </a:solidFill>
                <a:latin typeface="Times" charset="0"/>
              </a:rPr>
              <a:t>a single chief employer,</a:t>
            </a:r>
            <a:r>
              <a:rPr lang="en-GB" sz="2400" b="1">
                <a:solidFill>
                  <a:srgbClr val="FFFF00"/>
                </a:solidFill>
                <a:latin typeface="Times" charset="0"/>
              </a:rPr>
              <a:t> distributing tasks to different members of the community according to a previously fixed rule”.  </a:t>
            </a:r>
            <a:r>
              <a:rPr lang="it-IT" sz="2400" b="1">
                <a:solidFill>
                  <a:srgbClr val="FFFF00"/>
                </a:solidFill>
                <a:latin typeface="Times" charset="0"/>
              </a:rPr>
              <a:t> </a:t>
            </a:r>
          </a:p>
          <a:p>
            <a:endParaRPr lang="en-GB" b="1">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371600"/>
          </a:xfrm>
          <a:solidFill>
            <a:srgbClr val="FF00FF"/>
          </a:solidFill>
        </p:spPr>
        <p:txBody>
          <a:bodyPr/>
          <a:lstStyle/>
          <a:p>
            <a:pPr eaLnBrk="1" hangingPunct="1"/>
            <a:r>
              <a:rPr lang="en-GB" b="1">
                <a:latin typeface="Calibri" charset="0"/>
                <a:ea typeface="ヒラギノ角ゴ Pro W3" charset="0"/>
                <a:cs typeface="ヒラギノ角ゴ Pro W3" charset="0"/>
              </a:rPr>
              <a:t>Marx I: primacy of productive forces and single-firm socialism</a:t>
            </a:r>
            <a:endParaRPr lang="en-GB">
              <a:latin typeface="Calibri" charset="0"/>
              <a:ea typeface="ヒラギノ角ゴ Pro W3" charset="0"/>
              <a:cs typeface="ヒラギノ角ゴ Pro W3" charset="0"/>
            </a:endParaRPr>
          </a:p>
        </p:txBody>
      </p:sp>
      <p:sp>
        <p:nvSpPr>
          <p:cNvPr id="35843" name="Rectangle 3"/>
          <p:cNvSpPr>
            <a:spLocks noGrp="1" noChangeArrowheads="1"/>
          </p:cNvSpPr>
          <p:nvPr>
            <p:ph type="body" idx="1"/>
          </p:nvPr>
        </p:nvSpPr>
        <p:spPr/>
        <p:txBody>
          <a:bodyPr/>
          <a:lstStyle/>
          <a:p>
            <a:pPr eaLnBrk="1" hangingPunct="1">
              <a:buFontTx/>
              <a:buNone/>
            </a:pPr>
            <a:r>
              <a:rPr lang="en-GB">
                <a:solidFill>
                  <a:schemeClr val="hlink"/>
                </a:solidFill>
                <a:latin typeface="Calibri" charset="0"/>
                <a:ea typeface="ヒラギノ角ゴ Pro W3" charset="0"/>
                <a:cs typeface="ヒラギノ角ゴ Pro W3" charset="0"/>
              </a:rPr>
              <a:t>Productive</a:t>
            </a:r>
          </a:p>
          <a:p>
            <a:pPr eaLnBrk="1" hangingPunct="1">
              <a:buFontTx/>
              <a:buNone/>
            </a:pPr>
            <a:r>
              <a:rPr lang="en-GB">
                <a:solidFill>
                  <a:schemeClr val="hlink"/>
                </a:solidFill>
                <a:latin typeface="Calibri" charset="0"/>
                <a:ea typeface="ヒラギノ角ゴ Pro W3" charset="0"/>
                <a:cs typeface="ヒラギノ角ゴ Pro W3" charset="0"/>
              </a:rPr>
              <a:t>Forces</a:t>
            </a:r>
          </a:p>
          <a:p>
            <a:pPr eaLnBrk="1" hangingPunct="1"/>
            <a:endParaRPr lang="en-GB">
              <a:latin typeface="Calibri" charset="0"/>
              <a:ea typeface="ヒラギノ角ゴ Pro W3" charset="0"/>
              <a:cs typeface="ヒラギノ角ゴ Pro W3" charset="0"/>
            </a:endParaRPr>
          </a:p>
        </p:txBody>
      </p:sp>
      <p:sp>
        <p:nvSpPr>
          <p:cNvPr id="35844" name="Rectangle 4"/>
          <p:cNvSpPr>
            <a:spLocks noChangeArrowheads="1"/>
          </p:cNvSpPr>
          <p:nvPr/>
        </p:nvSpPr>
        <p:spPr bwMode="auto">
          <a:xfrm>
            <a:off x="4191000" y="2286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p:txBody>
      </p:sp>
      <p:sp>
        <p:nvSpPr>
          <p:cNvPr id="35845" name="AutoShape 5"/>
          <p:cNvSpPr>
            <a:spLocks noChangeArrowheads="1"/>
          </p:cNvSpPr>
          <p:nvPr/>
        </p:nvSpPr>
        <p:spPr bwMode="auto">
          <a:xfrm>
            <a:off x="3581400" y="2133600"/>
            <a:ext cx="1371600" cy="762000"/>
          </a:xfrm>
          <a:prstGeom prst="rightArrow">
            <a:avLst>
              <a:gd name="adj1" fmla="val 50000"/>
              <a:gd name="adj2" fmla="val 45000"/>
            </a:avLst>
          </a:prstGeom>
          <a:solidFill>
            <a:srgbClr val="FF00FF"/>
          </a:solidFill>
          <a:ln w="9525">
            <a:solidFill>
              <a:schemeClr val="tx1"/>
            </a:solidFill>
            <a:miter lim="800000"/>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p:txBody>
      </p:sp>
      <p:sp>
        <p:nvSpPr>
          <p:cNvPr id="35846" name="Rectangle 6"/>
          <p:cNvSpPr>
            <a:spLocks noChangeArrowheads="1"/>
          </p:cNvSpPr>
          <p:nvPr/>
        </p:nvSpPr>
        <p:spPr bwMode="auto">
          <a:xfrm>
            <a:off x="5954713" y="2038350"/>
            <a:ext cx="2579687"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996633"/>
                </a:solidFill>
                <a:effectLst/>
                <a:uLnTx/>
                <a:uFillTx/>
                <a:latin typeface="Arial" pitchFamily="-107" charset="0"/>
                <a:ea typeface="ヒラギノ角ゴ Pro W3" pitchFamily="-107" charset="-128"/>
              </a:rPr>
              <a:t>Relations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996633"/>
                </a:solidFill>
                <a:effectLst/>
                <a:uLnTx/>
                <a:uFillTx/>
                <a:latin typeface="Arial" pitchFamily="-107" charset="0"/>
                <a:ea typeface="ヒラギノ角ゴ Pro W3" pitchFamily="-107" charset="-128"/>
              </a:rPr>
              <a:t>of Production</a:t>
            </a:r>
          </a:p>
        </p:txBody>
      </p:sp>
      <p:sp>
        <p:nvSpPr>
          <p:cNvPr id="35847" name="Rectangle 7"/>
          <p:cNvSpPr>
            <a:spLocks noChangeArrowheads="1"/>
          </p:cNvSpPr>
          <p:nvPr/>
        </p:nvSpPr>
        <p:spPr bwMode="auto">
          <a:xfrm>
            <a:off x="3352800" y="4038600"/>
            <a:ext cx="2239963"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GB" sz="3200" b="1" i="0" u="none" strike="noStrike" kern="1200" cap="none" spc="0" normalizeH="0" baseline="0" noProof="0">
                <a:ln>
                  <a:noFill/>
                </a:ln>
                <a:solidFill>
                  <a:srgbClr val="800080"/>
                </a:solidFill>
                <a:effectLst/>
                <a:uLnTx/>
                <a:uFillTx/>
                <a:latin typeface="Arial" pitchFamily="-107" charset="0"/>
                <a:ea typeface="ヒラギノ角ゴ Pro W3" pitchFamily="-107" charset="-128"/>
              </a:rPr>
              <a:t>Capitalism</a:t>
            </a:r>
            <a:endParaRPr kumimoji="0" lang="en-GB" sz="32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p:txBody>
      </p:sp>
      <p:sp>
        <p:nvSpPr>
          <p:cNvPr id="35848" name="AutoShape 8"/>
          <p:cNvSpPr>
            <a:spLocks noChangeArrowheads="1"/>
          </p:cNvSpPr>
          <p:nvPr/>
        </p:nvSpPr>
        <p:spPr bwMode="auto">
          <a:xfrm>
            <a:off x="3581400" y="4724400"/>
            <a:ext cx="1600200" cy="990600"/>
          </a:xfrm>
          <a:prstGeom prst="downArrow">
            <a:avLst>
              <a:gd name="adj1" fmla="val 50000"/>
              <a:gd name="adj2" fmla="val 25000"/>
            </a:avLst>
          </a:prstGeom>
          <a:solidFill>
            <a:srgbClr val="FF00FF"/>
          </a:solidFill>
          <a:ln w="9525">
            <a:solidFill>
              <a:schemeClr val="tx1"/>
            </a:solidFill>
            <a:miter lim="800000"/>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p:txBody>
      </p:sp>
      <p:sp>
        <p:nvSpPr>
          <p:cNvPr id="35849" name="Rectangle 9"/>
          <p:cNvSpPr>
            <a:spLocks noChangeArrowheads="1"/>
          </p:cNvSpPr>
          <p:nvPr/>
        </p:nvSpPr>
        <p:spPr bwMode="auto">
          <a:xfrm>
            <a:off x="2362200" y="5913438"/>
            <a:ext cx="548640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FF00FF"/>
                </a:solidFill>
                <a:effectLst/>
                <a:uLnTx/>
                <a:uFillTx/>
                <a:latin typeface="Arial" pitchFamily="-107" charset="0"/>
                <a:ea typeface="ヒラギノ角ゴ Pro W3" pitchFamily="-107" charset="-128"/>
              </a:rPr>
              <a:t>Early Stage Socialism</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07" charset="0"/>
              <a:ea typeface="ヒラギノ角ゴ Pro W3" pitchFamily="-107"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371600"/>
          </a:xfrm>
          <a:solidFill>
            <a:srgbClr val="00FF00"/>
          </a:solidFill>
        </p:spPr>
        <p:txBody>
          <a:bodyPr/>
          <a:lstStyle/>
          <a:p>
            <a:pPr eaLnBrk="1" hangingPunct="1"/>
            <a:r>
              <a:rPr lang="en-GB" b="1">
                <a:latin typeface="Calibri" charset="0"/>
                <a:ea typeface="ヒラギノ角ゴ Pro W3" charset="0"/>
                <a:cs typeface="ヒラギノ角ゴ Pro W3" charset="0"/>
              </a:rPr>
              <a:t>Marx II: biased productive forces and  work as end in itself</a:t>
            </a:r>
            <a:endParaRPr lang="en-GB">
              <a:latin typeface="Calibri" charset="0"/>
              <a:ea typeface="ヒラギノ角ゴ Pro W3" charset="0"/>
              <a:cs typeface="ヒラギノ角ゴ Pro W3" charset="0"/>
            </a:endParaRPr>
          </a:p>
        </p:txBody>
      </p:sp>
      <p:sp>
        <p:nvSpPr>
          <p:cNvPr id="37891" name="Rectangle 3"/>
          <p:cNvSpPr>
            <a:spLocks noGrp="1" noChangeArrowheads="1"/>
          </p:cNvSpPr>
          <p:nvPr>
            <p:ph type="body" idx="1"/>
          </p:nvPr>
        </p:nvSpPr>
        <p:spPr/>
        <p:txBody>
          <a:bodyPr/>
          <a:lstStyle/>
          <a:p>
            <a:pPr>
              <a:spcBef>
                <a:spcPct val="0"/>
              </a:spcBef>
              <a:buFontTx/>
              <a:buNone/>
            </a:pPr>
            <a:r>
              <a:rPr lang="en-GB">
                <a:solidFill>
                  <a:srgbClr val="996633"/>
                </a:solidFill>
                <a:latin typeface="Calibri" charset="0"/>
                <a:ea typeface="ヒラギノ角ゴ Pro W3" charset="0"/>
                <a:cs typeface="ヒラギノ角ゴ Pro W3" charset="0"/>
              </a:rPr>
              <a:t>Relations </a:t>
            </a:r>
          </a:p>
          <a:p>
            <a:pPr>
              <a:spcBef>
                <a:spcPct val="0"/>
              </a:spcBef>
              <a:buFontTx/>
              <a:buNone/>
            </a:pPr>
            <a:r>
              <a:rPr lang="en-GB">
                <a:solidFill>
                  <a:srgbClr val="996633"/>
                </a:solidFill>
                <a:latin typeface="Calibri" charset="0"/>
                <a:ea typeface="ヒラギノ角ゴ Pro W3" charset="0"/>
                <a:cs typeface="ヒラギノ角ゴ Pro W3" charset="0"/>
              </a:rPr>
              <a:t>of Production</a:t>
            </a:r>
            <a:endParaRPr lang="en-GB">
              <a:latin typeface="Calibri" charset="0"/>
              <a:ea typeface="ヒラギノ角ゴ Pro W3" charset="0"/>
              <a:cs typeface="ヒラギノ角ゴ Pro W3" charset="0"/>
            </a:endParaRPr>
          </a:p>
          <a:p>
            <a:pPr>
              <a:spcBef>
                <a:spcPct val="0"/>
              </a:spcBef>
              <a:buFontTx/>
              <a:buNone/>
            </a:pPr>
            <a:endParaRPr lang="en-GB" sz="2400">
              <a:latin typeface="Calibri" charset="0"/>
              <a:ea typeface="ヒラギノ角ゴ Pro W3" charset="0"/>
              <a:cs typeface="ヒラギノ角ゴ Pro W3" charset="0"/>
            </a:endParaRPr>
          </a:p>
          <a:p>
            <a:pPr eaLnBrk="1" hangingPunct="1"/>
            <a:endParaRPr lang="en-GB">
              <a:latin typeface="Calibri" charset="0"/>
              <a:ea typeface="ヒラギノ角ゴ Pro W3" charset="0"/>
              <a:cs typeface="ヒラギノ角ゴ Pro W3" charset="0"/>
            </a:endParaRPr>
          </a:p>
        </p:txBody>
      </p:sp>
      <p:sp>
        <p:nvSpPr>
          <p:cNvPr id="37892" name="Rectangle 4"/>
          <p:cNvSpPr>
            <a:spLocks noChangeArrowheads="1"/>
          </p:cNvSpPr>
          <p:nvPr/>
        </p:nvSpPr>
        <p:spPr bwMode="auto">
          <a:xfrm>
            <a:off x="3876675" y="217805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7893" name="AutoShape 5"/>
          <p:cNvSpPr>
            <a:spLocks noChangeArrowheads="1"/>
          </p:cNvSpPr>
          <p:nvPr/>
        </p:nvSpPr>
        <p:spPr bwMode="auto">
          <a:xfrm>
            <a:off x="3886200" y="2209800"/>
            <a:ext cx="990600" cy="304800"/>
          </a:xfrm>
          <a:prstGeom prst="rightArrow">
            <a:avLst>
              <a:gd name="adj1" fmla="val 50000"/>
              <a:gd name="adj2" fmla="val 81250"/>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37894" name="Rectangle 6"/>
          <p:cNvSpPr>
            <a:spLocks noChangeArrowheads="1"/>
          </p:cNvSpPr>
          <p:nvPr/>
        </p:nvSpPr>
        <p:spPr bwMode="auto">
          <a:xfrm>
            <a:off x="5680075" y="20335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7895" name="Rectangle 7"/>
          <p:cNvSpPr>
            <a:spLocks noChangeArrowheads="1"/>
          </p:cNvSpPr>
          <p:nvPr/>
        </p:nvSpPr>
        <p:spPr bwMode="auto">
          <a:xfrm>
            <a:off x="5954713" y="1924050"/>
            <a:ext cx="2105025" cy="116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en-GB" sz="3200">
                <a:solidFill>
                  <a:srgbClr val="0000FF"/>
                </a:solidFill>
              </a:rPr>
              <a:t>Productive</a:t>
            </a:r>
            <a:endParaRPr lang="en-GB" sz="2800">
              <a:solidFill>
                <a:srgbClr val="0000FF"/>
              </a:solidFill>
            </a:endParaRPr>
          </a:p>
          <a:p>
            <a:pPr>
              <a:spcBef>
                <a:spcPct val="20000"/>
              </a:spcBef>
            </a:pPr>
            <a:r>
              <a:rPr lang="en-GB" sz="3200">
                <a:solidFill>
                  <a:srgbClr val="0000FF"/>
                </a:solidFill>
              </a:rPr>
              <a:t>Forces</a:t>
            </a:r>
          </a:p>
        </p:txBody>
      </p:sp>
      <p:sp>
        <p:nvSpPr>
          <p:cNvPr id="37896" name="Rectangle 8"/>
          <p:cNvSpPr>
            <a:spLocks noChangeArrowheads="1"/>
          </p:cNvSpPr>
          <p:nvPr/>
        </p:nvSpPr>
        <p:spPr bwMode="auto">
          <a:xfrm>
            <a:off x="3429000" y="3756025"/>
            <a:ext cx="22399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3200" b="1">
                <a:solidFill>
                  <a:srgbClr val="800080"/>
                </a:solidFill>
              </a:rPr>
              <a:t>Capitalism</a:t>
            </a:r>
          </a:p>
        </p:txBody>
      </p:sp>
      <p:sp>
        <p:nvSpPr>
          <p:cNvPr id="37897" name="AutoShape 9"/>
          <p:cNvSpPr>
            <a:spLocks noChangeArrowheads="1"/>
          </p:cNvSpPr>
          <p:nvPr/>
        </p:nvSpPr>
        <p:spPr bwMode="auto">
          <a:xfrm>
            <a:off x="4419600" y="4267200"/>
            <a:ext cx="304800" cy="1828800"/>
          </a:xfrm>
          <a:prstGeom prst="downArrow">
            <a:avLst>
              <a:gd name="adj1" fmla="val 50000"/>
              <a:gd name="adj2" fmla="val 150000"/>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37898" name="Rectangle 10"/>
          <p:cNvSpPr>
            <a:spLocks noChangeArrowheads="1"/>
          </p:cNvSpPr>
          <p:nvPr/>
        </p:nvSpPr>
        <p:spPr bwMode="auto">
          <a:xfrm>
            <a:off x="2971800" y="6172200"/>
            <a:ext cx="3402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solidFill>
                  <a:srgbClr val="800080"/>
                </a:solidFill>
              </a:rPr>
              <a:t>Full-Blown Communism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p:txBody>
          <a:bodyPr/>
          <a:lstStyle/>
          <a:p>
            <a:pPr eaLnBrk="1" hangingPunct="1"/>
            <a:r>
              <a:rPr lang="en-GB">
                <a:solidFill>
                  <a:srgbClr val="FF0000"/>
                </a:solidFill>
                <a:ea typeface="ヒラギノ角ゴ Pro W3" pitchFamily="-110" charset="-128"/>
                <a:cs typeface="ヒラギノ角ゴ Pro W3" pitchFamily="-110" charset="-128"/>
              </a:rPr>
              <a:t>The Young English Socialist.</a:t>
            </a:r>
          </a:p>
        </p:txBody>
      </p:sp>
      <p:sp>
        <p:nvSpPr>
          <p:cNvPr id="3" name="Segnaposto contenuto 2"/>
          <p:cNvSpPr>
            <a:spLocks noGrp="1"/>
          </p:cNvSpPr>
          <p:nvPr>
            <p:ph idx="1"/>
          </p:nvPr>
        </p:nvSpPr>
        <p:spPr>
          <a:xfrm>
            <a:off x="4286250" y="1600200"/>
            <a:ext cx="4400550" cy="4525963"/>
          </a:xfrm>
          <a:solidFill>
            <a:srgbClr val="FF0000"/>
          </a:solidFill>
        </p:spPr>
        <p:txBody>
          <a:bodyPr rtlCol="0">
            <a:normAutofit fontScale="92500" lnSpcReduction="20000"/>
          </a:bodyPr>
          <a:lstStyle/>
          <a:p>
            <a:pPr eaLnBrk="1" fontAlgn="auto" hangingPunct="1">
              <a:spcAft>
                <a:spcPts val="0"/>
              </a:spcAft>
              <a:buFont typeface="Arial"/>
              <a:buNone/>
              <a:defRPr/>
            </a:pPr>
            <a:r>
              <a:rPr lang="en-GB" b="1" dirty="0">
                <a:solidFill>
                  <a:schemeClr val="bg1"/>
                </a:solidFill>
                <a:ea typeface="+mn-ea"/>
                <a:cs typeface="+mn-cs"/>
              </a:rPr>
              <a:t>Some fifty-five years ago, in a seminal article called The Nature of the Firm, a young socialist named Ronald </a:t>
            </a:r>
            <a:r>
              <a:rPr lang="en-GB" b="1" dirty="0" err="1">
                <a:solidFill>
                  <a:schemeClr val="bg1"/>
                </a:solidFill>
                <a:ea typeface="+mn-ea"/>
                <a:cs typeface="+mn-cs"/>
              </a:rPr>
              <a:t>Coase</a:t>
            </a:r>
            <a:r>
              <a:rPr lang="en-GB" b="1" dirty="0">
                <a:solidFill>
                  <a:schemeClr val="bg1"/>
                </a:solidFill>
                <a:ea typeface="+mn-ea"/>
                <a:cs typeface="+mn-cs"/>
              </a:rPr>
              <a:t> sought to explain the existence of firms, of organizations within which markets were replaced by hierarchy and command. </a:t>
            </a:r>
            <a:r>
              <a:rPr lang="en-GB" dirty="0">
                <a:solidFill>
                  <a:schemeClr val="bg1"/>
                </a:solidFill>
                <a:ea typeface="+mn-ea"/>
                <a:cs typeface="+mn-cs"/>
              </a:rPr>
              <a:t>                                 </a:t>
            </a:r>
          </a:p>
        </p:txBody>
      </p:sp>
      <p:pic>
        <p:nvPicPr>
          <p:cNvPr id="60420" name="Immagine 3"/>
          <p:cNvPicPr>
            <a:picLocks noChangeAspect="1"/>
          </p:cNvPicPr>
          <p:nvPr/>
        </p:nvPicPr>
        <p:blipFill>
          <a:blip r:embed="rId2"/>
          <a:srcRect/>
          <a:stretch>
            <a:fillRect/>
          </a:stretch>
        </p:blipFill>
        <p:spPr bwMode="auto">
          <a:xfrm>
            <a:off x="1138238" y="2425700"/>
            <a:ext cx="2228850" cy="2984500"/>
          </a:xfrm>
          <a:prstGeom prst="rect">
            <a:avLst/>
          </a:prstGeom>
          <a:noFill/>
          <a:ln w="9525">
            <a:noFill/>
            <a:miter lim="800000"/>
            <a:headEnd/>
            <a:tailEnd/>
          </a:ln>
        </p:spPr>
      </p:pic>
      <p:sp>
        <p:nvSpPr>
          <p:cNvPr id="60421" name="CasellaDiTesto 5"/>
          <p:cNvSpPr txBox="1">
            <a:spLocks noChangeArrowheads="1"/>
          </p:cNvSpPr>
          <p:nvPr/>
        </p:nvSpPr>
        <p:spPr bwMode="auto">
          <a:xfrm>
            <a:off x="604838" y="5883275"/>
            <a:ext cx="3333750" cy="646113"/>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066800"/>
          </a:xfrm>
          <a:solidFill>
            <a:srgbClr val="333399"/>
          </a:solidFill>
        </p:spPr>
        <p:txBody>
          <a:bodyPr/>
          <a:lstStyle/>
          <a:p>
            <a:pPr eaLnBrk="1" hangingPunct="1"/>
            <a:r>
              <a:rPr lang="en-GB" sz="3600">
                <a:solidFill>
                  <a:schemeClr val="accent1"/>
                </a:solidFill>
              </a:rPr>
              <a:t>Extended ends and limited capabilities.</a:t>
            </a:r>
            <a:endParaRPr lang="en-GB"/>
          </a:p>
        </p:txBody>
      </p:sp>
      <p:sp>
        <p:nvSpPr>
          <p:cNvPr id="31747" name="Rectangle 3"/>
          <p:cNvSpPr>
            <a:spLocks noGrp="1" noChangeArrowheads="1"/>
          </p:cNvSpPr>
          <p:nvPr>
            <p:ph type="body" idx="1"/>
          </p:nvPr>
        </p:nvSpPr>
        <p:spPr>
          <a:xfrm>
            <a:off x="228600" y="1371600"/>
            <a:ext cx="8915400" cy="5029200"/>
          </a:xfrm>
        </p:spPr>
        <p:txBody>
          <a:bodyPr/>
          <a:lstStyle/>
          <a:p>
            <a:pPr eaLnBrk="1" hangingPunct="1">
              <a:lnSpc>
                <a:spcPct val="90000"/>
              </a:lnSpc>
            </a:pPr>
            <a:r>
              <a:rPr lang="en-GB" sz="2400"/>
              <a:t>The complexity of the standard means-ends problem is </a:t>
            </a:r>
            <a:r>
              <a:rPr lang="en-GB" sz="2400">
                <a:solidFill>
                  <a:srgbClr val="FF0000"/>
                </a:solidFill>
              </a:rPr>
              <a:t>undervalued</a:t>
            </a:r>
            <a:r>
              <a:rPr lang="en-GB" sz="2400"/>
              <a:t> because some crucial arguments of the utility function are </a:t>
            </a:r>
            <a:r>
              <a:rPr lang="en-GB" sz="2400">
                <a:solidFill>
                  <a:srgbClr val="FF0000"/>
                </a:solidFill>
              </a:rPr>
              <a:t>excluded</a:t>
            </a:r>
            <a:r>
              <a:rPr lang="en-GB" sz="2400"/>
              <a:t> from economic analysis.</a:t>
            </a:r>
          </a:p>
          <a:p>
            <a:pPr eaLnBrk="1" hangingPunct="1">
              <a:lnSpc>
                <a:spcPct val="90000"/>
              </a:lnSpc>
            </a:pPr>
            <a:endParaRPr lang="en-GB" sz="2400"/>
          </a:p>
          <a:p>
            <a:pPr eaLnBrk="1" hangingPunct="1">
              <a:lnSpc>
                <a:spcPct val="90000"/>
              </a:lnSpc>
            </a:pPr>
            <a:r>
              <a:rPr lang="en-GB" sz="2400"/>
              <a:t>The capability to solve problems is </a:t>
            </a:r>
            <a:r>
              <a:rPr lang="en-GB" sz="2400">
                <a:solidFill>
                  <a:srgbClr val="FF0000"/>
                </a:solidFill>
              </a:rPr>
              <a:t>overvalued</a:t>
            </a:r>
            <a:r>
              <a:rPr lang="en-GB" sz="2400"/>
              <a:t> because some </a:t>
            </a:r>
            <a:r>
              <a:rPr lang="en-GB" sz="2400">
                <a:solidFill>
                  <a:srgbClr val="FF0000"/>
                </a:solidFill>
              </a:rPr>
              <a:t>individual and social resources</a:t>
            </a:r>
            <a:r>
              <a:rPr lang="en-GB" sz="2400"/>
              <a:t> are implicitly assumed to be </a:t>
            </a:r>
            <a:r>
              <a:rPr lang="en-GB" sz="2400">
                <a:solidFill>
                  <a:srgbClr val="FF0000"/>
                </a:solidFill>
              </a:rPr>
              <a:t>free</a:t>
            </a:r>
            <a:r>
              <a:rPr lang="en-GB" sz="2400"/>
              <a:t> goods.</a:t>
            </a:r>
          </a:p>
          <a:p>
            <a:pPr eaLnBrk="1" hangingPunct="1">
              <a:lnSpc>
                <a:spcPct val="90000"/>
              </a:lnSpc>
            </a:pPr>
            <a:endParaRPr lang="en-GB" sz="2400"/>
          </a:p>
          <a:p>
            <a:pPr eaLnBrk="1" hangingPunct="1">
              <a:lnSpc>
                <a:spcPct val="90000"/>
              </a:lnSpc>
            </a:pPr>
            <a:r>
              <a:rPr lang="en-GB" sz="2400"/>
              <a:t>An institutional approach to the end-means problem should:</a:t>
            </a:r>
          </a:p>
          <a:p>
            <a:pPr eaLnBrk="1" hangingPunct="1">
              <a:lnSpc>
                <a:spcPct val="90000"/>
              </a:lnSpc>
              <a:buFontTx/>
              <a:buNone/>
            </a:pPr>
            <a:r>
              <a:rPr lang="en-GB" sz="2400">
                <a:solidFill>
                  <a:srgbClr val="FF0000"/>
                </a:solidFill>
              </a:rPr>
              <a:t>- extend the realm</a:t>
            </a:r>
            <a:r>
              <a:rPr lang="en-GB" sz="2400"/>
              <a:t> of the variables affecting human welfare </a:t>
            </a:r>
          </a:p>
          <a:p>
            <a:pPr eaLnBrk="1" hangingPunct="1">
              <a:lnSpc>
                <a:spcPct val="90000"/>
              </a:lnSpc>
              <a:buFontTx/>
              <a:buNone/>
            </a:pPr>
            <a:r>
              <a:rPr lang="en-GB" sz="2400">
                <a:solidFill>
                  <a:srgbClr val="FF0000"/>
                </a:solidFill>
              </a:rPr>
              <a:t>- make a realistic assessment</a:t>
            </a:r>
            <a:r>
              <a:rPr lang="en-GB" sz="2400"/>
              <a:t> of individual and collective capabilities. </a:t>
            </a:r>
          </a:p>
          <a:p>
            <a:pPr eaLnBrk="1" hangingPunct="1">
              <a:lnSpc>
                <a:spcPct val="90000"/>
              </a:lnSpc>
            </a:pPr>
            <a:endParaRPr lang="en-GB"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eaLnBrk="1" hangingPunct="1"/>
            <a:r>
              <a:rPr lang="en-GB">
                <a:solidFill>
                  <a:srgbClr val="0000FF"/>
                </a:solidFill>
                <a:ea typeface="ヒラギノ角ゴ Pro W3" pitchFamily="-110" charset="-128"/>
                <a:cs typeface="ヒラギノ角ゴ Pro W3" pitchFamily="-110" charset="-128"/>
              </a:rPr>
              <a:t>The Old American Libertarian.</a:t>
            </a:r>
          </a:p>
        </p:txBody>
      </p:sp>
      <p:sp>
        <p:nvSpPr>
          <p:cNvPr id="3" name="Segnaposto contenuto 2"/>
          <p:cNvSpPr>
            <a:spLocks noGrp="1"/>
          </p:cNvSpPr>
          <p:nvPr>
            <p:ph idx="1"/>
          </p:nvPr>
        </p:nvSpPr>
        <p:spPr>
          <a:xfrm>
            <a:off x="4475163" y="1717675"/>
            <a:ext cx="4433887" cy="4535488"/>
          </a:xfrm>
          <a:solidFill>
            <a:srgbClr val="0000FF"/>
          </a:solidFill>
        </p:spPr>
        <p:txBody>
          <a:bodyPr rtlCol="0">
            <a:normAutofit fontScale="92500" lnSpcReduction="20000"/>
          </a:bodyPr>
          <a:lstStyle/>
          <a:p>
            <a:pPr eaLnBrk="1" fontAlgn="auto" hangingPunct="1">
              <a:spcAft>
                <a:spcPts val="0"/>
              </a:spcAft>
              <a:buFont typeface="Arial"/>
              <a:buNone/>
              <a:defRPr/>
            </a:pPr>
            <a:r>
              <a:rPr lang="en-US" b="1" dirty="0">
                <a:solidFill>
                  <a:schemeClr val="bg1"/>
                </a:solidFill>
                <a:ea typeface="+mn-ea"/>
                <a:cs typeface="+mn-cs"/>
              </a:rPr>
              <a:t>Twenty-five years later, in The Problem of Social Cost, Ronald </a:t>
            </a:r>
            <a:r>
              <a:rPr lang="en-US" b="1" dirty="0" err="1">
                <a:solidFill>
                  <a:schemeClr val="bg1"/>
                </a:solidFill>
                <a:ea typeface="+mn-ea"/>
                <a:cs typeface="+mn-cs"/>
              </a:rPr>
              <a:t>Coase</a:t>
            </a:r>
            <a:r>
              <a:rPr lang="en-US" b="1" dirty="0">
                <a:solidFill>
                  <a:schemeClr val="bg1"/>
                </a:solidFill>
                <a:ea typeface="+mn-ea"/>
                <a:cs typeface="+mn-cs"/>
              </a:rPr>
              <a:t>, by then a middle-aged libertarian, indicated how markets could replace hierarchy and command structures to the perceived benefit of those who organized them</a:t>
            </a:r>
            <a:endParaRPr lang="en-US" dirty="0">
              <a:solidFill>
                <a:schemeClr val="bg1"/>
              </a:solidFill>
              <a:ea typeface="+mn-ea"/>
              <a:cs typeface="+mn-cs"/>
            </a:endParaRPr>
          </a:p>
        </p:txBody>
      </p:sp>
      <p:pic>
        <p:nvPicPr>
          <p:cNvPr id="61444" name="Immagine 4"/>
          <p:cNvPicPr>
            <a:picLocks noChangeAspect="1"/>
          </p:cNvPicPr>
          <p:nvPr/>
        </p:nvPicPr>
        <p:blipFill>
          <a:blip r:embed="rId2"/>
          <a:srcRect/>
          <a:stretch>
            <a:fillRect/>
          </a:stretch>
        </p:blipFill>
        <p:spPr bwMode="auto">
          <a:xfrm>
            <a:off x="604838" y="1717675"/>
            <a:ext cx="2111375" cy="2984500"/>
          </a:xfrm>
          <a:prstGeom prst="rect">
            <a:avLst/>
          </a:prstGeom>
          <a:noFill/>
          <a:ln w="9525">
            <a:noFill/>
            <a:miter lim="800000"/>
            <a:headEnd/>
            <a:tailEnd/>
          </a:ln>
        </p:spPr>
      </p:pic>
      <p:sp>
        <p:nvSpPr>
          <p:cNvPr id="61445" name="CasellaDiTesto 5"/>
          <p:cNvSpPr txBox="1">
            <a:spLocks noChangeArrowheads="1"/>
          </p:cNvSpPr>
          <p:nvPr/>
        </p:nvSpPr>
        <p:spPr bwMode="auto">
          <a:xfrm>
            <a:off x="604838" y="5780088"/>
            <a:ext cx="3057525" cy="647700"/>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71344" y="1942574"/>
            <a:ext cx="6550258" cy="1877707"/>
          </a:xfrm>
          <a:solidFill>
            <a:srgbClr val="FFFF00"/>
          </a:solidFill>
        </p:spPr>
        <p:txBody>
          <a:bodyPr rtlCol="0">
            <a:normAutofit/>
          </a:bodyPr>
          <a:lstStyle/>
          <a:p>
            <a:pPr eaLnBrk="1" fontAlgn="auto" hangingPunct="1">
              <a:spcAft>
                <a:spcPts val="0"/>
              </a:spcAft>
              <a:defRPr/>
            </a:pPr>
            <a:r>
              <a:rPr lang="en-GB" sz="3600" dirty="0">
                <a:ln>
                  <a:solidFill>
                    <a:srgbClr val="008000"/>
                  </a:solidFill>
                </a:ln>
                <a:solidFill>
                  <a:srgbClr val="0000FF"/>
                </a:solidFill>
                <a:ea typeface="+mj-ea"/>
                <a:cs typeface="+mj-cs"/>
              </a:rPr>
              <a:t>Mixing ages:</a:t>
            </a:r>
            <a:br>
              <a:rPr lang="en-GB" sz="3600" dirty="0">
                <a:ln>
                  <a:solidFill>
                    <a:srgbClr val="008000"/>
                  </a:solidFill>
                </a:ln>
                <a:solidFill>
                  <a:srgbClr val="0000FF"/>
                </a:solidFill>
                <a:ea typeface="+mj-ea"/>
                <a:cs typeface="+mj-cs"/>
              </a:rPr>
            </a:br>
            <a:r>
              <a:rPr lang="en-GB" sz="3600" dirty="0">
                <a:ln>
                  <a:solidFill>
                    <a:srgbClr val="008000"/>
                  </a:solidFill>
                </a:ln>
                <a:solidFill>
                  <a:srgbClr val="0000FF"/>
                </a:solidFill>
                <a:ea typeface="+mj-ea"/>
                <a:cs typeface="+mj-cs"/>
              </a:rPr>
              <a:t> a</a:t>
            </a:r>
            <a:r>
              <a:rPr lang="en-GB" sz="3600" dirty="0">
                <a:ln>
                  <a:solidFill>
                    <a:srgbClr val="008000"/>
                  </a:solidFill>
                </a:ln>
                <a:solidFill>
                  <a:srgbClr val="660066"/>
                </a:solidFill>
                <a:ea typeface="+mj-ea"/>
                <a:cs typeface="+mj-cs"/>
              </a:rPr>
              <a:t> Schizophrenic </a:t>
            </a:r>
            <a:br>
              <a:rPr lang="en-GB" sz="3600" dirty="0">
                <a:ln>
                  <a:solidFill>
                    <a:srgbClr val="008000"/>
                  </a:solidFill>
                </a:ln>
                <a:ea typeface="+mj-ea"/>
                <a:cs typeface="+mj-cs"/>
              </a:rPr>
            </a:br>
            <a:r>
              <a:rPr lang="en-GB" sz="3600" dirty="0">
                <a:ln>
                  <a:solidFill>
                    <a:srgbClr val="008000"/>
                  </a:solidFill>
                </a:ln>
                <a:solidFill>
                  <a:srgbClr val="0000FF"/>
                </a:solidFill>
                <a:ea typeface="+mj-ea"/>
                <a:cs typeface="+mj-cs"/>
              </a:rPr>
              <a:t>Ronald?</a:t>
            </a:r>
          </a:p>
        </p:txBody>
      </p:sp>
      <p:sp>
        <p:nvSpPr>
          <p:cNvPr id="3" name="Sottotitolo 2"/>
          <p:cNvSpPr>
            <a:spLocks noGrp="1"/>
          </p:cNvSpPr>
          <p:nvPr>
            <p:ph type="subTitle" idx="1"/>
          </p:nvPr>
        </p:nvSpPr>
        <p:spPr>
          <a:xfrm>
            <a:off x="1637064" y="3886200"/>
            <a:ext cx="6135335" cy="1421619"/>
          </a:xfrm>
        </p:spPr>
        <p:txBody>
          <a:bodyPr rtlCol="0">
            <a:normAutofit/>
          </a:bodyPr>
          <a:lstStyle/>
          <a:p>
            <a:pPr eaLnBrk="1" fontAlgn="auto" hangingPunct="1">
              <a:spcAft>
                <a:spcPts val="0"/>
              </a:spcAft>
              <a:buFont typeface="Arial"/>
              <a:buNone/>
              <a:defRPr/>
            </a:pPr>
            <a:r>
              <a:rPr lang="en-GB" b="1" dirty="0">
                <a:ln>
                  <a:solidFill>
                    <a:srgbClr val="008000"/>
                  </a:solidFill>
                </a:ln>
                <a:solidFill>
                  <a:srgbClr val="FF0000"/>
                </a:solidFill>
                <a:ea typeface="+mn-ea"/>
                <a:cs typeface="+mn-cs"/>
              </a:rPr>
              <a:t> </a:t>
            </a:r>
            <a:endParaRPr lang="en-GB" b="1" dirty="0">
              <a:ln>
                <a:solidFill>
                  <a:srgbClr val="008000"/>
                </a:solidFill>
              </a:ln>
              <a:solidFill>
                <a:srgbClr val="660066"/>
              </a:solidFill>
              <a:ea typeface="+mn-ea"/>
              <a:cs typeface="+mn-cs"/>
            </a:endParaRPr>
          </a:p>
        </p:txBody>
      </p:sp>
      <p:pic>
        <p:nvPicPr>
          <p:cNvPr id="62468" name="Immagine 3"/>
          <p:cNvPicPr>
            <a:picLocks noChangeAspect="1"/>
          </p:cNvPicPr>
          <p:nvPr/>
        </p:nvPicPr>
        <p:blipFill>
          <a:blip r:embed="rId3"/>
          <a:srcRect/>
          <a:stretch>
            <a:fillRect/>
          </a:stretch>
        </p:blipFill>
        <p:spPr bwMode="auto">
          <a:xfrm>
            <a:off x="7359650" y="-258763"/>
            <a:ext cx="1784350" cy="2389188"/>
          </a:xfrm>
          <a:prstGeom prst="rect">
            <a:avLst/>
          </a:prstGeom>
          <a:noFill/>
          <a:ln w="9525">
            <a:noFill/>
            <a:miter lim="800000"/>
            <a:headEnd/>
            <a:tailEnd/>
          </a:ln>
        </p:spPr>
      </p:pic>
      <p:pic>
        <p:nvPicPr>
          <p:cNvPr id="62469" name="Immagine 4"/>
          <p:cNvPicPr>
            <a:picLocks noChangeAspect="1"/>
          </p:cNvPicPr>
          <p:nvPr/>
        </p:nvPicPr>
        <p:blipFill>
          <a:blip r:embed="rId4"/>
          <a:srcRect/>
          <a:stretch>
            <a:fillRect/>
          </a:stretch>
        </p:blipFill>
        <p:spPr bwMode="auto">
          <a:xfrm>
            <a:off x="6426200" y="225425"/>
            <a:ext cx="1346200" cy="1905000"/>
          </a:xfrm>
          <a:prstGeom prst="rect">
            <a:avLst/>
          </a:prstGeom>
          <a:noFill/>
          <a:ln w="9525">
            <a:noFill/>
            <a:miter lim="800000"/>
            <a:headEnd/>
            <a:tailEnd/>
          </a:ln>
        </p:spPr>
      </p:pic>
      <p:pic>
        <p:nvPicPr>
          <p:cNvPr id="62470" name="Immagine 5"/>
          <p:cNvPicPr>
            <a:picLocks noChangeAspect="1"/>
          </p:cNvPicPr>
          <p:nvPr/>
        </p:nvPicPr>
        <p:blipFill>
          <a:blip r:embed="rId3"/>
          <a:srcRect/>
          <a:stretch>
            <a:fillRect/>
          </a:stretch>
        </p:blipFill>
        <p:spPr bwMode="auto">
          <a:xfrm>
            <a:off x="5699125" y="0"/>
            <a:ext cx="889000" cy="2181225"/>
          </a:xfrm>
          <a:prstGeom prst="rect">
            <a:avLst/>
          </a:prstGeom>
          <a:noFill/>
          <a:ln w="9525">
            <a:noFill/>
            <a:miter lim="800000"/>
            <a:headEnd/>
            <a:tailEnd/>
          </a:ln>
        </p:spPr>
      </p:pic>
      <p:pic>
        <p:nvPicPr>
          <p:cNvPr id="62471" name="Immagine 6"/>
          <p:cNvPicPr>
            <a:picLocks noChangeAspect="1"/>
          </p:cNvPicPr>
          <p:nvPr/>
        </p:nvPicPr>
        <p:blipFill>
          <a:blip r:embed="rId4"/>
          <a:srcRect/>
          <a:stretch>
            <a:fillRect/>
          </a:stretch>
        </p:blipFill>
        <p:spPr bwMode="auto">
          <a:xfrm>
            <a:off x="8021638" y="966788"/>
            <a:ext cx="858837" cy="1214437"/>
          </a:xfrm>
          <a:prstGeom prst="rect">
            <a:avLst/>
          </a:prstGeom>
          <a:noFill/>
          <a:ln w="9525">
            <a:noFill/>
            <a:miter lim="800000"/>
            <a:headEnd/>
            <a:tailEnd/>
          </a:ln>
        </p:spPr>
      </p:pic>
      <p:pic>
        <p:nvPicPr>
          <p:cNvPr id="62472" name="Immagine 7"/>
          <p:cNvPicPr>
            <a:picLocks noChangeAspect="1"/>
          </p:cNvPicPr>
          <p:nvPr/>
        </p:nvPicPr>
        <p:blipFill>
          <a:blip r:embed="rId3"/>
          <a:srcRect/>
          <a:stretch>
            <a:fillRect/>
          </a:stretch>
        </p:blipFill>
        <p:spPr bwMode="auto">
          <a:xfrm>
            <a:off x="6426200" y="0"/>
            <a:ext cx="1346200" cy="482600"/>
          </a:xfrm>
          <a:prstGeom prst="rect">
            <a:avLst/>
          </a:prstGeom>
          <a:noFill/>
          <a:ln w="9525">
            <a:noFill/>
            <a:miter lim="800000"/>
            <a:headEnd/>
            <a:tailEnd/>
          </a:ln>
        </p:spPr>
      </p:pic>
      <p:pic>
        <p:nvPicPr>
          <p:cNvPr id="62473" name="Immagine 8"/>
          <p:cNvPicPr>
            <a:picLocks noChangeAspect="1"/>
          </p:cNvPicPr>
          <p:nvPr/>
        </p:nvPicPr>
        <p:blipFill>
          <a:blip r:embed="rId4"/>
          <a:srcRect/>
          <a:stretch>
            <a:fillRect/>
          </a:stretch>
        </p:blipFill>
        <p:spPr bwMode="auto">
          <a:xfrm>
            <a:off x="7512050" y="225425"/>
            <a:ext cx="260350" cy="1717675"/>
          </a:xfrm>
          <a:prstGeom prst="rect">
            <a:avLst/>
          </a:prstGeom>
          <a:noFill/>
          <a:ln w="9525">
            <a:noFill/>
            <a:miter lim="800000"/>
            <a:headEnd/>
            <a:tailEnd/>
          </a:ln>
        </p:spPr>
      </p:pic>
      <p:pic>
        <p:nvPicPr>
          <p:cNvPr id="62474" name="Immagine 9"/>
          <p:cNvPicPr>
            <a:picLocks noChangeAspect="1"/>
          </p:cNvPicPr>
          <p:nvPr/>
        </p:nvPicPr>
        <p:blipFill>
          <a:blip r:embed="rId3"/>
          <a:srcRect/>
          <a:stretch>
            <a:fillRect/>
          </a:stretch>
        </p:blipFill>
        <p:spPr bwMode="auto">
          <a:xfrm>
            <a:off x="2847975" y="0"/>
            <a:ext cx="3740150" cy="1047750"/>
          </a:xfrm>
          <a:prstGeom prst="rect">
            <a:avLst/>
          </a:prstGeom>
          <a:noFill/>
          <a:ln w="9525">
            <a:noFill/>
            <a:miter lim="800000"/>
            <a:headEnd/>
            <a:tailEnd/>
          </a:ln>
        </p:spPr>
      </p:pic>
      <p:pic>
        <p:nvPicPr>
          <p:cNvPr id="62475" name="Immagine 10"/>
          <p:cNvPicPr>
            <a:picLocks noChangeAspect="1"/>
          </p:cNvPicPr>
          <p:nvPr/>
        </p:nvPicPr>
        <p:blipFill>
          <a:blip r:embed="rId4"/>
          <a:srcRect/>
          <a:stretch>
            <a:fillRect/>
          </a:stretch>
        </p:blipFill>
        <p:spPr bwMode="auto">
          <a:xfrm>
            <a:off x="8021638" y="2181225"/>
            <a:ext cx="1077912" cy="2984500"/>
          </a:xfrm>
          <a:prstGeom prst="rect">
            <a:avLst/>
          </a:prstGeom>
          <a:noFill/>
          <a:ln w="9525">
            <a:noFill/>
            <a:miter lim="800000"/>
            <a:headEnd/>
            <a:tailEnd/>
          </a:ln>
        </p:spPr>
      </p:pic>
      <p:pic>
        <p:nvPicPr>
          <p:cNvPr id="62476" name="Immagine 11"/>
          <p:cNvPicPr>
            <a:picLocks noChangeAspect="1"/>
          </p:cNvPicPr>
          <p:nvPr/>
        </p:nvPicPr>
        <p:blipFill>
          <a:blip r:embed="rId4"/>
          <a:srcRect/>
          <a:stretch>
            <a:fillRect/>
          </a:stretch>
        </p:blipFill>
        <p:spPr bwMode="auto">
          <a:xfrm>
            <a:off x="490538" y="0"/>
            <a:ext cx="3121025" cy="1938338"/>
          </a:xfrm>
          <a:prstGeom prst="rect">
            <a:avLst/>
          </a:prstGeom>
          <a:noFill/>
          <a:ln w="9525">
            <a:noFill/>
            <a:miter lim="800000"/>
            <a:headEnd/>
            <a:tailEnd/>
          </a:ln>
        </p:spPr>
      </p:pic>
      <p:pic>
        <p:nvPicPr>
          <p:cNvPr id="62477" name="Immagine 12"/>
          <p:cNvPicPr>
            <a:picLocks noChangeAspect="1"/>
          </p:cNvPicPr>
          <p:nvPr/>
        </p:nvPicPr>
        <p:blipFill>
          <a:blip r:embed="rId3"/>
          <a:srcRect/>
          <a:stretch>
            <a:fillRect/>
          </a:stretch>
        </p:blipFill>
        <p:spPr bwMode="auto">
          <a:xfrm>
            <a:off x="-131763" y="-400050"/>
            <a:ext cx="1603376" cy="7258050"/>
          </a:xfrm>
          <a:prstGeom prst="rect">
            <a:avLst/>
          </a:prstGeom>
          <a:noFill/>
          <a:ln w="9525">
            <a:noFill/>
            <a:miter lim="800000"/>
            <a:headEnd/>
            <a:tailEnd/>
          </a:ln>
        </p:spPr>
      </p:pic>
      <p:pic>
        <p:nvPicPr>
          <p:cNvPr id="62478" name="Immagine 13"/>
          <p:cNvPicPr>
            <a:picLocks noChangeAspect="1"/>
          </p:cNvPicPr>
          <p:nvPr/>
        </p:nvPicPr>
        <p:blipFill>
          <a:blip r:embed="rId4"/>
          <a:srcRect/>
          <a:stretch>
            <a:fillRect/>
          </a:stretch>
        </p:blipFill>
        <p:spPr bwMode="auto">
          <a:xfrm>
            <a:off x="1471613" y="5427663"/>
            <a:ext cx="7199312" cy="1430337"/>
          </a:xfrm>
          <a:prstGeom prst="rect">
            <a:avLst/>
          </a:prstGeom>
          <a:noFill/>
          <a:ln w="9525">
            <a:noFill/>
            <a:miter lim="800000"/>
            <a:headEnd/>
            <a:tailEnd/>
          </a:ln>
        </p:spPr>
      </p:pic>
      <p:pic>
        <p:nvPicPr>
          <p:cNvPr id="62479" name="Immagine 14"/>
          <p:cNvPicPr>
            <a:picLocks noChangeAspect="1"/>
          </p:cNvPicPr>
          <p:nvPr/>
        </p:nvPicPr>
        <p:blipFill>
          <a:blip r:embed="rId3"/>
          <a:srcRect/>
          <a:stretch>
            <a:fillRect/>
          </a:stretch>
        </p:blipFill>
        <p:spPr bwMode="auto">
          <a:xfrm>
            <a:off x="8670925" y="4668838"/>
            <a:ext cx="428625" cy="2189162"/>
          </a:xfrm>
          <a:prstGeom prst="rect">
            <a:avLst/>
          </a:prstGeom>
          <a:noFill/>
          <a:ln w="9525">
            <a:noFill/>
            <a:miter lim="800000"/>
            <a:headEnd/>
            <a:tailEnd/>
          </a:ln>
        </p:spPr>
      </p:pic>
      <p:pic>
        <p:nvPicPr>
          <p:cNvPr id="62480" name="Immagine 15"/>
          <p:cNvPicPr>
            <a:picLocks noChangeAspect="1"/>
          </p:cNvPicPr>
          <p:nvPr/>
        </p:nvPicPr>
        <p:blipFill>
          <a:blip r:embed="rId4"/>
          <a:srcRect/>
          <a:stretch>
            <a:fillRect/>
          </a:stretch>
        </p:blipFill>
        <p:spPr bwMode="auto">
          <a:xfrm>
            <a:off x="3611563" y="749300"/>
            <a:ext cx="2320925" cy="1193800"/>
          </a:xfrm>
          <a:prstGeom prst="rect">
            <a:avLst/>
          </a:prstGeom>
          <a:noFill/>
          <a:ln w="9525">
            <a:noFill/>
            <a:miter lim="800000"/>
            <a:headEnd/>
            <a:tailEnd/>
          </a:ln>
        </p:spPr>
      </p:pic>
      <p:pic>
        <p:nvPicPr>
          <p:cNvPr id="62481" name="Immagine 16"/>
          <p:cNvPicPr>
            <a:picLocks noChangeAspect="1"/>
          </p:cNvPicPr>
          <p:nvPr/>
        </p:nvPicPr>
        <p:blipFill>
          <a:blip r:embed="rId3"/>
          <a:srcRect/>
          <a:stretch>
            <a:fillRect/>
          </a:stretch>
        </p:blipFill>
        <p:spPr bwMode="auto">
          <a:xfrm>
            <a:off x="4022725" y="5162550"/>
            <a:ext cx="422275" cy="1636713"/>
          </a:xfrm>
          <a:prstGeom prst="rect">
            <a:avLst/>
          </a:prstGeom>
          <a:noFill/>
          <a:ln w="9525">
            <a:noFill/>
            <a:miter lim="800000"/>
            <a:headEnd/>
            <a:tailEnd/>
          </a:ln>
        </p:spPr>
      </p:pic>
      <p:pic>
        <p:nvPicPr>
          <p:cNvPr id="62482" name="Immagine 17"/>
          <p:cNvPicPr>
            <a:picLocks noChangeAspect="1"/>
          </p:cNvPicPr>
          <p:nvPr/>
        </p:nvPicPr>
        <p:blipFill>
          <a:blip r:embed="rId3"/>
          <a:srcRect/>
          <a:stretch>
            <a:fillRect/>
          </a:stretch>
        </p:blipFill>
        <p:spPr bwMode="auto">
          <a:xfrm>
            <a:off x="5932488" y="5162550"/>
            <a:ext cx="412750" cy="1576388"/>
          </a:xfrm>
          <a:prstGeom prst="rect">
            <a:avLst/>
          </a:prstGeom>
          <a:noFill/>
          <a:ln w="9525">
            <a:noFill/>
            <a:miter lim="800000"/>
            <a:headEnd/>
            <a:tailEnd/>
          </a:ln>
        </p:spPr>
      </p:pic>
      <p:pic>
        <p:nvPicPr>
          <p:cNvPr id="62483" name="Immagine 18"/>
          <p:cNvPicPr>
            <a:picLocks noChangeAspect="1"/>
          </p:cNvPicPr>
          <p:nvPr/>
        </p:nvPicPr>
        <p:blipFill>
          <a:blip r:embed="rId5"/>
          <a:srcRect/>
          <a:stretch>
            <a:fillRect/>
          </a:stretch>
        </p:blipFill>
        <p:spPr bwMode="auto">
          <a:xfrm>
            <a:off x="1471613" y="3819525"/>
            <a:ext cx="2260600" cy="1501775"/>
          </a:xfrm>
          <a:prstGeom prst="rect">
            <a:avLst/>
          </a:prstGeom>
          <a:noFill/>
          <a:ln w="9525">
            <a:noFill/>
            <a:miter lim="800000"/>
            <a:headEnd/>
            <a:tailEnd/>
          </a:ln>
        </p:spPr>
      </p:pic>
      <p:pic>
        <p:nvPicPr>
          <p:cNvPr id="62484" name="Immagine 21"/>
          <p:cNvPicPr>
            <a:picLocks noChangeAspect="1"/>
          </p:cNvPicPr>
          <p:nvPr/>
        </p:nvPicPr>
        <p:blipFill>
          <a:blip r:embed="rId6"/>
          <a:srcRect/>
          <a:stretch>
            <a:fillRect/>
          </a:stretch>
        </p:blipFill>
        <p:spPr bwMode="auto">
          <a:xfrm>
            <a:off x="3732213" y="3819525"/>
            <a:ext cx="2319337" cy="1511300"/>
          </a:xfrm>
          <a:prstGeom prst="rect">
            <a:avLst/>
          </a:prstGeom>
          <a:noFill/>
          <a:ln w="9525">
            <a:noFill/>
            <a:miter lim="800000"/>
            <a:headEnd/>
            <a:tailEnd/>
          </a:ln>
        </p:spPr>
      </p:pic>
      <p:pic>
        <p:nvPicPr>
          <p:cNvPr id="62485" name="Immagine 22"/>
          <p:cNvPicPr>
            <a:picLocks noChangeAspect="1"/>
          </p:cNvPicPr>
          <p:nvPr/>
        </p:nvPicPr>
        <p:blipFill>
          <a:blip r:embed="rId7"/>
          <a:srcRect/>
          <a:stretch>
            <a:fillRect/>
          </a:stretch>
        </p:blipFill>
        <p:spPr bwMode="auto">
          <a:xfrm>
            <a:off x="5932488" y="3819525"/>
            <a:ext cx="2473325" cy="14208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2414588" y="0"/>
            <a:ext cx="6729412" cy="1606550"/>
          </a:xfrm>
          <a:solidFill>
            <a:srgbClr val="FFFF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rPr>
              <a:t>Ronald’s Record</a:t>
            </a:r>
          </a:p>
        </p:txBody>
      </p:sp>
      <p:sp>
        <p:nvSpPr>
          <p:cNvPr id="105475" name="Rectangle 2"/>
          <p:cNvSpPr>
            <a:spLocks noChangeArrowheads="1"/>
          </p:cNvSpPr>
          <p:nvPr/>
        </p:nvSpPr>
        <p:spPr bwMode="auto">
          <a:xfrm>
            <a:off x="0" y="1606585"/>
            <a:ext cx="9143999" cy="5542159"/>
          </a:xfrm>
          <a:prstGeom prst="rect">
            <a:avLst/>
          </a:prstGeom>
          <a:noFill/>
          <a:ln w="9525">
            <a:noFill/>
            <a:round/>
            <a:headEnd/>
            <a:tailEnd/>
          </a:ln>
        </p:spPr>
        <p:txBody>
          <a:bodyPr lIns="90000" tIns="46800" rIns="90000" bIns="46800">
            <a:prstTxWarp prst="textNoShape">
              <a:avLst/>
            </a:prstTxWarp>
            <a:spAutoFit/>
          </a:bodyPr>
          <a:lstStyle/>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Young Ronald (1937) claims:</a:t>
            </a:r>
            <a:r>
              <a:rPr lang="en-US" b="1" dirty="0">
                <a:solidFill>
                  <a:srgbClr val="000000"/>
                </a:solidFill>
                <a:latin typeface="Arial" charset="0"/>
                <a:ea typeface="ヒラギノ角ゴ Pro W3" charset="-128"/>
                <a:cs typeface="ヒラギノ角ゴ Pro W3" charset="-128"/>
              </a:rPr>
              <a:t> </a:t>
            </a:r>
            <a:r>
              <a:rPr lang="en-US" dirty="0">
                <a:solidFill>
                  <a:srgbClr val="000000"/>
                </a:solidFill>
                <a:latin typeface="Arial" charset="0"/>
                <a:ea typeface="ヒラギノ角ゴ Pro W3" charset="-128"/>
                <a:cs typeface="ヒラギノ角ゴ Pro W3" charset="-128"/>
              </a:rPr>
              <a:t>In a world of zero transaction costs firms would not exist. Firms exist only when market transaction costs are positive.</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claims:</a:t>
            </a:r>
            <a:r>
              <a:rPr lang="en-US" dirty="0">
                <a:solidFill>
                  <a:srgbClr val="000000"/>
                </a:solidFill>
                <a:latin typeface="Arial" charset="0"/>
                <a:ea typeface="ヒラギノ角ゴ Pro W3" charset="-128"/>
                <a:cs typeface="ヒラギノ角ゴ Pro W3" charset="-128"/>
              </a:rPr>
              <a:t> In a world of zero transaction costs (and well-defined property rights) all externalities (harmful and beneficial effects) are </a:t>
            </a:r>
            <a:r>
              <a:rPr lang="en-US" dirty="0" err="1">
                <a:solidFill>
                  <a:srgbClr val="000000"/>
                </a:solidFill>
                <a:latin typeface="Arial" charset="0"/>
                <a:ea typeface="ヒラギノ角ゴ Pro W3" charset="-128"/>
                <a:cs typeface="ヒラギノ角ゴ Pro W3" charset="-128"/>
              </a:rPr>
              <a:t>internalised</a:t>
            </a:r>
            <a:r>
              <a:rPr lang="en-US" dirty="0">
                <a:solidFill>
                  <a:srgbClr val="000000"/>
                </a:solidFill>
                <a:latin typeface="Arial" charset="0"/>
                <a:ea typeface="ヒラギノ角ゴ Pro W3" charset="-128"/>
                <a:cs typeface="ヒラギノ角ゴ Pro W3" charset="-128"/>
              </a:rPr>
              <a:t> (taken into account) by market transactions. (</a:t>
            </a:r>
            <a:r>
              <a:rPr lang="en-US" dirty="0" err="1">
                <a:solidFill>
                  <a:srgbClr val="000000"/>
                </a:solidFill>
                <a:latin typeface="Arial" charset="0"/>
                <a:ea typeface="ヒラギノ角ゴ Pro W3" charset="-128"/>
                <a:cs typeface="ヒラギノ角ゴ Pro W3" charset="-128"/>
              </a:rPr>
              <a:t>Coase</a:t>
            </a:r>
            <a:r>
              <a:rPr lang="en-US" dirty="0">
                <a:solidFill>
                  <a:srgbClr val="000000"/>
                </a:solidFill>
                <a:latin typeface="Arial" charset="0"/>
                <a:ea typeface="ヒラギノ角ゴ Pro W3" charset="-128"/>
                <a:cs typeface="ヒラギノ角ゴ Pro W3" charset="-128"/>
              </a:rPr>
              <a:t> theorem)</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also claims:</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Arial" charset="0"/>
                <a:ea typeface="ヒラギノ角ゴ Pro W3" charset="-128"/>
                <a:cs typeface="ヒラギノ角ゴ Pro W3" charset="-128"/>
              </a:rPr>
              <a:t>That the first statement does not contradict the second.</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n>
                  <a:solidFill>
                    <a:srgbClr val="4F81BD"/>
                  </a:solidFill>
                </a:ln>
                <a:solidFill>
                  <a:srgbClr val="FF0000"/>
                </a:solidFill>
                <a:latin typeface="Arial" charset="0"/>
                <a:ea typeface="ヒラギノ角ゴ Pro W3" charset="-128"/>
                <a:cs typeface="ヒラギノ角ゴ Pro W3" charset="-128"/>
              </a:rPr>
              <a:t>Diagnosis:  old age schizophrenia. </a:t>
            </a:r>
            <a:endParaRPr lang="en-US" b="1" dirty="0">
              <a:solidFill>
                <a:srgbClr val="000000"/>
              </a:solidFill>
              <a:latin typeface="Arial" charset="0"/>
              <a:ea typeface="ヒラギノ角ゴ Pro W3" charset="-128"/>
              <a:cs typeface="ヒラギノ角ゴ Pro W3"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ヒラギノ角ゴ Pro W3" charset="-128"/>
              <a:cs typeface="ヒラギノ角ゴ Pro W3" charset="-128"/>
            </a:endParaRPr>
          </a:p>
        </p:txBody>
      </p:sp>
      <p:pic>
        <p:nvPicPr>
          <p:cNvPr id="64516" name="Immagine 3"/>
          <p:cNvPicPr>
            <a:picLocks noChangeAspect="1"/>
          </p:cNvPicPr>
          <p:nvPr/>
        </p:nvPicPr>
        <p:blipFill>
          <a:blip r:embed="rId3"/>
          <a:srcRect/>
          <a:stretch>
            <a:fillRect/>
          </a:stretch>
        </p:blipFill>
        <p:spPr bwMode="auto">
          <a:xfrm>
            <a:off x="0" y="0"/>
            <a:ext cx="2414588" cy="1606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a:xfrm>
            <a:off x="1550988" y="0"/>
            <a:ext cx="6253162" cy="990600"/>
          </a:xfrm>
          <a:solidFill>
            <a:schemeClr val="tx2"/>
          </a:solidFill>
        </p:spPr>
        <p:txBody>
          <a:bodyPr/>
          <a:lstStyle/>
          <a:p>
            <a:pPr eaLnBrk="1" hangingPunct="1">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dirty="0" err="1">
                <a:solidFill>
                  <a:schemeClr val="accent3"/>
                </a:solidFill>
              </a:rPr>
              <a:t>Lissening</a:t>
            </a:r>
            <a:r>
              <a:rPr lang="it-IT" sz="3200" dirty="0">
                <a:solidFill>
                  <a:schemeClr val="accent3"/>
                </a:solidFill>
              </a:rPr>
              <a:t> </a:t>
            </a:r>
            <a:r>
              <a:rPr lang="it-IT" sz="3200" dirty="0" err="1">
                <a:solidFill>
                  <a:schemeClr val="accent3"/>
                </a:solidFill>
              </a:rPr>
              <a:t>to</a:t>
            </a:r>
            <a:r>
              <a:rPr lang="it-IT" sz="3200" dirty="0">
                <a:solidFill>
                  <a:schemeClr val="accent3"/>
                </a:solidFill>
              </a:rPr>
              <a:t> Ronald’</a:t>
            </a:r>
            <a:r>
              <a:rPr lang="it-IT" sz="3200" dirty="0" err="1">
                <a:solidFill>
                  <a:schemeClr val="accent3"/>
                </a:solidFill>
              </a:rPr>
              <a:t>s</a:t>
            </a:r>
            <a:r>
              <a:rPr lang="it-IT" sz="3200" dirty="0">
                <a:solidFill>
                  <a:schemeClr val="accent3"/>
                </a:solidFill>
              </a:rPr>
              <a:t> </a:t>
            </a:r>
            <a:r>
              <a:rPr lang="it-IT" sz="3200" dirty="0" err="1">
                <a:solidFill>
                  <a:schemeClr val="accent3"/>
                </a:solidFill>
              </a:rPr>
              <a:t>reasons</a:t>
            </a:r>
            <a:r>
              <a:rPr lang="it-IT" sz="3200" dirty="0">
                <a:solidFill>
                  <a:schemeClr val="accent3"/>
                </a:solidFill>
              </a:rPr>
              <a:t>........</a:t>
            </a:r>
          </a:p>
        </p:txBody>
      </p:sp>
      <p:sp>
        <p:nvSpPr>
          <p:cNvPr id="66563" name="Rectangle 2"/>
          <p:cNvSpPr>
            <a:spLocks noGrp="1" noChangeArrowheads="1"/>
          </p:cNvSpPr>
          <p:nvPr>
            <p:ph type="body" idx="1"/>
          </p:nvPr>
        </p:nvSpPr>
        <p:spPr>
          <a:xfrm>
            <a:off x="1550988" y="857250"/>
            <a:ext cx="7593012" cy="2868613"/>
          </a:xfrm>
        </p:spPr>
        <p:txBody>
          <a:bodyPr/>
          <a:lstStyle/>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In his famous 1960 article we must get to  Section 6</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“The Cost of Market Transaction Taken into Account”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where he points out that: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a:t>“The argument has proceeded up to this point on the assumption that there were no cost involved in carrying market transactions.” (1960, p. 114)</a:t>
            </a: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a:p>
        </p:txBody>
      </p:sp>
      <p:pic>
        <p:nvPicPr>
          <p:cNvPr id="66564" name="Picture 2"/>
          <p:cNvPicPr>
            <a:picLocks noChangeAspect="1" noChangeArrowheads="1"/>
          </p:cNvPicPr>
          <p:nvPr/>
        </p:nvPicPr>
        <p:blipFill>
          <a:blip r:embed="rId3"/>
          <a:srcRect/>
          <a:stretch>
            <a:fillRect/>
          </a:stretch>
        </p:blipFill>
        <p:spPr bwMode="auto">
          <a:xfrm>
            <a:off x="30163" y="17463"/>
            <a:ext cx="1520825" cy="3708400"/>
          </a:xfrm>
          <a:prstGeom prst="rect">
            <a:avLst/>
          </a:prstGeom>
          <a:noFill/>
          <a:ln w="9525">
            <a:noFill/>
            <a:miter lim="800000"/>
            <a:headEnd/>
            <a:tailEnd/>
          </a:ln>
        </p:spPr>
      </p:pic>
      <p:pic>
        <p:nvPicPr>
          <p:cNvPr id="66565" name="Immagine 4"/>
          <p:cNvPicPr>
            <a:picLocks noChangeAspect="1"/>
          </p:cNvPicPr>
          <p:nvPr/>
        </p:nvPicPr>
        <p:blipFill>
          <a:blip r:embed="rId4"/>
          <a:srcRect/>
          <a:stretch>
            <a:fillRect/>
          </a:stretch>
        </p:blipFill>
        <p:spPr bwMode="auto">
          <a:xfrm>
            <a:off x="7804150" y="17463"/>
            <a:ext cx="1339850" cy="2009775"/>
          </a:xfrm>
          <a:prstGeom prst="rect">
            <a:avLst/>
          </a:prstGeom>
          <a:noFill/>
          <a:ln w="9525">
            <a:noFill/>
            <a:miter lim="800000"/>
            <a:headEnd/>
            <a:tailEnd/>
          </a:ln>
        </p:spPr>
      </p:pic>
      <p:sp>
        <p:nvSpPr>
          <p:cNvPr id="66566" name="CasellaDiTesto 5"/>
          <p:cNvSpPr txBox="1">
            <a:spLocks noChangeArrowheads="1"/>
          </p:cNvSpPr>
          <p:nvPr/>
        </p:nvSpPr>
        <p:spPr bwMode="auto">
          <a:xfrm>
            <a:off x="228600" y="3962400"/>
            <a:ext cx="8713788" cy="3243263"/>
          </a:xfrm>
          <a:prstGeom prst="rect">
            <a:avLst/>
          </a:prstGeom>
          <a:noFill/>
          <a:ln w="9525">
            <a:noFill/>
            <a:miter lim="800000"/>
            <a:headEnd/>
            <a:tailEnd/>
          </a:ln>
        </p:spPr>
        <p:txBody>
          <a:bodyPr>
            <a:prstTxWarp prst="textNoShape">
              <a:avLst/>
            </a:prstTxWarp>
            <a:spAutoFit/>
          </a:bodyPr>
          <a:lstStyle/>
          <a:p>
            <a:pPr>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"It is clear that an alternative form of economic organization which could achieve the same result at less cost that would be incurred by using the market would enable the value of production to be raised. </a:t>
            </a:r>
            <a:r>
              <a:rPr lang="en-US">
                <a:solidFill>
                  <a:srgbClr val="FF0000"/>
                </a:solidFill>
              </a:rPr>
              <a:t>As I explained many years ago </a:t>
            </a:r>
            <a:r>
              <a:rPr lang="en-US"/>
              <a:t>the firm represents such an alternative to organising market transactions" (1960, p. 115).</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"But the firm  is not the only possible answer to this problem…. "an alternative solution is direct governmental regulation" (Coase 1960 p. 116).</a:t>
            </a:r>
            <a:r>
              <a:rPr lang="en-US" sz="2000"/>
              <a:t>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5226" y="0"/>
            <a:ext cx="7088774" cy="2082875"/>
          </a:xfrm>
          <a:solidFill>
            <a:schemeClr val="tx1"/>
          </a:solidFill>
        </p:spPr>
        <p:txBody>
          <a:bodyPr/>
          <a:lstStyle/>
          <a:p>
            <a:pPr>
              <a:buFont typeface="Times New Roman" charset="0"/>
              <a:buNone/>
              <a:defRPr/>
            </a:pPr>
            <a:r>
              <a:rPr lang="en-GB" dirty="0">
                <a:ln>
                  <a:solidFill>
                    <a:schemeClr val="accent1">
                      <a:lumMod val="20000"/>
                      <a:lumOff val="80000"/>
                    </a:schemeClr>
                  </a:solidFill>
                </a:ln>
                <a:solidFill>
                  <a:schemeClr val="bg1"/>
                </a:solidFill>
              </a:rPr>
              <a:t>Ronald’s un-divided self.</a:t>
            </a:r>
          </a:p>
        </p:txBody>
      </p:sp>
      <p:sp>
        <p:nvSpPr>
          <p:cNvPr id="3" name="Segnaposto contenuto 2"/>
          <p:cNvSpPr>
            <a:spLocks noGrp="1"/>
          </p:cNvSpPr>
          <p:nvPr>
            <p:ph idx="1"/>
          </p:nvPr>
        </p:nvSpPr>
        <p:spPr>
          <a:xfrm>
            <a:off x="0" y="2082875"/>
            <a:ext cx="9143999" cy="4775125"/>
          </a:xfrm>
        </p:spPr>
        <p:txBody>
          <a:bodyPr/>
          <a:lstStyle/>
          <a:p>
            <a:pPr>
              <a:buFont typeface="Times New Roman" charset="0"/>
              <a:buNone/>
              <a:defRPr/>
            </a:pPr>
            <a:r>
              <a:rPr lang="en-GB" sz="2400" dirty="0" err="1"/>
              <a:t>Coase</a:t>
            </a:r>
            <a:r>
              <a:rPr lang="en-GB" sz="2400" dirty="0"/>
              <a:t> argues that the “</a:t>
            </a:r>
            <a:r>
              <a:rPr lang="en-GB" sz="2400" dirty="0" err="1"/>
              <a:t>Coase</a:t>
            </a:r>
            <a:r>
              <a:rPr lang="en-GB" sz="2400" dirty="0"/>
              <a:t> theorem” (but there is no theorem according to </a:t>
            </a:r>
            <a:r>
              <a:rPr lang="en-GB" sz="2400" dirty="0" err="1"/>
              <a:t>Coase</a:t>
            </a:r>
            <a:r>
              <a:rPr lang="en-GB" sz="2400" dirty="0"/>
              <a:t>!) is perfectly consistent with the 1937 article and they make up one unique theory. </a:t>
            </a:r>
            <a:r>
              <a:rPr lang="en-GB" sz="2400" dirty="0">
                <a:ln>
                  <a:solidFill>
                    <a:srgbClr val="660066"/>
                  </a:solidFill>
                </a:ln>
              </a:rPr>
              <a:t>He is correct.</a:t>
            </a:r>
          </a:p>
          <a:p>
            <a:pPr>
              <a:buFont typeface="Times New Roman" charset="0"/>
              <a:buNone/>
              <a:defRPr/>
            </a:pPr>
            <a:r>
              <a:rPr lang="en-GB" sz="2400" dirty="0"/>
              <a:t>According to the “Coase theorem”, in a world of zero transaction costs, markets can internalize all externalities. State intervention and </a:t>
            </a:r>
            <a:r>
              <a:rPr lang="en-GB" sz="2400" dirty="0" err="1"/>
              <a:t>Pigouvian</a:t>
            </a:r>
            <a:r>
              <a:rPr lang="en-GB" sz="2400" dirty="0"/>
              <a:t> taxes  (</a:t>
            </a:r>
            <a:r>
              <a:rPr lang="en-GB" sz="2400" dirty="0">
                <a:ln>
                  <a:solidFill>
                    <a:srgbClr val="660066"/>
                  </a:solidFill>
                </a:ln>
              </a:rPr>
              <a:t>and firms</a:t>
            </a:r>
            <a:r>
              <a:rPr lang="en-GB" sz="2400" dirty="0"/>
              <a:t>) are all unnecessary in that framework.</a:t>
            </a:r>
          </a:p>
          <a:p>
            <a:pPr>
              <a:buFont typeface="Times New Roman" charset="0"/>
              <a:buNone/>
              <a:defRPr/>
            </a:pPr>
            <a:r>
              <a:rPr lang="en-GB" sz="2400" dirty="0"/>
              <a:t>Unsurprisingly, if one institution (the market) is assumed to be costless, only two things can happen:</a:t>
            </a:r>
          </a:p>
          <a:p>
            <a:pPr marL="457200" indent="-457200">
              <a:buFont typeface="Times New Roman" charset="0"/>
              <a:buAutoNum type="arabicParenR"/>
              <a:defRPr/>
            </a:pPr>
            <a:r>
              <a:rPr lang="en-GB" sz="2400" dirty="0"/>
              <a:t>If the other institutions are </a:t>
            </a:r>
            <a:r>
              <a:rPr lang="en-GB" sz="2400" dirty="0">
                <a:ln>
                  <a:solidFill>
                    <a:srgbClr val="660066"/>
                  </a:solidFill>
                </a:ln>
              </a:rPr>
              <a:t>costly</a:t>
            </a:r>
            <a:r>
              <a:rPr lang="en-GB" sz="2400" dirty="0"/>
              <a:t>, they disappear.</a:t>
            </a:r>
          </a:p>
          <a:p>
            <a:pPr marL="457200" indent="-457200">
              <a:buFont typeface="Times New Roman" charset="0"/>
              <a:buAutoNum type="arabicParenR"/>
              <a:defRPr/>
            </a:pPr>
            <a:r>
              <a:rPr lang="en-GB" sz="2400" dirty="0"/>
              <a:t>If the other institutions are also </a:t>
            </a:r>
            <a:r>
              <a:rPr lang="en-GB" sz="2400" dirty="0">
                <a:ln>
                  <a:solidFill>
                    <a:srgbClr val="660066"/>
                  </a:solidFill>
                </a:ln>
              </a:rPr>
              <a:t>costless</a:t>
            </a:r>
            <a:r>
              <a:rPr lang="en-GB" sz="2400" dirty="0"/>
              <a:t>, they may co-exist but their mix cannot be a relevant economic issue.</a:t>
            </a:r>
          </a:p>
          <a:p>
            <a:pPr>
              <a:buFont typeface="Times New Roman" charset="0"/>
              <a:buNone/>
              <a:defRPr/>
            </a:pPr>
            <a:endParaRPr lang="en-GB" dirty="0"/>
          </a:p>
          <a:p>
            <a:pPr>
              <a:buFont typeface="Times New Roman" charset="0"/>
              <a:buNone/>
              <a:defRPr/>
            </a:pPr>
            <a:endParaRPr lang="en-GB" dirty="0"/>
          </a:p>
        </p:txBody>
      </p:sp>
      <p:pic>
        <p:nvPicPr>
          <p:cNvPr id="68612" name="Immagine 3"/>
          <p:cNvPicPr>
            <a:picLocks noChangeAspect="1"/>
          </p:cNvPicPr>
          <p:nvPr/>
        </p:nvPicPr>
        <p:blipFill>
          <a:blip r:embed="rId2"/>
          <a:srcRect/>
          <a:stretch>
            <a:fillRect/>
          </a:stretch>
        </p:blipFill>
        <p:spPr bwMode="auto">
          <a:xfrm>
            <a:off x="0" y="0"/>
            <a:ext cx="2055813" cy="2082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2185988" y="0"/>
            <a:ext cx="6958012" cy="1601788"/>
          </a:xfrm>
          <a:solidFill>
            <a:srgbClr val="0000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a:solidFill>
                  <a:srgbClr val="FFFFFF"/>
                </a:solidFill>
              </a:rPr>
              <a:t>The challenge to microeconomics</a:t>
            </a:r>
            <a:br>
              <a:rPr lang="it-IT" sz="3600">
                <a:solidFill>
                  <a:srgbClr val="FFFFFF"/>
                </a:solidFill>
              </a:rPr>
            </a:br>
            <a:r>
              <a:rPr lang="it-IT" sz="3600">
                <a:solidFill>
                  <a:srgbClr val="FFFFFF"/>
                </a:solidFill>
              </a:rPr>
              <a:t>of the </a:t>
            </a:r>
            <a:r>
              <a:rPr lang="it-IT" sz="3600">
                <a:solidFill>
                  <a:srgbClr val="FFFF00"/>
                </a:solidFill>
              </a:rPr>
              <a:t>R</a:t>
            </a:r>
            <a:r>
              <a:rPr lang="it-IT" sz="3600">
                <a:solidFill>
                  <a:srgbClr val="FFFFFF"/>
                </a:solidFill>
              </a:rPr>
              <a:t>e-constructed </a:t>
            </a:r>
            <a:r>
              <a:rPr lang="it-IT" sz="3600">
                <a:solidFill>
                  <a:srgbClr val="FFFF00"/>
                </a:solidFill>
              </a:rPr>
              <a:t>R</a:t>
            </a:r>
            <a:r>
              <a:rPr lang="it-IT" sz="3600">
                <a:solidFill>
                  <a:srgbClr val="FFFFFF"/>
                </a:solidFill>
              </a:rPr>
              <a:t>onald.</a:t>
            </a:r>
          </a:p>
        </p:txBody>
      </p:sp>
      <p:sp>
        <p:nvSpPr>
          <p:cNvPr id="69635" name="Rectangle 2"/>
          <p:cNvSpPr>
            <a:spLocks noGrp="1" noChangeArrowheads="1"/>
          </p:cNvSpPr>
          <p:nvPr>
            <p:ph type="body" idx="1"/>
          </p:nvPr>
        </p:nvSpPr>
        <p:spPr>
          <a:xfrm>
            <a:off x="0" y="1601788"/>
            <a:ext cx="9144000" cy="5103812"/>
          </a:xfrm>
          <a:ln w="9360">
            <a:solidFill>
              <a:srgbClr val="99CC00"/>
            </a:solidFill>
          </a:ln>
        </p:spPr>
        <p:txBody>
          <a:bodyPr/>
          <a:lstStyle/>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In this way, Coase challenges the standard building of microeconomics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 where the existence and the size of  the firms are explained</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by U-shaped cost curves (with an initial phase of increasing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The positive and negative effects (increasing and decreasing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which the production of some units has on other homogeneous units,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are only a particular type of externality.</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this externality is internalized by markets.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Once this compensation is made, to break even,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it is not necessary to produce a certain number of units within a firm.</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whatever the technology, firms do not exist...</a:t>
            </a: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p:txBody>
      </p:sp>
      <p:pic>
        <p:nvPicPr>
          <p:cNvPr id="69636" name="Immagine 3"/>
          <p:cNvPicPr>
            <a:picLocks noChangeAspect="1"/>
          </p:cNvPicPr>
          <p:nvPr/>
        </p:nvPicPr>
        <p:blipFill>
          <a:blip r:embed="rId3"/>
          <a:srcRect/>
          <a:stretch>
            <a:fillRect/>
          </a:stretch>
        </p:blipFill>
        <p:spPr bwMode="auto">
          <a:xfrm>
            <a:off x="0" y="0"/>
            <a:ext cx="2185988" cy="16017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502306"/>
          </a:xfrm>
          <a:solidFill>
            <a:srgbClr val="0000FF"/>
          </a:solidFill>
        </p:spPr>
        <p:txBody>
          <a:bodyPr>
            <a:normAutofit/>
          </a:bodyPr>
          <a:lstStyle/>
          <a:p>
            <a:r>
              <a:rPr lang="en-GB" dirty="0">
                <a:ln>
                  <a:solidFill>
                    <a:schemeClr val="bg1"/>
                  </a:solidFill>
                </a:ln>
                <a:solidFill>
                  <a:srgbClr val="FFFF00"/>
                </a:solidFill>
              </a:rPr>
              <a:t>The changing optimal mix of costly institutions:</a:t>
            </a:r>
            <a:br>
              <a:rPr lang="en-GB" dirty="0">
                <a:ln>
                  <a:solidFill>
                    <a:schemeClr val="bg1"/>
                  </a:solidFill>
                </a:ln>
                <a:solidFill>
                  <a:srgbClr val="FFFF00"/>
                </a:solidFill>
              </a:rPr>
            </a:br>
            <a:r>
              <a:rPr lang="en-GB" dirty="0">
                <a:ln>
                  <a:solidFill>
                    <a:srgbClr val="FF0000"/>
                  </a:solidFill>
                </a:ln>
                <a:solidFill>
                  <a:srgbClr val="FFFF00"/>
                </a:solidFill>
              </a:rPr>
              <a:t>a </a:t>
            </a:r>
            <a:r>
              <a:rPr lang="en-GB" dirty="0" err="1">
                <a:ln>
                  <a:solidFill>
                    <a:srgbClr val="FF0000"/>
                  </a:solidFill>
                </a:ln>
                <a:solidFill>
                  <a:srgbClr val="FFFF00"/>
                </a:solidFill>
              </a:rPr>
              <a:t>Coasian</a:t>
            </a:r>
            <a:r>
              <a:rPr lang="en-GB" dirty="0">
                <a:ln>
                  <a:solidFill>
                    <a:srgbClr val="FF0000"/>
                  </a:solidFill>
                </a:ln>
                <a:solidFill>
                  <a:srgbClr val="FFFF00"/>
                </a:solidFill>
              </a:rPr>
              <a:t> example</a:t>
            </a:r>
          </a:p>
        </p:txBody>
      </p:sp>
      <p:sp>
        <p:nvSpPr>
          <p:cNvPr id="6" name="Segnaposto contenuto 2"/>
          <p:cNvSpPr txBox="1">
            <a:spLocks/>
          </p:cNvSpPr>
          <p:nvPr/>
        </p:nvSpPr>
        <p:spPr bwMode="auto">
          <a:xfrm>
            <a:off x="0" y="2502306"/>
            <a:ext cx="9144000" cy="4355694"/>
          </a:xfrm>
          <a:prstGeom prst="rect">
            <a:avLst/>
          </a:prstGeom>
          <a:noFill/>
          <a:ln>
            <a:noFill/>
            <a:round/>
            <a:headEnd/>
            <a:tailEnd/>
          </a:ln>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The optimal mix among institutions is recalculated each time that technological data changes.</a:t>
            </a:r>
          </a:p>
          <a:p>
            <a:pPr>
              <a:defRPr/>
            </a:pPr>
            <a:r>
              <a:rPr lang="en-US" sz="2800" dirty="0"/>
              <a:t>Coase provides an example from ICT technology: the introduction of telephone lines decreased the costs of using both market and firm internal organizations.</a:t>
            </a:r>
          </a:p>
          <a:p>
            <a:pPr>
              <a:defRPr/>
            </a:pPr>
            <a:r>
              <a:rPr lang="en-US" sz="2800" dirty="0"/>
              <a:t>However, </a:t>
            </a:r>
            <a:r>
              <a:rPr lang="en-US" sz="2800" dirty="0">
                <a:ln>
                  <a:solidFill>
                    <a:srgbClr val="FF0000"/>
                  </a:solidFill>
                </a:ln>
              </a:rPr>
              <a:t>the institutional mix would stay unchanged </a:t>
            </a:r>
            <a:r>
              <a:rPr lang="en-US" sz="2800" dirty="0"/>
              <a:t>only if the costs of using markets and firms </a:t>
            </a:r>
            <a:r>
              <a:rPr lang="en-US" sz="2800" dirty="0">
                <a:ln>
                  <a:solidFill>
                    <a:srgbClr val="FF0000"/>
                  </a:solidFill>
                </a:ln>
              </a:rPr>
              <a:t>were decreasing in the same proportion. Otherwise it would be efficiently re-adjusted in all market (?) economies.</a:t>
            </a: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0"/>
            <a:ext cx="1723848" cy="2502306"/>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776467"/>
            <a:ext cx="1220940" cy="172583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176344" cy="577337"/>
          </a:xfrm>
        </p:spPr>
        <p:txBody>
          <a:bodyPr>
            <a:normAutofit fontScale="90000"/>
          </a:bodyPr>
          <a:lstStyle/>
          <a:p>
            <a:r>
              <a:rPr lang="en-US" dirty="0">
                <a:ln w="31750" cap="flat" cmpd="sng" algn="ctr">
                  <a:solidFill>
                    <a:srgbClr val="4F6228"/>
                  </a:solidFill>
                  <a:prstDash val="solid"/>
                  <a:round/>
                  <a:headEnd type="none" w="med" len="med"/>
                  <a:tailEnd type="none" w="med" len="med"/>
                </a:ln>
              </a:rPr>
              <a:t>Institutions as costly substitutes</a:t>
            </a:r>
          </a:p>
        </p:txBody>
      </p:sp>
      <p:sp>
        <p:nvSpPr>
          <p:cNvPr id="3" name="Segnaposto contenuto 2"/>
          <p:cNvSpPr>
            <a:spLocks noGrp="1"/>
          </p:cNvSpPr>
          <p:nvPr>
            <p:ph idx="1"/>
          </p:nvPr>
        </p:nvSpPr>
        <p:spPr>
          <a:xfrm>
            <a:off x="457200" y="1125251"/>
            <a:ext cx="8433582" cy="538512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New Institutional Economics has correctly emphasized that institutions are </a:t>
            </a:r>
            <a:r>
              <a:rPr lang="en-US" b="1" dirty="0"/>
              <a:t>costly substitutes,</a:t>
            </a:r>
            <a:r>
              <a:rPr lang="en-US" dirty="0"/>
              <a:t> and that growth requires their optimal mix. </a:t>
            </a:r>
          </a:p>
          <a:p>
            <a:r>
              <a:rPr lang="en-US" dirty="0"/>
              <a:t>Explaining and searching for the efficient institutional mix is one of the main purposes of new institutional economics.</a:t>
            </a:r>
          </a:p>
          <a:p>
            <a:r>
              <a:rPr lang="en-US" dirty="0"/>
              <a:t>However, New Institutional Economics  suffers from two important limitations: </a:t>
            </a:r>
          </a:p>
          <a:p>
            <a:pPr>
              <a:buFontTx/>
              <a:buChar char="-"/>
            </a:pPr>
            <a:r>
              <a:rPr lang="en-US" dirty="0">
                <a:ln>
                  <a:solidFill>
                    <a:schemeClr val="accent6">
                      <a:lumMod val="75000"/>
                    </a:schemeClr>
                  </a:solidFill>
                </a:ln>
              </a:rPr>
              <a:t>no institutional complementarities</a:t>
            </a:r>
          </a:p>
          <a:p>
            <a:pPr>
              <a:buFontTx/>
              <a:buChar char="-"/>
            </a:pPr>
            <a:r>
              <a:rPr lang="en-US" dirty="0">
                <a:ln>
                  <a:solidFill>
                    <a:schemeClr val="accent6">
                      <a:lumMod val="75000"/>
                    </a:schemeClr>
                  </a:solidFill>
                </a:ln>
              </a:rPr>
              <a:t>implicit reliance on meta-institutions.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3708798" y="-69125"/>
            <a:ext cx="5435202" cy="2766289"/>
          </a:xfrm>
        </p:spPr>
        <p:style>
          <a:lnRef idx="1">
            <a:schemeClr val="accent4"/>
          </a:lnRef>
          <a:fillRef idx="3">
            <a:schemeClr val="accent4"/>
          </a:fillRef>
          <a:effectRef idx="2">
            <a:schemeClr val="accent4"/>
          </a:effectRef>
          <a:fontRef idx="minor">
            <a:schemeClr val="lt1"/>
          </a:fontRef>
        </p:style>
        <p:txBody>
          <a:bodyPr/>
          <a:lstStyle/>
          <a:p>
            <a:r>
              <a:rPr lang="en-US" i="1" dirty="0">
                <a:effectLst>
                  <a:reflection stA="50000" endPos="75000" dist="12700" dir="5400000" sy="-100000" algn="bl" rotWithShape="0"/>
                </a:effectLst>
              </a:rPr>
              <a:t>Markets!!!</a:t>
            </a:r>
          </a:p>
        </p:txBody>
      </p:sp>
      <p:sp>
        <p:nvSpPr>
          <p:cNvPr id="3" name="Segnaposto contenuto 2"/>
          <p:cNvSpPr>
            <a:spLocks noGrp="1"/>
          </p:cNvSpPr>
          <p:nvPr>
            <p:ph idx="1"/>
          </p:nvPr>
        </p:nvSpPr>
        <p:spPr>
          <a:xfrm>
            <a:off x="0" y="2697164"/>
            <a:ext cx="9144000" cy="41608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Font typeface="Times New Roman" pitchFamily="8" charset="0"/>
              <a:buNone/>
              <a:defRPr/>
            </a:pPr>
            <a:r>
              <a:rPr lang="it-IT" dirty="0">
                <a:ln>
                  <a:solidFill>
                    <a:srgbClr val="660066"/>
                  </a:solidFill>
                </a:ln>
                <a:solidFill>
                  <a:srgbClr val="0D0D0D"/>
                </a:solidFill>
                <a:latin typeface="Arial"/>
                <a:ea typeface="ヒラギノ角ゴ Pro W3" charset="0"/>
              </a:rPr>
              <a:t>“I assume, </a:t>
            </a:r>
            <a:r>
              <a:rPr lang="it-IT" dirty="0" err="1">
                <a:ln>
                  <a:solidFill>
                    <a:srgbClr val="660066"/>
                  </a:solidFill>
                </a:ln>
                <a:solidFill>
                  <a:srgbClr val="0D0D0D"/>
                </a:solidFill>
                <a:latin typeface="Arial"/>
                <a:ea typeface="ヒラギノ角ゴ Pro W3" charset="0"/>
              </a:rPr>
              <a:t>for</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expositional</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convenience</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that</a:t>
            </a:r>
            <a:r>
              <a:rPr lang="it-IT" dirty="0">
                <a:ln>
                  <a:solidFill>
                    <a:srgbClr val="660066"/>
                  </a:solidFill>
                </a:ln>
                <a:solidFill>
                  <a:srgbClr val="0D0D0D"/>
                </a:solidFill>
                <a:latin typeface="Arial"/>
                <a:ea typeface="ヒラギノ角ゴ Pro W3" charset="0"/>
              </a:rPr>
              <a:t> </a:t>
            </a:r>
            <a:r>
              <a:rPr lang="it-IT" b="1" u="sng" dirty="0">
                <a:ln>
                  <a:solidFill>
                    <a:srgbClr val="660066"/>
                  </a:solidFill>
                </a:ln>
                <a:solidFill>
                  <a:srgbClr val="0D0D0D"/>
                </a:solidFill>
                <a:latin typeface="Arial"/>
                <a:ea typeface="ヒラギノ角ゴ Pro W3" charset="0"/>
              </a:rPr>
              <a:t>in the </a:t>
            </a:r>
            <a:r>
              <a:rPr lang="it-IT" b="1" u="sng" dirty="0" err="1">
                <a:ln>
                  <a:solidFill>
                    <a:srgbClr val="660066"/>
                  </a:solidFill>
                </a:ln>
                <a:solidFill>
                  <a:srgbClr val="0D0D0D"/>
                </a:solidFill>
                <a:latin typeface="Arial"/>
                <a:ea typeface="ヒラギノ角ゴ Pro W3" charset="0"/>
              </a:rPr>
              <a:t>beginning</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there</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was</a:t>
            </a:r>
            <a:r>
              <a:rPr lang="it-IT" b="1" u="sng" dirty="0">
                <a:ln>
                  <a:solidFill>
                    <a:srgbClr val="660066"/>
                  </a:solidFill>
                </a:ln>
                <a:solidFill>
                  <a:srgbClr val="0D0D0D"/>
                </a:solidFill>
                <a:latin typeface="Arial"/>
                <a:ea typeface="ヒラギノ角ゴ Pro W3" charset="0"/>
              </a:rPr>
              <a:t> the market</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Williamson</a:t>
            </a:r>
            <a:r>
              <a:rPr lang="it-IT" dirty="0">
                <a:ln>
                  <a:solidFill>
                    <a:srgbClr val="660066"/>
                  </a:solidFill>
                </a:ln>
                <a:solidFill>
                  <a:srgbClr val="0D0D0D"/>
                </a:solidFill>
                <a:latin typeface="Arial"/>
                <a:ea typeface="ヒラギノ角ゴ Pro W3" charset="0"/>
              </a:rPr>
              <a:t> 1975:20)</a:t>
            </a:r>
          </a:p>
          <a:p>
            <a:pPr>
              <a:defRPr/>
            </a:pPr>
            <a:endParaRPr lang="en-GB" sz="2800" dirty="0">
              <a:ln>
                <a:solidFill>
                  <a:srgbClr val="660066"/>
                </a:solidFill>
              </a:ln>
              <a:solidFill>
                <a:srgbClr val="0D0D0D"/>
              </a:solidFill>
              <a:latin typeface="Times New Roman"/>
              <a:ea typeface="ヒラギノ角ゴ Pro W3" charset="0"/>
              <a:cs typeface="Times New Roman"/>
            </a:endParaRPr>
          </a:p>
          <a:p>
            <a:pPr>
              <a:defRPr/>
            </a:pPr>
            <a:r>
              <a:rPr lang="en-GB" dirty="0">
                <a:ln>
                  <a:solidFill>
                    <a:srgbClr val="660066"/>
                  </a:solidFill>
                </a:ln>
                <a:solidFill>
                  <a:srgbClr val="0D0D0D"/>
                </a:solidFill>
                <a:latin typeface="Arial"/>
                <a:ea typeface="ヒラギノ角ゴ Pro W3" charset="0"/>
                <a:cs typeface="Arial"/>
              </a:rPr>
              <a:t>“Markets and firms are </a:t>
            </a:r>
            <a:r>
              <a:rPr lang="en-GB" b="1" u="sng" dirty="0">
                <a:ln>
                  <a:solidFill>
                    <a:srgbClr val="660066"/>
                  </a:solidFill>
                </a:ln>
                <a:solidFill>
                  <a:srgbClr val="0D0D0D"/>
                </a:solidFill>
                <a:latin typeface="Arial"/>
                <a:ea typeface="ヒラギノ角ゴ Pro W3" charset="0"/>
                <a:cs typeface="Arial"/>
              </a:rPr>
              <a:t>alternative</a:t>
            </a:r>
            <a:r>
              <a:rPr lang="en-GB" dirty="0">
                <a:ln>
                  <a:solidFill>
                    <a:srgbClr val="660066"/>
                  </a:solidFill>
                </a:ln>
                <a:solidFill>
                  <a:srgbClr val="0D0D0D"/>
                </a:solidFill>
                <a:latin typeface="Arial"/>
                <a:ea typeface="ヒラギノ角ゴ Pro W3" charset="0"/>
                <a:cs typeface="Arial"/>
              </a:rPr>
              <a:t> instruments for competing a related set of transactions</a:t>
            </a:r>
            <a:r>
              <a:rPr lang="it-IT" dirty="0" err="1">
                <a:ln>
                  <a:solidFill>
                    <a:srgbClr val="660066"/>
                  </a:solidFill>
                </a:ln>
                <a:solidFill>
                  <a:srgbClr val="0D0D0D"/>
                </a:solidFill>
                <a:latin typeface="Arial"/>
                <a:ea typeface="ヒラギノ角ゴ Pro W3" charset="0"/>
                <a:cs typeface="Arial"/>
              </a:rPr>
              <a:t>…where</a:t>
            </a:r>
            <a:r>
              <a:rPr lang="it-IT" dirty="0">
                <a:ln>
                  <a:solidFill>
                    <a:srgbClr val="660066"/>
                  </a:solidFill>
                </a:ln>
                <a:solidFill>
                  <a:srgbClr val="0D0D0D"/>
                </a:solidFill>
                <a:latin typeface="Arial"/>
                <a:ea typeface="ヒラギノ角ゴ Pro W3" charset="0"/>
                <a:cs typeface="Arial"/>
              </a:rPr>
              <a:t> a set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transactions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ought</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to</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be</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executed</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across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markets</a:t>
            </a:r>
            <a:r>
              <a:rPr lang="it-IT" dirty="0">
                <a:ln>
                  <a:solidFill>
                    <a:srgbClr val="660066"/>
                  </a:solidFill>
                </a:ln>
                <a:solidFill>
                  <a:srgbClr val="0D0D0D"/>
                </a:solidFill>
                <a:latin typeface="Arial"/>
                <a:ea typeface="ヒラギノ角ゴ Pro W3" charset="0"/>
                <a:cs typeface="Arial"/>
              </a:rPr>
              <a:t> </a:t>
            </a:r>
            <a:r>
              <a:rPr lang="it-IT" b="1" u="sng" dirty="0">
                <a:ln>
                  <a:solidFill>
                    <a:srgbClr val="660066"/>
                  </a:solidFill>
                </a:ln>
                <a:solidFill>
                  <a:srgbClr val="0D0D0D"/>
                </a:solidFill>
                <a:latin typeface="Arial"/>
                <a:ea typeface="ヒラギノ角ゴ Pro W3" charset="0"/>
                <a:cs typeface="Arial"/>
              </a:rPr>
              <a:t>or</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within</a:t>
            </a:r>
            <a:r>
              <a:rPr lang="it-IT" dirty="0">
                <a:ln>
                  <a:solidFill>
                    <a:srgbClr val="660066"/>
                  </a:solidFill>
                </a:ln>
                <a:solidFill>
                  <a:srgbClr val="0D0D0D"/>
                </a:solidFill>
                <a:latin typeface="Arial"/>
                <a:ea typeface="ヒラギノ角ゴ Pro W3" charset="0"/>
                <a:cs typeface="Arial"/>
              </a:rPr>
              <a:t> a </a:t>
            </a:r>
            <a:r>
              <a:rPr lang="it-IT" dirty="0" err="1">
                <a:ln>
                  <a:solidFill>
                    <a:srgbClr val="660066"/>
                  </a:solidFill>
                </a:ln>
                <a:solidFill>
                  <a:srgbClr val="0D0D0D"/>
                </a:solidFill>
                <a:latin typeface="Arial"/>
                <a:ea typeface="ヒラギノ角ゴ Pro W3" charset="0"/>
                <a:cs typeface="Arial"/>
              </a:rPr>
              <a:t>firm</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depends</a:t>
            </a:r>
            <a:r>
              <a:rPr lang="it-IT" dirty="0">
                <a:ln>
                  <a:solidFill>
                    <a:srgbClr val="660066"/>
                  </a:solidFill>
                </a:ln>
                <a:solidFill>
                  <a:srgbClr val="0D0D0D"/>
                </a:solidFill>
                <a:latin typeface="Arial"/>
                <a:ea typeface="ヒラギノ角ゴ Pro W3" charset="0"/>
                <a:cs typeface="Arial"/>
              </a:rPr>
              <a:t> on the </a:t>
            </a:r>
            <a:r>
              <a:rPr lang="it-IT" dirty="0" err="1">
                <a:ln>
                  <a:solidFill>
                    <a:srgbClr val="660066"/>
                  </a:solidFill>
                </a:ln>
                <a:solidFill>
                  <a:srgbClr val="0D0D0D"/>
                </a:solidFill>
                <a:latin typeface="Arial"/>
                <a:ea typeface="ヒラギノ角ゴ Pro W3" charset="0"/>
                <a:cs typeface="Arial"/>
              </a:rPr>
              <a:t>relatively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efficiency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each</a:t>
            </a:r>
            <a:r>
              <a:rPr lang="it-IT" dirty="0">
                <a:ln>
                  <a:solidFill>
                    <a:srgbClr val="660066"/>
                  </a:solidFill>
                </a:ln>
                <a:solidFill>
                  <a:srgbClr val="0D0D0D"/>
                </a:solidFill>
                <a:latin typeface="Arial"/>
                <a:ea typeface="ヒラギノ角ゴ Pro W3" charset="0"/>
                <a:cs typeface="Arial"/>
              </a:rPr>
              <a:t> mode” (</a:t>
            </a:r>
            <a:r>
              <a:rPr lang="it-IT" dirty="0" err="1">
                <a:ln>
                  <a:solidFill>
                    <a:srgbClr val="660066"/>
                  </a:solidFill>
                </a:ln>
                <a:solidFill>
                  <a:srgbClr val="0D0D0D"/>
                </a:solidFill>
                <a:latin typeface="Arial"/>
                <a:ea typeface="ヒラギノ角ゴ Pro W3" charset="0"/>
                <a:cs typeface="Arial"/>
              </a:rPr>
              <a:t>Williamson</a:t>
            </a:r>
            <a:r>
              <a:rPr lang="it-IT" dirty="0">
                <a:ln>
                  <a:solidFill>
                    <a:srgbClr val="660066"/>
                  </a:solidFill>
                </a:ln>
                <a:solidFill>
                  <a:srgbClr val="0D0D0D"/>
                </a:solidFill>
                <a:latin typeface="Arial"/>
                <a:ea typeface="ヒラギノ角ゴ Pro W3" charset="0"/>
                <a:cs typeface="Arial"/>
              </a:rPr>
              <a:t> 1975:</a:t>
            </a:r>
            <a:r>
              <a:rPr lang="it-IT" dirty="0" err="1">
                <a:ln>
                  <a:solidFill>
                    <a:srgbClr val="660066"/>
                  </a:solidFill>
                </a:ln>
                <a:solidFill>
                  <a:srgbClr val="0D0D0D"/>
                </a:solidFill>
                <a:latin typeface="Arial"/>
                <a:ea typeface="ヒラギノ角ゴ Pro W3" charset="0"/>
                <a:cs typeface="Arial"/>
              </a:rPr>
              <a:t>8</a:t>
            </a:r>
            <a:r>
              <a:rPr lang="it-IT" dirty="0">
                <a:ln>
                  <a:solidFill>
                    <a:srgbClr val="660066"/>
                  </a:solidFill>
                </a:ln>
                <a:solidFill>
                  <a:srgbClr val="0D0D0D"/>
                </a:solidFill>
                <a:latin typeface="Arial"/>
                <a:ea typeface="ヒラギノ角ゴ Pro W3" charset="0"/>
                <a:cs typeface="Arial"/>
              </a:rPr>
              <a:t>)</a:t>
            </a:r>
          </a:p>
          <a:p>
            <a:pPr>
              <a:buFont typeface="Times New Roman" pitchFamily="8" charset="0"/>
              <a:buNone/>
              <a:defRPr/>
            </a:pPr>
            <a:endParaRPr lang="en-US" dirty="0"/>
          </a:p>
        </p:txBody>
      </p:sp>
      <p:pic>
        <p:nvPicPr>
          <p:cNvPr id="46084" name="Picture 2"/>
          <p:cNvPicPr>
            <a:picLocks noChangeAspect="1" noChangeArrowheads="1"/>
          </p:cNvPicPr>
          <p:nvPr/>
        </p:nvPicPr>
        <p:blipFill>
          <a:blip r:embed="rId2"/>
          <a:srcRect/>
          <a:stretch>
            <a:fillRect/>
          </a:stretch>
        </p:blipFill>
        <p:spPr bwMode="auto">
          <a:xfrm>
            <a:off x="78498" y="-89859"/>
            <a:ext cx="3803125" cy="2787023"/>
          </a:xfrm>
          <a:prstGeom prst="rect">
            <a:avLst/>
          </a:prstGeom>
          <a:noFill/>
          <a:ln w="9525">
            <a:noFill/>
            <a:miter lim="800000"/>
            <a:headEnd/>
            <a:tailEnd/>
          </a:ln>
        </p:spPr>
      </p:pic>
      <p:pic>
        <p:nvPicPr>
          <p:cNvPr id="5" name="Segnaposto contenuto 1" descr="williamson_postcard.jpg"/>
          <p:cNvPicPr>
            <a:picLocks noGrp="1" noChangeAspect="1"/>
          </p:cNvPicPr>
          <p:nvPr/>
        </p:nvPicPr>
        <p:blipFill>
          <a:blip r:embed="rId3"/>
          <a:srcRect l="-89853" r="-89853"/>
          <a:stretch>
            <a:fillRect/>
          </a:stretch>
        </p:blipFill>
        <p:spPr bwMode="auto">
          <a:xfrm>
            <a:off x="1932897" y="0"/>
            <a:ext cx="4033203" cy="2040197"/>
          </a:xfrm>
          <a:prstGeom prst="rect">
            <a:avLst/>
          </a:prstGeom>
          <a:noFill/>
          <a:ln w="9525">
            <a:noFill/>
            <a:round/>
            <a:headEnd/>
            <a:tailEnd/>
          </a:ln>
        </p:spPr>
      </p:pic>
      <p:pic>
        <p:nvPicPr>
          <p:cNvPr id="7" name="Immagine 6"/>
          <p:cNvPicPr>
            <a:picLocks noChangeAspect="1"/>
          </p:cNvPicPr>
          <p:nvPr/>
        </p:nvPicPr>
        <p:blipFill>
          <a:blip r:embed="rId4"/>
          <a:stretch>
            <a:fillRect/>
          </a:stretch>
        </p:blipFill>
        <p:spPr>
          <a:xfrm>
            <a:off x="7426596" y="-69125"/>
            <a:ext cx="1717404" cy="138314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8818" y="0"/>
            <a:ext cx="5075182" cy="2278538"/>
          </a:xfrm>
        </p:spPr>
        <p:style>
          <a:lnRef idx="1">
            <a:schemeClr val="accent1"/>
          </a:lnRef>
          <a:fillRef idx="2">
            <a:schemeClr val="accent1"/>
          </a:fillRef>
          <a:effectRef idx="1">
            <a:schemeClr val="accent1"/>
          </a:effectRef>
          <a:fontRef idx="minor">
            <a:schemeClr val="dk1"/>
          </a:fontRef>
        </p:style>
        <p:txBody>
          <a:bodyPr>
            <a:prstTxWarp prst="textStop">
              <a:avLst/>
            </a:prstTxWarp>
          </a:bodyPr>
          <a:lstStyle/>
          <a:p>
            <a:br>
              <a:rPr lang="en-US" dirty="0">
                <a:ln>
                  <a:solidFill>
                    <a:srgbClr val="660066"/>
                  </a:solidFill>
                </a:ln>
                <a:effectLst>
                  <a:outerShdw blurRad="50800" dist="38100" dir="8100000" algn="bl">
                    <a:srgbClr val="000000">
                      <a:alpha val="43000"/>
                    </a:srgbClr>
                  </a:outerShdw>
                </a:effectLst>
              </a:rPr>
            </a:br>
            <a:r>
              <a:rPr lang="en-US" dirty="0">
                <a:ln>
                  <a:solidFill>
                    <a:srgbClr val="660066"/>
                  </a:solidFill>
                </a:ln>
                <a:effectLst>
                  <a:outerShdw blurRad="50800" dist="38100" dir="8100000" algn="bl">
                    <a:srgbClr val="000000">
                      <a:alpha val="43000"/>
                    </a:srgbClr>
                  </a:outerShdw>
                </a:effectLst>
              </a:rPr>
              <a:t>Meta-markets?</a:t>
            </a:r>
          </a:p>
        </p:txBody>
      </p:sp>
      <p:sp>
        <p:nvSpPr>
          <p:cNvPr id="3" name="Segnaposto contenuto 2"/>
          <p:cNvSpPr>
            <a:spLocks noGrp="1"/>
          </p:cNvSpPr>
          <p:nvPr>
            <p:ph idx="1"/>
          </p:nvPr>
        </p:nvSpPr>
        <p:spPr>
          <a:xfrm>
            <a:off x="0" y="2278538"/>
            <a:ext cx="9144000" cy="45794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defRPr/>
            </a:pPr>
            <a:r>
              <a:rPr lang="en-US" dirty="0"/>
              <a:t>NIE has overcome the narrow limits of Economics built on the premises of </a:t>
            </a:r>
            <a:r>
              <a:rPr lang="en-US" dirty="0">
                <a:solidFill>
                  <a:srgbClr val="FF0000"/>
                </a:solidFill>
              </a:rPr>
              <a:t>costly</a:t>
            </a:r>
            <a:r>
              <a:rPr lang="en-US" dirty="0"/>
              <a:t> resources and </a:t>
            </a:r>
            <a:r>
              <a:rPr lang="en-US" dirty="0">
                <a:ln>
                  <a:solidFill>
                    <a:srgbClr val="FF0000"/>
                  </a:solidFill>
                </a:ln>
              </a:rPr>
              <a:t>free institutions</a:t>
            </a:r>
            <a:r>
              <a:rPr lang="en-US" dirty="0"/>
              <a:t>.</a:t>
            </a:r>
          </a:p>
          <a:p>
            <a:pPr>
              <a:buNone/>
              <a:defRPr/>
            </a:pPr>
            <a:r>
              <a:rPr lang="en-US" dirty="0"/>
              <a:t> However, its job is unfinished and contradictory:</a:t>
            </a:r>
          </a:p>
          <a:p>
            <a:pPr>
              <a:buNone/>
              <a:defRPr/>
            </a:pPr>
            <a:r>
              <a:rPr lang="en-US" dirty="0"/>
              <a:t>In the NIE framework, the </a:t>
            </a:r>
            <a:r>
              <a:rPr lang="en-US" dirty="0">
                <a:ln>
                  <a:solidFill>
                    <a:srgbClr val="FF0000"/>
                  </a:solidFill>
                </a:ln>
              </a:rPr>
              <a:t>market</a:t>
            </a:r>
            <a:r>
              <a:rPr lang="en-US" dirty="0"/>
              <a:t> acts under two contradictory roles:</a:t>
            </a:r>
          </a:p>
          <a:p>
            <a:pPr marL="514350" indent="-514350">
              <a:buFont typeface="Times New Roman" charset="0"/>
              <a:buAutoNum type="arabicPeriod"/>
              <a:defRPr/>
            </a:pPr>
            <a:r>
              <a:rPr lang="en-US" dirty="0"/>
              <a:t>A </a:t>
            </a:r>
            <a:r>
              <a:rPr lang="en-US" dirty="0">
                <a:ln>
                  <a:solidFill>
                    <a:srgbClr val="FF0000"/>
                  </a:solidFill>
                </a:ln>
              </a:rPr>
              <a:t>costly institution </a:t>
            </a:r>
            <a:r>
              <a:rPr lang="en-US" dirty="0"/>
              <a:t>to be selected</a:t>
            </a:r>
          </a:p>
          <a:p>
            <a:pPr marL="514350" indent="-514350">
              <a:buFont typeface="Times New Roman" charset="0"/>
              <a:buAutoNum type="arabicPeriod"/>
              <a:defRPr/>
            </a:pPr>
            <a:r>
              <a:rPr lang="it-IT" dirty="0" err="1"/>
              <a:t>T</a:t>
            </a:r>
            <a:r>
              <a:rPr lang="en-US" dirty="0"/>
              <a:t>he </a:t>
            </a:r>
            <a:r>
              <a:rPr lang="en-US" dirty="0">
                <a:ln>
                  <a:solidFill>
                    <a:srgbClr val="FF0000"/>
                  </a:solidFill>
                </a:ln>
              </a:rPr>
              <a:t>costless (meta-)institution </a:t>
            </a:r>
            <a:r>
              <a:rPr lang="en-US" dirty="0"/>
              <a:t>by which all the institutions (including markets) are selected.</a:t>
            </a:r>
          </a:p>
          <a:p>
            <a:endParaRPr lang="en-US" dirty="0"/>
          </a:p>
          <a:p>
            <a:pPr>
              <a:buNone/>
            </a:pPr>
            <a:endParaRPr lang="en-US" dirty="0"/>
          </a:p>
        </p:txBody>
      </p:sp>
      <p:pic>
        <p:nvPicPr>
          <p:cNvPr id="4" name="Picture 4"/>
          <p:cNvPicPr>
            <a:picLocks noChangeAspect="1" noChangeArrowheads="1"/>
          </p:cNvPicPr>
          <p:nvPr/>
        </p:nvPicPr>
        <p:blipFill>
          <a:blip r:embed="rId2"/>
          <a:srcRect/>
          <a:stretch>
            <a:fillRect/>
          </a:stretch>
        </p:blipFill>
        <p:spPr bwMode="auto">
          <a:xfrm>
            <a:off x="0" y="0"/>
            <a:ext cx="4068818" cy="2278538"/>
          </a:xfrm>
          <a:prstGeom prst="rect">
            <a:avLst/>
          </a:prstGeom>
          <a:noFill/>
          <a:ln w="9525">
            <a:noFill/>
            <a:miter lim="800000"/>
            <a:headEnd/>
            <a:tailEnd/>
          </a:ln>
          <a:effectLst>
            <a:glow rad="228600">
              <a:schemeClr val="accent1">
                <a:alpha val="75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066800"/>
          </a:xfrm>
          <a:solidFill>
            <a:srgbClr val="333399"/>
          </a:solidFill>
          <a:ln>
            <a:solidFill>
              <a:schemeClr val="accent1"/>
            </a:solidFill>
          </a:ln>
        </p:spPr>
        <p:txBody>
          <a:bodyPr/>
          <a:lstStyle/>
          <a:p>
            <a:pPr eaLnBrk="1" hangingPunct="1"/>
            <a:r>
              <a:rPr lang="en-GB" sz="3200">
                <a:solidFill>
                  <a:schemeClr val="accent1"/>
                </a:solidFill>
              </a:rPr>
              <a:t>Dimensions of Scarcity in Institutional Economics</a:t>
            </a:r>
            <a:endParaRPr lang="en-GB">
              <a:solidFill>
                <a:schemeClr val="accent1"/>
              </a:solidFill>
            </a:endParaRPr>
          </a:p>
        </p:txBody>
      </p:sp>
      <p:sp>
        <p:nvSpPr>
          <p:cNvPr id="32771" name="Rectangle 3"/>
          <p:cNvSpPr>
            <a:spLocks noGrp="1" noChangeArrowheads="1"/>
          </p:cNvSpPr>
          <p:nvPr>
            <p:ph type="body" idx="1"/>
          </p:nvPr>
        </p:nvSpPr>
        <p:spPr>
          <a:xfrm>
            <a:off x="609600" y="1066800"/>
            <a:ext cx="8229600" cy="5791200"/>
          </a:xfrm>
          <a:ln>
            <a:solidFill>
              <a:schemeClr val="accent2"/>
            </a:solidFill>
          </a:ln>
        </p:spPr>
        <p:txBody>
          <a:bodyPr/>
          <a:lstStyle/>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660066"/>
                </a:solidFill>
              </a:rPr>
              <a:t>1)    Material scarcity </a:t>
            </a:r>
          </a:p>
          <a:p>
            <a:pPr marL="609600" indent="-609600" eaLnBrk="1" hangingPunct="1">
              <a:buFontTx/>
              <a:buNone/>
            </a:pPr>
            <a:r>
              <a:rPr lang="en-GB" sz="2400">
                <a:solidFill>
                  <a:srgbClr val="660066"/>
                </a:solidFill>
              </a:rPr>
              <a:t>      (as in standard economics)</a:t>
            </a:r>
          </a:p>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FF0000"/>
                </a:solidFill>
              </a:rPr>
              <a:t>2) </a:t>
            </a:r>
            <a:r>
              <a:rPr lang="en-GB" sz="2400"/>
              <a:t>Self-realization scarcity.</a:t>
            </a:r>
            <a:endParaRPr lang="en-GB" sz="2400">
              <a:solidFill>
                <a:srgbClr val="FF0000"/>
              </a:solidFill>
            </a:endParaRPr>
          </a:p>
          <a:p>
            <a:pPr marL="609600" indent="-609600" eaLnBrk="1" hangingPunct="1">
              <a:buFontTx/>
              <a:buNone/>
            </a:pPr>
            <a:endParaRPr lang="en-GB" sz="2400">
              <a:solidFill>
                <a:srgbClr val="FF0000"/>
              </a:solidFill>
            </a:endParaRPr>
          </a:p>
          <a:p>
            <a:pPr marL="609600" indent="-609600" eaLnBrk="1" hangingPunct="1">
              <a:buFontTx/>
              <a:buNone/>
            </a:pPr>
            <a:r>
              <a:rPr lang="en-GB" sz="2400" b="1">
                <a:solidFill>
                  <a:srgbClr val="FFFF00"/>
                </a:solidFill>
              </a:rPr>
              <a:t>3)</a:t>
            </a:r>
            <a:r>
              <a:rPr lang="en-GB" sz="2400"/>
              <a:t> Social Scarcity</a:t>
            </a:r>
          </a:p>
          <a:p>
            <a:pPr marL="609600" indent="-609600" eaLnBrk="1" hangingPunct="1">
              <a:buFontTx/>
              <a:buNone/>
            </a:pPr>
            <a:endParaRPr lang="en-GB" sz="2400"/>
          </a:p>
          <a:p>
            <a:pPr marL="609600" indent="-609600" eaLnBrk="1" hangingPunct="1">
              <a:buFontTx/>
              <a:buNone/>
            </a:pPr>
            <a:r>
              <a:rPr lang="en-GB" sz="2400">
                <a:solidFill>
                  <a:srgbClr val="331FCC"/>
                </a:solidFill>
              </a:rPr>
              <a:t>4)</a:t>
            </a:r>
            <a:r>
              <a:rPr lang="en-GB" sz="2400">
                <a:solidFill>
                  <a:srgbClr val="FF0000"/>
                </a:solidFill>
              </a:rPr>
              <a:t> </a:t>
            </a:r>
            <a:r>
              <a:rPr lang="en-GB" sz="2400"/>
              <a:t>Intelligence Scarcity</a:t>
            </a:r>
          </a:p>
          <a:p>
            <a:pPr marL="609600" indent="-609600" eaLnBrk="1" hangingPunct="1"/>
            <a:endParaRPr lang="en-GB" sz="2400"/>
          </a:p>
          <a:p>
            <a:pPr marL="609600" indent="-609600" eaLnBrk="1" hangingPunct="1">
              <a:buFontTx/>
              <a:buNone/>
            </a:pPr>
            <a:r>
              <a:rPr lang="en-GB" sz="2400">
                <a:solidFill>
                  <a:schemeClr val="accent2"/>
                </a:solidFill>
              </a:rPr>
              <a:t>5)</a:t>
            </a:r>
            <a:r>
              <a:rPr lang="en-GB" sz="2400"/>
              <a:t> Institutional Scarcity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0"/>
            <a:ext cx="9144000" cy="1295400"/>
          </a:xfrm>
          <a:solidFill>
            <a:srgbClr val="333399"/>
          </a:solidFill>
          <a:ln>
            <a:solidFill>
              <a:schemeClr val="hlink"/>
            </a:solidFill>
          </a:ln>
        </p:spPr>
        <p:txBody>
          <a:bodyPr/>
          <a:lstStyle/>
          <a:p>
            <a:pPr eaLnBrk="1" hangingPunct="1"/>
            <a:r>
              <a:rPr lang="en-GB">
                <a:solidFill>
                  <a:srgbClr val="FFFF00"/>
                </a:solidFill>
              </a:rPr>
              <a:t>Disequilibriun </a:t>
            </a:r>
            <a:br>
              <a:rPr lang="en-GB">
                <a:solidFill>
                  <a:srgbClr val="FFFF00"/>
                </a:solidFill>
              </a:rPr>
            </a:br>
            <a:r>
              <a:rPr lang="en-GB">
                <a:solidFill>
                  <a:srgbClr val="FFFF00"/>
                </a:solidFill>
              </a:rPr>
              <a:t>Transaction Costs</a:t>
            </a:r>
          </a:p>
        </p:txBody>
      </p:sp>
      <p:sp>
        <p:nvSpPr>
          <p:cNvPr id="74755" name="Rectangle 3"/>
          <p:cNvSpPr>
            <a:spLocks noChangeArrowheads="1"/>
          </p:cNvSpPr>
          <p:nvPr/>
        </p:nvSpPr>
        <p:spPr bwMode="auto">
          <a:xfrm>
            <a:off x="457200" y="1143000"/>
            <a:ext cx="184150" cy="579438"/>
          </a:xfrm>
          <a:prstGeom prst="rect">
            <a:avLst/>
          </a:prstGeom>
          <a:noFill/>
          <a:ln w="9525">
            <a:noFill/>
            <a:miter lim="800000"/>
            <a:headEnd/>
            <a:tailEnd/>
          </a:ln>
        </p:spPr>
        <p:txBody>
          <a:bodyPr wrap="none">
            <a:prstTxWarp prst="textNoShape">
              <a:avLst/>
            </a:prstTxWarp>
            <a:spAutoFit/>
          </a:bodyPr>
          <a:lstStyle/>
          <a:p>
            <a:endParaRPr lang="it-IT" sz="3200">
              <a:solidFill>
                <a:srgbClr val="FF0000"/>
              </a:solidFill>
            </a:endParaRPr>
          </a:p>
        </p:txBody>
      </p:sp>
      <p:graphicFrame>
        <p:nvGraphicFramePr>
          <p:cNvPr id="18436" name="Group 4"/>
          <p:cNvGraphicFramePr>
            <a:graphicFrameLocks noGrp="1"/>
          </p:cNvGraphicFramePr>
          <p:nvPr/>
        </p:nvGraphicFramePr>
        <p:xfrm>
          <a:off x="685800" y="2438400"/>
          <a:ext cx="8229600" cy="4191001"/>
        </p:xfrm>
        <a:graphic>
          <a:graphicData uri="http://schemas.openxmlformats.org/drawingml/2006/table">
            <a:tbl>
              <a:tblPr/>
              <a:tblGrid>
                <a:gridCol w="2527300">
                  <a:extLst>
                    <a:ext uri="{9D8B030D-6E8A-4147-A177-3AD203B41FA5}">
                      <a16:colId xmlns:a16="http://schemas.microsoft.com/office/drawing/2014/main" val="20000"/>
                    </a:ext>
                  </a:extLst>
                </a:gridCol>
                <a:gridCol w="2703513">
                  <a:extLst>
                    <a:ext uri="{9D8B030D-6E8A-4147-A177-3AD203B41FA5}">
                      <a16:colId xmlns:a16="http://schemas.microsoft.com/office/drawing/2014/main" val="20001"/>
                    </a:ext>
                  </a:extLst>
                </a:gridCol>
                <a:gridCol w="2998787">
                  <a:extLst>
                    <a:ext uri="{9D8B030D-6E8A-4147-A177-3AD203B41FA5}">
                      <a16:colId xmlns:a16="http://schemas.microsoft.com/office/drawing/2014/main" val="20002"/>
                    </a:ext>
                  </a:extLst>
                </a:gridCol>
              </a:tblGrid>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pitchFamily="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Competition</a:t>
                      </a:r>
                      <a:endParaRPr kumimoji="0" lang="en-GB" sz="2800" b="0" i="0" u="none" strike="noStrike" cap="none" normalizeH="0" baseline="0">
                        <a:ln>
                          <a:noFill/>
                        </a:ln>
                        <a:solidFill>
                          <a:schemeClr val="tx1"/>
                        </a:solidFill>
                        <a:effectLst/>
                        <a:latin typeface="Times" pitchFamily="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(A)</a:t>
                      </a:r>
                      <a:r>
                        <a:rPr kumimoji="0" lang="en-GB" sz="2800" b="0" i="0" u="none" strike="noStrike" cap="none" normalizeH="0" baseline="0">
                          <a:ln>
                            <a:noFill/>
                          </a:ln>
                          <a:solidFill>
                            <a:schemeClr val="tx1"/>
                          </a:solidFill>
                          <a:effectLst/>
                          <a:latin typeface="Times" pitchFamily="8" charset="0"/>
                        </a:rPr>
                        <a:t> Marx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(B)</a:t>
                      </a:r>
                      <a:r>
                        <a:rPr kumimoji="0" lang="en-GB" sz="2800" b="0" i="0" u="none" strike="noStrike" cap="none" normalizeH="0" baseline="0">
                          <a:ln>
                            <a:noFill/>
                          </a:ln>
                          <a:solidFill>
                            <a:schemeClr val="tx1"/>
                          </a:solidFill>
                          <a:effectLst/>
                          <a:latin typeface="Times" pitchFamily="8" charset="0"/>
                        </a:rPr>
                        <a:t> Rational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pitchFamily="8" charset="0"/>
                        </a:rPr>
                        <a:t>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Ex-post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(C)</a:t>
                      </a:r>
                      <a:r>
                        <a:rPr kumimoji="0" lang="en-GB" sz="2800" b="0" i="0" u="none" strike="noStrike" cap="none" normalizeH="0" baseline="0">
                          <a:ln>
                            <a:noFill/>
                          </a:ln>
                          <a:solidFill>
                            <a:schemeClr val="tx1"/>
                          </a:solidFill>
                          <a:effectLst/>
                          <a:latin typeface="Times" pitchFamily="8" charset="0"/>
                        </a:rPr>
                        <a:t> Lange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(D)</a:t>
                      </a:r>
                      <a:r>
                        <a:rPr kumimoji="0" lang="en-GB" sz="2800" b="0" i="0" u="none" strike="noStrike" cap="none" normalizeH="0" baseline="0">
                          <a:ln>
                            <a:noFill/>
                          </a:ln>
                          <a:solidFill>
                            <a:schemeClr val="tx1"/>
                          </a:solidFill>
                          <a:effectLst/>
                          <a:latin typeface="Times" pitchFamily="8" charset="0"/>
                        </a:rPr>
                        <a:t> Hayek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4774" name="Rectangle 22"/>
          <p:cNvSpPr>
            <a:spLocks noChangeArrowheads="1"/>
          </p:cNvSpPr>
          <p:nvPr/>
        </p:nvSpPr>
        <p:spPr bwMode="auto">
          <a:xfrm>
            <a:off x="3962400" y="1600200"/>
            <a:ext cx="3232150" cy="579438"/>
          </a:xfrm>
          <a:prstGeom prst="rect">
            <a:avLst/>
          </a:prstGeom>
          <a:noFill/>
          <a:ln w="9525">
            <a:noFill/>
            <a:miter lim="800000"/>
            <a:headEnd/>
            <a:tailEnd/>
          </a:ln>
        </p:spPr>
        <p:txBody>
          <a:bodyPr wrap="none">
            <a:prstTxWarp prst="textNoShape">
              <a:avLst/>
            </a:prstTxWarp>
            <a:spAutoFit/>
          </a:bodyPr>
          <a:lstStyle/>
          <a:p>
            <a:r>
              <a:rPr lang="en-GB" sz="3200">
                <a:solidFill>
                  <a:srgbClr val="FF0000"/>
                </a:solidFill>
              </a:rPr>
              <a:t>Forms of authority</a:t>
            </a:r>
          </a:p>
        </p:txBody>
      </p:sp>
      <p:sp>
        <p:nvSpPr>
          <p:cNvPr id="74775" name="Rectangle 23"/>
          <p:cNvSpPr>
            <a:spLocks noChangeArrowheads="1"/>
          </p:cNvSpPr>
          <p:nvPr/>
        </p:nvSpPr>
        <p:spPr bwMode="auto">
          <a:xfrm>
            <a:off x="457200" y="1371600"/>
            <a:ext cx="2590800" cy="1077913"/>
          </a:xfrm>
          <a:prstGeom prst="rect">
            <a:avLst/>
          </a:prstGeom>
          <a:noFill/>
          <a:ln w="9525">
            <a:noFill/>
            <a:miter lim="800000"/>
            <a:headEnd/>
            <a:tailEnd/>
          </a:ln>
        </p:spPr>
        <p:txBody>
          <a:bodyPr>
            <a:prstTxWarp prst="textNoShape">
              <a:avLst/>
            </a:prstTxWarp>
            <a:spAutoFit/>
          </a:bodyPr>
          <a:lstStyle/>
          <a:p>
            <a:r>
              <a:rPr lang="en-GB" sz="3200">
                <a:solidFill>
                  <a:schemeClr val="accent2"/>
                </a:solidFill>
              </a:rPr>
              <a:t>Forms of</a:t>
            </a:r>
          </a:p>
          <a:p>
            <a:r>
              <a:rPr lang="en-GB" sz="3200">
                <a:solidFill>
                  <a:schemeClr val="accent2"/>
                </a:solidFill>
              </a:rPr>
              <a:t>Co-ordination</a:t>
            </a:r>
            <a:endParaRPr lang="en-GB" sz="3200">
              <a:solidFill>
                <a:srgbClr val="FF0000"/>
              </a:solidFill>
            </a:endParaRPr>
          </a:p>
        </p:txBody>
      </p:sp>
      <p:pic>
        <p:nvPicPr>
          <p:cNvPr id="74776" name="Picture 24"/>
          <p:cNvPicPr>
            <a:picLocks noChangeAspect="1" noChangeArrowheads="1"/>
          </p:cNvPicPr>
          <p:nvPr/>
        </p:nvPicPr>
        <p:blipFill>
          <a:blip r:embed="rId3"/>
          <a:srcRect/>
          <a:stretch>
            <a:fillRect/>
          </a:stretch>
        </p:blipFill>
        <p:spPr bwMode="auto">
          <a:xfrm>
            <a:off x="8001000" y="3657600"/>
            <a:ext cx="685800" cy="977900"/>
          </a:xfrm>
          <a:prstGeom prst="rect">
            <a:avLst/>
          </a:prstGeom>
          <a:noFill/>
          <a:ln w="9525">
            <a:solidFill>
              <a:srgbClr val="FFFF00"/>
            </a:solidFill>
            <a:miter lim="800000"/>
            <a:headEnd/>
            <a:tailEnd/>
          </a:ln>
        </p:spPr>
      </p:pic>
      <p:pic>
        <p:nvPicPr>
          <p:cNvPr id="74777" name="Picture 25"/>
          <p:cNvPicPr>
            <a:picLocks noChangeAspect="1" noChangeArrowheads="1"/>
          </p:cNvPicPr>
          <p:nvPr/>
        </p:nvPicPr>
        <p:blipFill>
          <a:blip r:embed="rId4"/>
          <a:srcRect/>
          <a:stretch>
            <a:fillRect/>
          </a:stretch>
        </p:blipFill>
        <p:spPr bwMode="auto">
          <a:xfrm>
            <a:off x="5029200" y="3581400"/>
            <a:ext cx="774700" cy="952500"/>
          </a:xfrm>
          <a:prstGeom prst="rect">
            <a:avLst/>
          </a:prstGeom>
          <a:noFill/>
          <a:ln w="9525">
            <a:solidFill>
              <a:srgbClr val="FFFF00"/>
            </a:solidFill>
            <a:miter lim="800000"/>
            <a:headEnd/>
            <a:tailEnd/>
          </a:ln>
        </p:spPr>
      </p:pic>
      <p:pic>
        <p:nvPicPr>
          <p:cNvPr id="74778" name="Picture 26"/>
          <p:cNvPicPr>
            <a:picLocks noChangeAspect="1" noChangeArrowheads="1"/>
          </p:cNvPicPr>
          <p:nvPr/>
        </p:nvPicPr>
        <p:blipFill>
          <a:blip r:embed="rId5"/>
          <a:srcRect/>
          <a:stretch>
            <a:fillRect/>
          </a:stretch>
        </p:blipFill>
        <p:spPr bwMode="auto">
          <a:xfrm>
            <a:off x="5224463" y="5181600"/>
            <a:ext cx="614362" cy="838200"/>
          </a:xfrm>
          <a:prstGeom prst="rect">
            <a:avLst/>
          </a:prstGeom>
          <a:noFill/>
          <a:ln w="9525">
            <a:solidFill>
              <a:srgbClr val="FFFF00"/>
            </a:solidFill>
            <a:miter lim="800000"/>
            <a:headEnd/>
            <a:tailEnd/>
          </a:ln>
        </p:spPr>
      </p:pic>
      <p:pic>
        <p:nvPicPr>
          <p:cNvPr id="74779" name="Picture 27"/>
          <p:cNvPicPr>
            <a:picLocks noChangeAspect="1" noChangeArrowheads="1"/>
          </p:cNvPicPr>
          <p:nvPr/>
        </p:nvPicPr>
        <p:blipFill>
          <a:blip r:embed="rId6"/>
          <a:srcRect/>
          <a:stretch>
            <a:fillRect/>
          </a:stretch>
        </p:blipFill>
        <p:spPr bwMode="auto">
          <a:xfrm>
            <a:off x="7924800" y="5181600"/>
            <a:ext cx="795338" cy="1012825"/>
          </a:xfrm>
          <a:prstGeom prst="rect">
            <a:avLst/>
          </a:prstGeom>
          <a:noFill/>
          <a:ln w="9525">
            <a:solidFill>
              <a:srgbClr val="FFFF00"/>
            </a:solidFill>
            <a:miter lim="800000"/>
            <a:headEnd/>
            <a:tailEnd/>
          </a:ln>
        </p:spPr>
      </p:pic>
      <p:pic>
        <p:nvPicPr>
          <p:cNvPr id="74780" name="Picture 4"/>
          <p:cNvPicPr>
            <a:picLocks noChangeAspect="1" noChangeArrowheads="1"/>
          </p:cNvPicPr>
          <p:nvPr/>
        </p:nvPicPr>
        <p:blipFill>
          <a:blip r:embed="rId7"/>
          <a:srcRect/>
          <a:stretch>
            <a:fillRect/>
          </a:stretch>
        </p:blipFill>
        <p:spPr bwMode="auto">
          <a:xfrm>
            <a:off x="7772400" y="152400"/>
            <a:ext cx="1108075" cy="1371600"/>
          </a:xfrm>
          <a:prstGeom prst="rect">
            <a:avLst/>
          </a:prstGeom>
          <a:solidFill>
            <a:srgbClr val="FFFF00"/>
          </a:solidFill>
          <a:ln w="9525">
            <a:solidFill>
              <a:srgbClr val="FFFF00"/>
            </a:solidFill>
            <a:miter lim="800000"/>
            <a:headEnd/>
            <a:tailEnd/>
          </a:ln>
        </p:spPr>
      </p:pic>
      <p:sp>
        <p:nvSpPr>
          <p:cNvPr id="12" name="CasellaDiTesto 11"/>
          <p:cNvSpPr txBox="1"/>
          <p:nvPr/>
        </p:nvSpPr>
        <p:spPr>
          <a:xfrm>
            <a:off x="8153400" y="381000"/>
            <a:ext cx="626072" cy="830997"/>
          </a:xfrm>
          <a:prstGeom prst="rect">
            <a:avLst/>
          </a:prstGeom>
          <a:noFill/>
        </p:spPr>
        <p:txBody>
          <a:bodyPr>
            <a:spAutoFit/>
          </a:bodyPr>
          <a:lstStyle/>
          <a:p>
            <a:pPr>
              <a:defRPr/>
            </a:pPr>
            <a:r>
              <a:rPr lang="en-US" sz="4800" b="1" dirty="0">
                <a:ln>
                  <a:solidFill>
                    <a:schemeClr val="tx1"/>
                  </a:solidFill>
                </a:ln>
                <a:solidFill>
                  <a:srgbClr val="FFFF00"/>
                </a:solidFill>
                <a:latin typeface="Times" pitchFamily="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9144000" cy="762000"/>
          </a:xfrm>
          <a:solidFill>
            <a:srgbClr val="333399"/>
          </a:solidFill>
        </p:spPr>
        <p:txBody>
          <a:bodyPr/>
          <a:lstStyle/>
          <a:p>
            <a:pPr eaLnBrk="1" hangingPunct="1"/>
            <a:r>
              <a:rPr lang="en-GB">
                <a:solidFill>
                  <a:srgbClr val="FFFFFF"/>
                </a:solidFill>
              </a:rPr>
              <a:t>Within a firm, its members:</a:t>
            </a:r>
          </a:p>
        </p:txBody>
      </p:sp>
      <p:sp>
        <p:nvSpPr>
          <p:cNvPr id="79875" name="Rectangle 3"/>
          <p:cNvSpPr>
            <a:spLocks noChangeArrowheads="1"/>
          </p:cNvSpPr>
          <p:nvPr/>
        </p:nvSpPr>
        <p:spPr bwMode="auto">
          <a:xfrm>
            <a:off x="228600" y="855663"/>
            <a:ext cx="8686800" cy="5632311"/>
          </a:xfrm>
          <a:prstGeom prst="rect">
            <a:avLst/>
          </a:prstGeom>
          <a:noFill/>
          <a:ln w="9525">
            <a:solidFill>
              <a:schemeClr val="folHlink"/>
            </a:solidFill>
            <a:miter lim="800000"/>
            <a:headEnd/>
            <a:tailEnd/>
          </a:ln>
        </p:spPr>
        <p:txBody>
          <a:bodyPr>
            <a:prstTxWarp prst="textNoShape">
              <a:avLst/>
            </a:prstTxWarp>
            <a:spAutoFit/>
          </a:bodyPr>
          <a:lstStyle/>
          <a:p>
            <a:pPr marL="457200" indent="-457200" algn="just"/>
            <a:r>
              <a:rPr lang="en-US" b="1" dirty="0"/>
              <a:t>(a)</a:t>
            </a:r>
            <a:r>
              <a:rPr lang="en-US" dirty="0"/>
              <a:t> can act under the authority of a single plan derived </a:t>
            </a:r>
          </a:p>
          <a:p>
            <a:pPr marL="457200" indent="-457200" algn="just"/>
            <a:r>
              <a:rPr lang="en-US" dirty="0"/>
              <a:t>from a single model, </a:t>
            </a:r>
          </a:p>
          <a:p>
            <a:pPr marL="457200" indent="-457200" algn="just"/>
            <a:endParaRPr lang="en-US" dirty="0"/>
          </a:p>
          <a:p>
            <a:pPr marL="457200" indent="-457200" algn="just"/>
            <a:r>
              <a:rPr lang="en-US" b="1" dirty="0"/>
              <a:t>(b)</a:t>
            </a:r>
            <a:r>
              <a:rPr lang="en-US" dirty="0"/>
              <a:t> can learn how to formulate the plan according to consistent </a:t>
            </a:r>
          </a:p>
          <a:p>
            <a:pPr marL="457200" indent="-457200" algn="just"/>
            <a:r>
              <a:rPr lang="en-US" dirty="0"/>
              <a:t>learning rules the authority of which is accepted by the members of the firm,</a:t>
            </a:r>
          </a:p>
          <a:p>
            <a:pPr marL="457200" indent="-457200" algn="just"/>
            <a:r>
              <a:rPr lang="en-US" dirty="0"/>
              <a:t> </a:t>
            </a:r>
          </a:p>
          <a:p>
            <a:pPr marL="457200" indent="-457200" algn="just"/>
            <a:r>
              <a:rPr lang="en-US" b="1" dirty="0"/>
              <a:t>(c)</a:t>
            </a:r>
            <a:r>
              <a:rPr lang="en-US" dirty="0"/>
              <a:t> can save the costs which they would incur if each member </a:t>
            </a:r>
          </a:p>
          <a:p>
            <a:pPr marL="457200" indent="-457200" algn="just"/>
            <a:r>
              <a:rPr lang="en-US" dirty="0"/>
              <a:t>of the firm  had to formulate a complete plan based on her model, </a:t>
            </a:r>
          </a:p>
          <a:p>
            <a:pPr marL="457200" indent="-457200" algn="just"/>
            <a:endParaRPr lang="en-US" dirty="0"/>
          </a:p>
          <a:p>
            <a:pPr marL="457200" indent="-457200" algn="just"/>
            <a:r>
              <a:rPr lang="en-US" b="1" dirty="0"/>
              <a:t>(d) </a:t>
            </a:r>
            <a:r>
              <a:rPr lang="en-US" dirty="0"/>
              <a:t>can avoid costly inconsistencies by coordinating ex-ante </a:t>
            </a:r>
          </a:p>
          <a:p>
            <a:pPr marL="457200" indent="-457200" algn="just"/>
            <a:r>
              <a:rPr lang="en-US" dirty="0"/>
              <a:t>the actions before they are implemented</a:t>
            </a:r>
          </a:p>
          <a:p>
            <a:pPr marL="457200" indent="-457200" algn="just"/>
            <a:endParaRPr lang="en-US" dirty="0"/>
          </a:p>
          <a:p>
            <a:pPr marL="457200" indent="-457200"/>
            <a:r>
              <a:rPr lang="en-US" b="1" dirty="0"/>
              <a:t>(e)</a:t>
            </a:r>
            <a:r>
              <a:rPr lang="en-US" dirty="0"/>
              <a:t> can eliminate unforeseen ex-post inconsistencies in the plan by constantly monitoring the emergence of ex-post imbalances. </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9144000" cy="838200"/>
          </a:xfrm>
          <a:solidFill>
            <a:schemeClr val="accent6">
              <a:lumMod val="20000"/>
              <a:lumOff val="80000"/>
            </a:schemeClr>
          </a:solidFill>
        </p:spPr>
        <p:txBody>
          <a:bodyPr/>
          <a:lstStyle/>
          <a:p>
            <a:pPr algn="l" eaLnBrk="1" hangingPunct="1">
              <a:defRPr/>
            </a:pPr>
            <a:r>
              <a:rPr lang="en-GB" b="1">
                <a:solidFill>
                  <a:srgbClr val="333399"/>
                </a:solidFill>
                <a:ea typeface="ＭＳ Ｐゴシック" pitchFamily="-106" charset="-128"/>
                <a:cs typeface="ＭＳ Ｐゴシック" pitchFamily="-106" charset="-128"/>
              </a:rPr>
              <a:t>The Specificity Problem   </a:t>
            </a:r>
            <a:r>
              <a:rPr lang="en-GB" sz="2800">
                <a:solidFill>
                  <a:srgbClr val="333399"/>
                </a:solidFill>
                <a:ea typeface="ＭＳ Ｐゴシック" pitchFamily="-106" charset="-128"/>
                <a:cs typeface="ＭＳ Ｐゴシック" pitchFamily="-106" charset="-128"/>
              </a:rPr>
              <a:t>(</a:t>
            </a:r>
            <a:r>
              <a:rPr lang="en-GB" sz="2400">
                <a:solidFill>
                  <a:srgbClr val="333399"/>
                </a:solidFill>
                <a:ea typeface="ＭＳ Ｐゴシック" pitchFamily="-106" charset="-128"/>
                <a:cs typeface="ＭＳ Ｐゴシック" pitchFamily="-106" charset="-128"/>
              </a:rPr>
              <a:t>Williamson</a:t>
            </a:r>
            <a:r>
              <a:rPr lang="en-GB" sz="2800">
                <a:solidFill>
                  <a:srgbClr val="333399"/>
                </a:solidFill>
                <a:ea typeface="ＭＳ Ｐゴシック" pitchFamily="-106" charset="-128"/>
                <a:cs typeface="ＭＳ Ｐゴシック" pitchFamily="-106" charset="-128"/>
              </a:rPr>
              <a:t>)</a:t>
            </a:r>
          </a:p>
        </p:txBody>
      </p:sp>
      <p:sp>
        <p:nvSpPr>
          <p:cNvPr id="86019" name="Rectangle 3"/>
          <p:cNvSpPr>
            <a:spLocks noChangeArrowheads="1"/>
          </p:cNvSpPr>
          <p:nvPr/>
        </p:nvSpPr>
        <p:spPr bwMode="auto">
          <a:xfrm>
            <a:off x="0" y="762000"/>
            <a:ext cx="9144000" cy="3046413"/>
          </a:xfrm>
          <a:prstGeom prst="rect">
            <a:avLst/>
          </a:prstGeom>
          <a:noFill/>
          <a:ln w="9525">
            <a:noFill/>
            <a:miter lim="800000"/>
            <a:headEnd/>
            <a:tailEnd/>
          </a:ln>
        </p:spPr>
        <p:txBody>
          <a:bodyPr>
            <a:prstTxWarp prst="textNoShape">
              <a:avLst/>
            </a:prstTxWarp>
            <a:spAutoFit/>
          </a:bodyPr>
          <a:lstStyle/>
          <a:p>
            <a:r>
              <a:rPr lang="en-GB" sz="3200" dirty="0">
                <a:solidFill>
                  <a:srgbClr val="FF0000"/>
                </a:solidFill>
              </a:rPr>
              <a:t>Specificity, Illiquidity, and Irreversibility</a:t>
            </a:r>
          </a:p>
          <a:p>
            <a:r>
              <a:rPr lang="en-GB" sz="3200" dirty="0">
                <a:solidFill>
                  <a:schemeClr val="accent2"/>
                </a:solidFill>
              </a:rPr>
              <a:t>Analogy with monitoring</a:t>
            </a:r>
            <a:r>
              <a:rPr lang="en-GB" sz="3200" dirty="0">
                <a:solidFill>
                  <a:schemeClr val="tx2"/>
                </a:solidFill>
              </a:rPr>
              <a:t>: rights should go to the </a:t>
            </a:r>
          </a:p>
          <a:p>
            <a:r>
              <a:rPr lang="en-GB" sz="3200" dirty="0">
                <a:solidFill>
                  <a:schemeClr val="tx2"/>
                </a:solidFill>
              </a:rPr>
              <a:t>most specific factors.</a:t>
            </a:r>
          </a:p>
          <a:p>
            <a:r>
              <a:rPr lang="en-GB" sz="3200" dirty="0">
                <a:solidFill>
                  <a:schemeClr val="accent2"/>
                </a:solidFill>
              </a:rPr>
              <a:t>Difference with monitoring:</a:t>
            </a:r>
            <a:r>
              <a:rPr lang="en-GB" sz="3200" dirty="0">
                <a:solidFill>
                  <a:schemeClr val="tx2"/>
                </a:solidFill>
              </a:rPr>
              <a:t> asset specificity cannot be defined by referring to a single relationship </a:t>
            </a:r>
          </a:p>
          <a:p>
            <a:endParaRPr lang="en-GB" sz="3200" dirty="0">
              <a:solidFill>
                <a:schemeClr val="tx2"/>
              </a:solidFill>
            </a:endParaRPr>
          </a:p>
        </p:txBody>
      </p:sp>
      <p:sp>
        <p:nvSpPr>
          <p:cNvPr id="86020" name="Rectangle 4"/>
          <p:cNvSpPr>
            <a:spLocks noChangeArrowheads="1"/>
          </p:cNvSpPr>
          <p:nvPr/>
        </p:nvSpPr>
        <p:spPr bwMode="auto">
          <a:xfrm>
            <a:off x="0" y="5943600"/>
            <a:ext cx="3783013"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monopoly branch</a:t>
            </a:r>
          </a:p>
        </p:txBody>
      </p:sp>
      <p:sp>
        <p:nvSpPr>
          <p:cNvPr id="86021" name="Rectangle 5"/>
          <p:cNvSpPr>
            <a:spLocks noChangeArrowheads="1"/>
          </p:cNvSpPr>
          <p:nvPr/>
        </p:nvSpPr>
        <p:spPr bwMode="auto">
          <a:xfrm>
            <a:off x="5407025" y="5943600"/>
            <a:ext cx="3736975"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efficiency branch</a:t>
            </a:r>
          </a:p>
        </p:txBody>
      </p:sp>
      <p:sp>
        <p:nvSpPr>
          <p:cNvPr id="86022" name="AutoShape 6"/>
          <p:cNvSpPr>
            <a:spLocks noChangeArrowheads="1"/>
          </p:cNvSpPr>
          <p:nvPr/>
        </p:nvSpPr>
        <p:spPr bwMode="auto">
          <a:xfrm>
            <a:off x="3962400" y="5867400"/>
            <a:ext cx="1214438" cy="838200"/>
          </a:xfrm>
          <a:prstGeom prst="leftRightArrowCallout">
            <a:avLst>
              <a:gd name="adj1" fmla="val 25000"/>
              <a:gd name="adj2" fmla="val 25000"/>
              <a:gd name="adj3" fmla="val 24899"/>
              <a:gd name="adj4"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it-IT"/>
          </a:p>
        </p:txBody>
      </p:sp>
      <p:sp>
        <p:nvSpPr>
          <p:cNvPr id="7" name="CasellaDiTesto 6"/>
          <p:cNvSpPr txBox="1"/>
          <p:nvPr/>
        </p:nvSpPr>
        <p:spPr>
          <a:xfrm>
            <a:off x="2590800" y="5410200"/>
            <a:ext cx="4189368" cy="461665"/>
          </a:xfrm>
          <a:prstGeom prst="rect">
            <a:avLst/>
          </a:prstGeom>
          <a:solidFill>
            <a:srgbClr val="FFFF00"/>
          </a:solidFill>
          <a:ln>
            <a:solidFill>
              <a:schemeClr val="tx1"/>
            </a:solidFill>
          </a:ln>
        </p:spPr>
        <p:txBody>
          <a:bodyPr wrap="none">
            <a:spAutoFit/>
          </a:bodyPr>
          <a:lstStyle/>
          <a:p>
            <a:pPr>
              <a:defRPr/>
            </a:pPr>
            <a:r>
              <a:rPr lang="en-US" b="1" dirty="0">
                <a:latin typeface="Times" pitchFamily="-83" charset="0"/>
              </a:rPr>
              <a:t>Two </a:t>
            </a:r>
            <a:r>
              <a:rPr lang="en-US" b="1" dirty="0">
                <a:ln>
                  <a:solidFill>
                    <a:srgbClr val="660066"/>
                  </a:solidFill>
                </a:ln>
                <a:latin typeface="Times" pitchFamily="-83" charset="0"/>
              </a:rPr>
              <a:t>explanations</a:t>
            </a:r>
            <a:r>
              <a:rPr lang="en-US" b="1" dirty="0">
                <a:latin typeface="Times" pitchFamily="-83" charset="0"/>
              </a:rPr>
              <a:t> of monopoly</a:t>
            </a:r>
          </a:p>
        </p:txBody>
      </p:sp>
      <p:pic>
        <p:nvPicPr>
          <p:cNvPr id="86024" name="Picture 7"/>
          <p:cNvPicPr>
            <a:picLocks noChangeAspect="1" noChangeArrowheads="1"/>
          </p:cNvPicPr>
          <p:nvPr/>
        </p:nvPicPr>
        <p:blipFill>
          <a:blip r:embed="rId3"/>
          <a:srcRect/>
          <a:stretch>
            <a:fillRect/>
          </a:stretch>
        </p:blipFill>
        <p:spPr bwMode="auto">
          <a:xfrm>
            <a:off x="8226425" y="0"/>
            <a:ext cx="917575" cy="1219200"/>
          </a:xfrm>
          <a:prstGeom prst="rect">
            <a:avLst/>
          </a:prstGeom>
          <a:noFill/>
          <a:ln w="9525">
            <a:noFill/>
            <a:miter lim="800000"/>
            <a:headEnd/>
            <a:tailEnd/>
          </a:ln>
        </p:spPr>
      </p:pic>
      <p:sp>
        <p:nvSpPr>
          <p:cNvPr id="9" name="CasellaDiTesto 8"/>
          <p:cNvSpPr txBox="1"/>
          <p:nvPr/>
        </p:nvSpPr>
        <p:spPr>
          <a:xfrm>
            <a:off x="280402" y="3581400"/>
            <a:ext cx="8482598" cy="1384995"/>
          </a:xfrm>
          <a:prstGeom prst="rect">
            <a:avLst/>
          </a:prstGeom>
          <a:solidFill>
            <a:srgbClr val="FFFFFF"/>
          </a:solidFill>
          <a:ln>
            <a:solidFill>
              <a:srgbClr val="000000"/>
            </a:solidFill>
          </a:ln>
        </p:spPr>
        <p:txBody>
          <a:bodyPr>
            <a:spAutoFit/>
          </a:bodyPr>
          <a:lstStyle/>
          <a:p>
            <a:pPr>
              <a:defRPr/>
            </a:pPr>
            <a:r>
              <a:rPr lang="en-GB" sz="2800" dirty="0">
                <a:ln>
                  <a:solidFill>
                    <a:srgbClr val="660066"/>
                  </a:solidFill>
                </a:ln>
                <a:solidFill>
                  <a:schemeClr val="hlink"/>
                </a:solidFill>
                <a:latin typeface="Times" pitchFamily="8" charset="0"/>
              </a:rPr>
              <a:t>Specificity, Competition and the Fundamental</a:t>
            </a:r>
          </a:p>
          <a:p>
            <a:pPr>
              <a:defRPr/>
            </a:pPr>
            <a:r>
              <a:rPr lang="en-GB" sz="2800" dirty="0">
                <a:ln>
                  <a:solidFill>
                    <a:srgbClr val="660066"/>
                  </a:solidFill>
                </a:ln>
                <a:solidFill>
                  <a:schemeClr val="hlink"/>
                </a:solidFill>
                <a:latin typeface="Times" pitchFamily="8" charset="0"/>
              </a:rPr>
              <a:t>                          Transformation.</a:t>
            </a:r>
          </a:p>
          <a:p>
            <a:pPr>
              <a:defRPr/>
            </a:pPr>
            <a:r>
              <a:rPr lang="en-GB" sz="2800" dirty="0">
                <a:ln>
                  <a:solidFill>
                    <a:srgbClr val="660066"/>
                  </a:solidFill>
                </a:ln>
                <a:solidFill>
                  <a:schemeClr val="hlink"/>
                </a:solidFill>
                <a:latin typeface="Times" pitchFamily="8" charset="0"/>
              </a:rPr>
              <a:t>Ex-ante competition  </a:t>
            </a:r>
            <a:r>
              <a:rPr lang="it-IT" sz="2800" dirty="0">
                <a:ln>
                  <a:solidFill>
                    <a:srgbClr val="660066"/>
                  </a:solidFill>
                </a:ln>
                <a:solidFill>
                  <a:schemeClr val="hlink"/>
                </a:solidFill>
                <a:latin typeface="Times" pitchFamily="8" charset="0"/>
                <a:sym typeface="Wingdings" pitchFamily="8" charset="2"/>
              </a:rPr>
              <a:t>     Ex-post monopoly</a:t>
            </a:r>
            <a:endParaRPr lang="en-GB" sz="2800" dirty="0">
              <a:ln>
                <a:solidFill>
                  <a:srgbClr val="660066"/>
                </a:solidFill>
              </a:ln>
              <a:solidFill>
                <a:schemeClr val="hlink"/>
              </a:solidFill>
              <a:latin typeface="Times" pitchFamily="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9144000" cy="1066800"/>
          </a:xfrm>
          <a:solidFill>
            <a:srgbClr val="CECEEF"/>
          </a:solidFill>
        </p:spPr>
        <p:txBody>
          <a:bodyPr/>
          <a:lstStyle/>
          <a:p>
            <a:pPr eaLnBrk="1" hangingPunct="1"/>
            <a:r>
              <a:rPr lang="en-GB" b="1">
                <a:solidFill>
                  <a:srgbClr val="333399"/>
                </a:solidFill>
              </a:rPr>
              <a:t>The monitoring problem </a:t>
            </a:r>
            <a:br>
              <a:rPr lang="en-GB" b="1">
                <a:solidFill>
                  <a:srgbClr val="333399"/>
                </a:solidFill>
              </a:rPr>
            </a:br>
            <a:r>
              <a:rPr lang="en-GB" sz="2000" b="1">
                <a:solidFill>
                  <a:srgbClr val="333399"/>
                </a:solidFill>
              </a:rPr>
              <a:t>(Alchian, Demsetz)</a:t>
            </a:r>
          </a:p>
        </p:txBody>
      </p:sp>
      <p:sp>
        <p:nvSpPr>
          <p:cNvPr id="83971" name="AutoShape 3"/>
          <p:cNvSpPr>
            <a:spLocks noChangeArrowheads="1"/>
          </p:cNvSpPr>
          <p:nvPr/>
        </p:nvSpPr>
        <p:spPr bwMode="auto">
          <a:xfrm>
            <a:off x="228600" y="1295400"/>
            <a:ext cx="2057400" cy="533400"/>
          </a:xfrm>
          <a:prstGeom prst="flowChartProcess">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Team work</a:t>
            </a:r>
          </a:p>
        </p:txBody>
      </p:sp>
      <p:sp>
        <p:nvSpPr>
          <p:cNvPr id="83972" name="AutoShape 4"/>
          <p:cNvSpPr>
            <a:spLocks noChangeArrowheads="1"/>
          </p:cNvSpPr>
          <p:nvPr/>
        </p:nvSpPr>
        <p:spPr bwMode="auto">
          <a:xfrm>
            <a:off x="3276600" y="1295400"/>
            <a:ext cx="976313" cy="790575"/>
          </a:xfrm>
          <a:prstGeom prst="rightArrow">
            <a:avLst>
              <a:gd name="adj1" fmla="val 50000"/>
              <a:gd name="adj2" fmla="val 30874"/>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3" name="AutoShape 5"/>
          <p:cNvSpPr>
            <a:spLocks noChangeArrowheads="1"/>
          </p:cNvSpPr>
          <p:nvPr/>
        </p:nvSpPr>
        <p:spPr bwMode="auto">
          <a:xfrm>
            <a:off x="4648200" y="1219200"/>
            <a:ext cx="3581400" cy="9144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Employer with hiring </a:t>
            </a:r>
          </a:p>
          <a:p>
            <a:pPr algn="ctr"/>
            <a:r>
              <a:rPr lang="en-GB" sz="3200">
                <a:solidFill>
                  <a:srgbClr val="FF0000"/>
                </a:solidFill>
              </a:rPr>
              <a:t>and firing rights</a:t>
            </a:r>
          </a:p>
        </p:txBody>
      </p:sp>
      <p:sp>
        <p:nvSpPr>
          <p:cNvPr id="83974" name="Rectangle 6"/>
          <p:cNvSpPr>
            <a:spLocks noChangeArrowheads="1"/>
          </p:cNvSpPr>
          <p:nvPr/>
        </p:nvSpPr>
        <p:spPr bwMode="auto">
          <a:xfrm>
            <a:off x="0" y="2362200"/>
            <a:ext cx="9144000" cy="523875"/>
          </a:xfrm>
          <a:prstGeom prst="rect">
            <a:avLst/>
          </a:prstGeom>
          <a:solidFill>
            <a:srgbClr val="FFFF00"/>
          </a:solidFill>
          <a:ln w="9525">
            <a:solidFill>
              <a:schemeClr val="folHlink"/>
            </a:solidFill>
            <a:miter lim="800000"/>
            <a:headEnd/>
            <a:tailEnd/>
          </a:ln>
        </p:spPr>
        <p:txBody>
          <a:bodyPr>
            <a:prstTxWarp prst="textNoShape">
              <a:avLst/>
            </a:prstTxWarp>
            <a:spAutoFit/>
          </a:bodyPr>
          <a:lstStyle/>
          <a:p>
            <a:r>
              <a:rPr lang="en-GB" sz="2800">
                <a:solidFill>
                  <a:schemeClr val="tx2"/>
                </a:solidFill>
              </a:rPr>
              <a:t>Why capitalist ownership of the means of Production?</a:t>
            </a:r>
          </a:p>
        </p:txBody>
      </p:sp>
      <p:sp>
        <p:nvSpPr>
          <p:cNvPr id="83975" name="AutoShape 7"/>
          <p:cNvSpPr>
            <a:spLocks noChangeArrowheads="1"/>
          </p:cNvSpPr>
          <p:nvPr/>
        </p:nvSpPr>
        <p:spPr bwMode="auto">
          <a:xfrm>
            <a:off x="304800" y="3581400"/>
            <a:ext cx="2895600" cy="9906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Hard to monitor</a:t>
            </a:r>
          </a:p>
          <a:p>
            <a:pPr algn="ctr"/>
            <a:r>
              <a:rPr lang="en-GB" sz="3200">
                <a:solidFill>
                  <a:srgbClr val="FF0000"/>
                </a:solidFill>
              </a:rPr>
              <a:t>capital</a:t>
            </a:r>
          </a:p>
        </p:txBody>
      </p:sp>
      <p:sp>
        <p:nvSpPr>
          <p:cNvPr id="83976" name="AutoShape 8"/>
          <p:cNvSpPr>
            <a:spLocks noChangeArrowheads="1"/>
          </p:cNvSpPr>
          <p:nvPr/>
        </p:nvSpPr>
        <p:spPr bwMode="auto">
          <a:xfrm>
            <a:off x="3733800" y="3810000"/>
            <a:ext cx="1128713" cy="304800"/>
          </a:xfrm>
          <a:prstGeom prst="rightArrow">
            <a:avLst>
              <a:gd name="adj1" fmla="val 50000"/>
              <a:gd name="adj2" fmla="val 92578"/>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7" name="Rectangle 9"/>
          <p:cNvSpPr>
            <a:spLocks noChangeArrowheads="1"/>
          </p:cNvSpPr>
          <p:nvPr/>
        </p:nvSpPr>
        <p:spPr bwMode="auto">
          <a:xfrm>
            <a:off x="5410200" y="3505200"/>
            <a:ext cx="3505200" cy="10668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Capitalist ownership</a:t>
            </a:r>
          </a:p>
        </p:txBody>
      </p:sp>
      <p:sp>
        <p:nvSpPr>
          <p:cNvPr id="83978" name="Rectangle 10"/>
          <p:cNvSpPr>
            <a:spLocks noChangeArrowheads="1"/>
          </p:cNvSpPr>
          <p:nvPr/>
        </p:nvSpPr>
        <p:spPr bwMode="auto">
          <a:xfrm>
            <a:off x="0" y="4724400"/>
            <a:ext cx="9144000" cy="523875"/>
          </a:xfrm>
          <a:prstGeom prst="rect">
            <a:avLst/>
          </a:prstGeom>
          <a:solidFill>
            <a:srgbClr val="FFFF00"/>
          </a:solidFill>
          <a:ln w="9525">
            <a:solidFill>
              <a:schemeClr val="bg1"/>
            </a:solidFill>
            <a:miter lim="800000"/>
            <a:headEnd/>
            <a:tailEnd/>
          </a:ln>
        </p:spPr>
        <p:txBody>
          <a:bodyPr>
            <a:prstTxWarp prst="textNoShape">
              <a:avLst/>
            </a:prstTxWarp>
            <a:spAutoFit/>
          </a:bodyPr>
          <a:lstStyle/>
          <a:p>
            <a:r>
              <a:rPr lang="en-GB" sz="2800">
                <a:solidFill>
                  <a:schemeClr val="tx2"/>
                </a:solidFill>
              </a:rPr>
              <a:t>The same argument can be applied to hard to monitor labour.</a:t>
            </a:r>
          </a:p>
        </p:txBody>
      </p:sp>
      <p:sp>
        <p:nvSpPr>
          <p:cNvPr id="83979" name="Rectangle 11"/>
          <p:cNvSpPr>
            <a:spLocks noChangeArrowheads="1"/>
          </p:cNvSpPr>
          <p:nvPr/>
        </p:nvSpPr>
        <p:spPr bwMode="auto">
          <a:xfrm>
            <a:off x="304800" y="6019800"/>
            <a:ext cx="5499100" cy="584200"/>
          </a:xfrm>
          <a:prstGeom prst="rect">
            <a:avLst/>
          </a:prstGeom>
          <a:solidFill>
            <a:srgbClr val="FFFF00"/>
          </a:solidFill>
          <a:ln w="9525">
            <a:solidFill>
              <a:srgbClr val="660066"/>
            </a:solidFill>
            <a:miter lim="800000"/>
            <a:headEnd/>
            <a:tailEnd/>
          </a:ln>
        </p:spPr>
        <p:txBody>
          <a:bodyPr wrap="none">
            <a:prstTxWarp prst="textNoShape">
              <a:avLst/>
            </a:prstTxWarp>
            <a:spAutoFit/>
          </a:bodyPr>
          <a:lstStyle/>
          <a:p>
            <a:r>
              <a:rPr lang="en-GB" sz="3200">
                <a:solidFill>
                  <a:schemeClr val="accent2"/>
                </a:solidFill>
              </a:rPr>
              <a:t>Both arguments can be inverted.</a:t>
            </a:r>
          </a:p>
        </p:txBody>
      </p:sp>
      <p:pic>
        <p:nvPicPr>
          <p:cNvPr id="83980" name="Immagine 4"/>
          <p:cNvPicPr>
            <a:picLocks noChangeAspect="1"/>
          </p:cNvPicPr>
          <p:nvPr/>
        </p:nvPicPr>
        <p:blipFill>
          <a:blip r:embed="rId3"/>
          <a:srcRect/>
          <a:stretch>
            <a:fillRect/>
          </a:stretch>
        </p:blipFill>
        <p:spPr bwMode="auto">
          <a:xfrm>
            <a:off x="8077200" y="217488"/>
            <a:ext cx="838200" cy="795337"/>
          </a:xfrm>
          <a:prstGeom prst="rect">
            <a:avLst/>
          </a:prstGeom>
          <a:noFill/>
          <a:ln w="9525">
            <a:noFill/>
            <a:miter lim="800000"/>
            <a:headEnd/>
            <a:tailEnd/>
          </a:ln>
        </p:spPr>
      </p:pic>
      <p:pic>
        <p:nvPicPr>
          <p:cNvPr id="83981" name="Picture 12"/>
          <p:cNvPicPr>
            <a:picLocks noChangeAspect="1" noChangeArrowheads="1"/>
          </p:cNvPicPr>
          <p:nvPr/>
        </p:nvPicPr>
        <p:blipFill>
          <a:blip r:embed="rId4"/>
          <a:srcRect/>
          <a:stretch>
            <a:fillRect/>
          </a:stretch>
        </p:blipFill>
        <p:spPr bwMode="auto">
          <a:xfrm>
            <a:off x="304800" y="76200"/>
            <a:ext cx="782638" cy="1057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9144000" cy="1447800"/>
          </a:xfrm>
          <a:solidFill>
            <a:srgbClr val="FF0000"/>
          </a:solidFill>
        </p:spPr>
        <p:txBody>
          <a:bodyPr/>
          <a:lstStyle/>
          <a:p>
            <a:pPr eaLnBrk="1" hangingPunct="1"/>
            <a:r>
              <a:rPr lang="en-GB" b="1">
                <a:solidFill>
                  <a:srgbClr val="FFFF00"/>
                </a:solidFill>
              </a:rPr>
              <a:t>Two directions of causation.</a:t>
            </a:r>
            <a:endParaRPr lang="en-GB">
              <a:solidFill>
                <a:srgbClr val="FFFF00"/>
              </a:solidFill>
            </a:endParaRPr>
          </a:p>
        </p:txBody>
      </p:sp>
      <p:sp>
        <p:nvSpPr>
          <p:cNvPr id="145411" name="Rectangle 3"/>
          <p:cNvSpPr>
            <a:spLocks noGrp="1" noChangeArrowheads="1"/>
          </p:cNvSpPr>
          <p:nvPr>
            <p:ph type="body" idx="1"/>
          </p:nvPr>
        </p:nvSpPr>
        <p:spPr>
          <a:xfrm>
            <a:off x="685800" y="1981200"/>
            <a:ext cx="2971800" cy="1676400"/>
          </a:xfrm>
          <a:solidFill>
            <a:schemeClr val="hlink"/>
          </a:solidFill>
          <a:ln>
            <a:solidFill>
              <a:schemeClr val="tx1"/>
            </a:solidFill>
          </a:ln>
        </p:spPr>
        <p:txBody>
          <a:bodyPr/>
          <a:lstStyle/>
          <a:p>
            <a:pPr eaLnBrk="1" hangingPunct="1">
              <a:lnSpc>
                <a:spcPct val="90000"/>
              </a:lnSpc>
              <a:buFontTx/>
              <a:buNone/>
            </a:pPr>
            <a:r>
              <a:rPr lang="en-GB" sz="2800"/>
              <a:t>Specificity and Monitoring Characteristics of Assets</a:t>
            </a:r>
          </a:p>
        </p:txBody>
      </p:sp>
      <p:sp>
        <p:nvSpPr>
          <p:cNvPr id="145412"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3" name="AutoShape 5"/>
          <p:cNvSpPr>
            <a:spLocks noChangeArrowheads="1"/>
          </p:cNvSpPr>
          <p:nvPr/>
        </p:nvSpPr>
        <p:spPr bwMode="auto">
          <a:xfrm>
            <a:off x="4267200" y="2133600"/>
            <a:ext cx="1371600" cy="685800"/>
          </a:xfrm>
          <a:prstGeom prst="rightArrow">
            <a:avLst>
              <a:gd name="adj1" fmla="val 50000"/>
              <a:gd name="adj2" fmla="val 50000"/>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14" name="Rectangle 6"/>
          <p:cNvSpPr>
            <a:spLocks noChangeArrowheads="1"/>
          </p:cNvSpPr>
          <p:nvPr/>
        </p:nvSpPr>
        <p:spPr bwMode="auto">
          <a:xfrm>
            <a:off x="5867400" y="2057400"/>
            <a:ext cx="2362200" cy="156210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a:t>Property Rights and</a:t>
            </a:r>
          </a:p>
          <a:p>
            <a:r>
              <a:rPr lang="en-GB"/>
              <a:t>Organizational Form</a:t>
            </a:r>
          </a:p>
        </p:txBody>
      </p:sp>
      <p:sp>
        <p:nvSpPr>
          <p:cNvPr id="145415"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6" name="AutoShape 8"/>
          <p:cNvSpPr>
            <a:spLocks noChangeArrowheads="1"/>
          </p:cNvSpPr>
          <p:nvPr/>
        </p:nvSpPr>
        <p:spPr bwMode="auto">
          <a:xfrm>
            <a:off x="4038600" y="2895600"/>
            <a:ext cx="1524000" cy="685800"/>
          </a:xfrm>
          <a:prstGeom prst="leftArrow">
            <a:avLst>
              <a:gd name="adj1" fmla="val 50000"/>
              <a:gd name="adj2" fmla="val 55556"/>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17"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8"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9" name="Rectangle 14"/>
          <p:cNvSpPr>
            <a:spLocks noChangeArrowheads="1"/>
          </p:cNvSpPr>
          <p:nvPr/>
        </p:nvSpPr>
        <p:spPr bwMode="auto">
          <a:xfrm>
            <a:off x="1393825" y="4111625"/>
            <a:ext cx="6835775" cy="1196975"/>
          </a:xfrm>
          <a:prstGeom prst="rect">
            <a:avLst/>
          </a:prstGeom>
          <a:solidFill>
            <a:srgbClr val="FF00FF"/>
          </a:solidFill>
          <a:ln w="9525">
            <a:solidFill>
              <a:schemeClr val="tx2"/>
            </a:solidFill>
            <a:miter lim="800000"/>
            <a:headEnd/>
            <a:tailEnd/>
          </a:ln>
        </p:spPr>
        <p:txBody>
          <a:bodyPr>
            <a:prstTxWarp prst="textNoShape">
              <a:avLst/>
            </a:prstTxWarp>
            <a:spAutoFit/>
          </a:bodyPr>
          <a:lstStyle/>
          <a:p>
            <a:r>
              <a:rPr lang="en-GB"/>
              <a:t>The most specific and difficult to monitor agents can save the greatest amount of agency costs when they control the organization.</a:t>
            </a:r>
          </a:p>
        </p:txBody>
      </p:sp>
      <p:sp>
        <p:nvSpPr>
          <p:cNvPr id="145420" name="AutoShape 15"/>
          <p:cNvSpPr>
            <a:spLocks noChangeArrowheads="1"/>
          </p:cNvSpPr>
          <p:nvPr/>
        </p:nvSpPr>
        <p:spPr bwMode="auto">
          <a:xfrm>
            <a:off x="0" y="4495800"/>
            <a:ext cx="976313"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21" name="AutoShape 16"/>
          <p:cNvSpPr>
            <a:spLocks noChangeArrowheads="1"/>
          </p:cNvSpPr>
          <p:nvPr/>
        </p:nvSpPr>
        <p:spPr bwMode="auto">
          <a:xfrm>
            <a:off x="0" y="5867400"/>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22"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3"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4" name="Rectangle 19"/>
          <p:cNvSpPr>
            <a:spLocks noChangeArrowheads="1"/>
          </p:cNvSpPr>
          <p:nvPr/>
        </p:nvSpPr>
        <p:spPr bwMode="auto">
          <a:xfrm>
            <a:off x="1495425" y="5770563"/>
            <a:ext cx="7038975" cy="831850"/>
          </a:xfrm>
          <a:prstGeom prst="rect">
            <a:avLst/>
          </a:prstGeom>
          <a:solidFill>
            <a:srgbClr val="00FF00"/>
          </a:solidFill>
          <a:ln w="9525">
            <a:solidFill>
              <a:schemeClr val="tx2"/>
            </a:solidFill>
            <a:miter lim="800000"/>
            <a:headEnd/>
            <a:tailEnd/>
          </a:ln>
        </p:spPr>
        <p:txBody>
          <a:bodyPr>
            <a:prstTxWarp prst="textNoShape">
              <a:avLst/>
            </a:prstTxWarp>
            <a:spAutoFit/>
          </a:bodyPr>
          <a:lstStyle/>
          <a:p>
            <a:r>
              <a:rPr lang="en-GB"/>
              <a:t>The agents controlling the organization will tend to become the most specific and difficult to monitor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71463" y="147638"/>
            <a:ext cx="8720137" cy="6664325"/>
          </a:xfrm>
          <a:prstGeom prst="rect">
            <a:avLst/>
          </a:prstGeom>
          <a:noFill/>
          <a:ln w="9525">
            <a:noFill/>
            <a:miter lim="800000"/>
            <a:headEnd/>
            <a:tailEnd/>
          </a:ln>
        </p:spPr>
        <p:txBody>
          <a:bodyPr>
            <a:prstTxWarp prst="textNoShape">
              <a:avLst/>
            </a:prstTxWarp>
            <a:spAutoFit/>
          </a:bodyPr>
          <a:lstStyle/>
          <a:p>
            <a:r>
              <a:rPr lang="en-GB" b="1" dirty="0">
                <a:solidFill>
                  <a:srgbClr val="FF0000"/>
                </a:solidFill>
              </a:rPr>
              <a:t>(1) In the property right domain a property right system P</a:t>
            </a:r>
            <a:r>
              <a:rPr lang="en-GB" b="1" baseline="30000" dirty="0">
                <a:solidFill>
                  <a:srgbClr val="FF0000"/>
                </a:solidFill>
              </a:rPr>
              <a:t>C</a:t>
            </a:r>
            <a:r>
              <a:rPr lang="en-GB" b="1" dirty="0">
                <a:solidFill>
                  <a:srgbClr val="FF0000"/>
                </a:solidFill>
              </a:rPr>
              <a:t> is marginally better than another property right system P</a:t>
            </a:r>
            <a:r>
              <a:rPr lang="en-GB" b="1" baseline="30000" dirty="0">
                <a:solidFill>
                  <a:srgbClr val="FF0000"/>
                </a:solidFill>
              </a:rPr>
              <a:t>L</a:t>
            </a:r>
            <a:r>
              <a:rPr lang="en-GB" b="1" dirty="0">
                <a:solidFill>
                  <a:srgbClr val="FF0000"/>
                </a:solidFill>
              </a:rPr>
              <a:t> if  the corresponding technology T</a:t>
            </a:r>
            <a:r>
              <a:rPr lang="en-GB" b="1" baseline="30000" dirty="0">
                <a:solidFill>
                  <a:srgbClr val="FF0000"/>
                </a:solidFill>
              </a:rPr>
              <a:t>c</a:t>
            </a:r>
            <a:r>
              <a:rPr lang="en-GB" b="1" dirty="0">
                <a:solidFill>
                  <a:srgbClr val="FF0000"/>
                </a:solidFill>
              </a:rPr>
              <a:t> instead of the technology T</a:t>
            </a:r>
            <a:r>
              <a:rPr lang="en-GB" b="1" baseline="30000" dirty="0">
                <a:solidFill>
                  <a:srgbClr val="FF0000"/>
                </a:solidFill>
              </a:rPr>
              <a:t>L</a:t>
            </a:r>
            <a:r>
              <a:rPr lang="en-GB" b="1" dirty="0">
                <a:solidFill>
                  <a:srgbClr val="FF0000"/>
                </a:solidFill>
              </a:rPr>
              <a:t> prevails in the technology domain. </a:t>
            </a:r>
          </a:p>
          <a:p>
            <a:r>
              <a:rPr lang="en-GB" b="1" dirty="0">
                <a:solidFill>
                  <a:srgbClr val="FF0000"/>
                </a:solidFill>
              </a:rPr>
              <a:t>(2) In the technology domain a technology T</a:t>
            </a:r>
            <a:r>
              <a:rPr lang="en-GB" b="1" baseline="30000" dirty="0">
                <a:solidFill>
                  <a:srgbClr val="FF0000"/>
                </a:solidFill>
              </a:rPr>
              <a:t>L</a:t>
            </a:r>
            <a:r>
              <a:rPr lang="en-GB" b="1" dirty="0">
                <a:solidFill>
                  <a:srgbClr val="FF0000"/>
                </a:solidFill>
              </a:rPr>
              <a:t> is marginally better than a technology T</a:t>
            </a:r>
            <a:r>
              <a:rPr lang="en-GB" b="1" baseline="30000" dirty="0">
                <a:solidFill>
                  <a:srgbClr val="FF0000"/>
                </a:solidFill>
              </a:rPr>
              <a:t>c</a:t>
            </a:r>
            <a:r>
              <a:rPr lang="en-GB" b="1" dirty="0">
                <a:solidFill>
                  <a:srgbClr val="FF0000"/>
                </a:solidFill>
              </a:rPr>
              <a:t> if a property right system P</a:t>
            </a:r>
            <a:r>
              <a:rPr lang="en-GB" b="1" baseline="30000" dirty="0">
                <a:solidFill>
                  <a:srgbClr val="FF0000"/>
                </a:solidFill>
              </a:rPr>
              <a:t>L</a:t>
            </a:r>
            <a:r>
              <a:rPr lang="en-GB" b="1" dirty="0">
                <a:solidFill>
                  <a:srgbClr val="FF0000"/>
                </a:solidFill>
              </a:rPr>
              <a:t> instead of property right system P</a:t>
            </a:r>
            <a:r>
              <a:rPr lang="en-GB" b="1" baseline="30000" dirty="0">
                <a:solidFill>
                  <a:srgbClr val="FF0000"/>
                </a:solidFill>
              </a:rPr>
              <a:t>C </a:t>
            </a:r>
            <a:r>
              <a:rPr lang="en-GB" b="1" dirty="0">
                <a:solidFill>
                  <a:srgbClr val="FF0000"/>
                </a:solidFill>
              </a:rPr>
              <a:t>prevails in the property right domain.</a:t>
            </a:r>
            <a:endParaRPr lang="en-GB" dirty="0"/>
          </a:p>
          <a:p>
            <a:r>
              <a:rPr lang="en-GB" dirty="0"/>
              <a:t>  Where</a:t>
            </a:r>
          </a:p>
          <a:p>
            <a:r>
              <a:rPr lang="en-GB" b="1" dirty="0">
                <a:solidFill>
                  <a:srgbClr val="FF0000"/>
                </a:solidFill>
              </a:rPr>
              <a:t>T</a:t>
            </a:r>
            <a:r>
              <a:rPr lang="en-GB" b="1" baseline="30000" dirty="0">
                <a:solidFill>
                  <a:srgbClr val="FF0000"/>
                </a:solidFill>
              </a:rPr>
              <a:t>c</a:t>
            </a:r>
            <a:r>
              <a:rPr lang="en-GB" b="1" dirty="0">
                <a:solidFill>
                  <a:srgbClr val="FF0000"/>
                </a:solidFill>
              </a:rPr>
              <a:t> </a:t>
            </a:r>
            <a:r>
              <a:rPr lang="en-GB" dirty="0"/>
              <a:t>: a technology where capital is intensively used as a specific and hard to monitor resource </a:t>
            </a:r>
          </a:p>
          <a:p>
            <a:r>
              <a:rPr lang="en-GB" b="1" dirty="0">
                <a:solidFill>
                  <a:srgbClr val="FF0000"/>
                </a:solidFill>
              </a:rPr>
              <a:t>T</a:t>
            </a:r>
            <a:r>
              <a:rPr lang="en-GB" b="1" baseline="30000" dirty="0">
                <a:solidFill>
                  <a:srgbClr val="FF0000"/>
                </a:solidFill>
              </a:rPr>
              <a:t>L</a:t>
            </a:r>
            <a:r>
              <a:rPr lang="en-GB" b="1" dirty="0"/>
              <a:t> </a:t>
            </a:r>
            <a:r>
              <a:rPr lang="en-GB" dirty="0"/>
              <a:t>: technology where labour is intensively used as a specific and hard to monitor resource</a:t>
            </a:r>
          </a:p>
          <a:p>
            <a:r>
              <a:rPr lang="en-GB" b="1" dirty="0">
                <a:solidFill>
                  <a:srgbClr val="FF0000"/>
                </a:solidFill>
              </a:rPr>
              <a:t>P</a:t>
            </a:r>
            <a:r>
              <a:rPr lang="en-GB" b="1" baseline="30000" dirty="0">
                <a:solidFill>
                  <a:srgbClr val="FF0000"/>
                </a:solidFill>
              </a:rPr>
              <a:t>C</a:t>
            </a:r>
            <a:r>
              <a:rPr lang="en-GB" dirty="0"/>
              <a:t> : a governance system where the owners of capital have strong rights and safeguards</a:t>
            </a:r>
          </a:p>
          <a:p>
            <a:r>
              <a:rPr lang="en-GB" b="1" dirty="0">
                <a:solidFill>
                  <a:srgbClr val="FF0000"/>
                </a:solidFill>
              </a:rPr>
              <a:t>P</a:t>
            </a:r>
            <a:r>
              <a:rPr lang="en-GB" b="1" baseline="30000" dirty="0">
                <a:solidFill>
                  <a:srgbClr val="FF0000"/>
                </a:solidFill>
              </a:rPr>
              <a:t>L</a:t>
            </a:r>
            <a:r>
              <a:rPr lang="en-GB" dirty="0"/>
              <a:t> : a governance system where workers have strong rights and</a:t>
            </a:r>
          </a:p>
          <a:p>
            <a:r>
              <a:rPr lang="en-GB" dirty="0"/>
              <a:t>safeguards.</a:t>
            </a:r>
          </a:p>
          <a:p>
            <a:r>
              <a:rPr lang="en-GB" dirty="0"/>
              <a:t>We can have multiple equilibria </a:t>
            </a:r>
            <a:r>
              <a:rPr lang="en-GB" dirty="0">
                <a:solidFill>
                  <a:srgbClr val="FF0000"/>
                </a:solidFill>
              </a:rPr>
              <a:t>(</a:t>
            </a:r>
            <a:r>
              <a:rPr lang="en-GB" b="1" dirty="0">
                <a:solidFill>
                  <a:srgbClr val="FF0000"/>
                </a:solidFill>
              </a:rPr>
              <a:t>P</a:t>
            </a:r>
            <a:r>
              <a:rPr lang="en-GB" b="1" baseline="30000" dirty="0">
                <a:solidFill>
                  <a:srgbClr val="FF0000"/>
                </a:solidFill>
              </a:rPr>
              <a:t>C</a:t>
            </a:r>
            <a:r>
              <a:rPr lang="en-GB" dirty="0">
                <a:solidFill>
                  <a:srgbClr val="FF0000"/>
                </a:solidFill>
              </a:rPr>
              <a:t>, </a:t>
            </a:r>
            <a:r>
              <a:rPr lang="en-GB" b="1" dirty="0">
                <a:solidFill>
                  <a:srgbClr val="FF0000"/>
                </a:solidFill>
              </a:rPr>
              <a:t>T</a:t>
            </a:r>
            <a:r>
              <a:rPr lang="en-GB" b="1" baseline="30000" dirty="0">
                <a:solidFill>
                  <a:srgbClr val="FF0000"/>
                </a:solidFill>
              </a:rPr>
              <a:t>c</a:t>
            </a:r>
            <a:r>
              <a:rPr lang="en-GB" b="1" dirty="0">
                <a:solidFill>
                  <a:srgbClr val="FF0000"/>
                </a:solidFill>
              </a:rPr>
              <a:t>) and (P</a:t>
            </a:r>
            <a:r>
              <a:rPr lang="en-GB" b="1" baseline="30000" dirty="0">
                <a:solidFill>
                  <a:srgbClr val="FF0000"/>
                </a:solidFill>
              </a:rPr>
              <a:t>L</a:t>
            </a:r>
            <a:r>
              <a:rPr lang="en-GB" dirty="0">
                <a:solidFill>
                  <a:srgbClr val="FF0000"/>
                </a:solidFill>
              </a:rPr>
              <a:t>, </a:t>
            </a:r>
            <a:r>
              <a:rPr lang="en-GB" b="1" dirty="0">
                <a:solidFill>
                  <a:srgbClr val="FF0000"/>
                </a:solidFill>
              </a:rPr>
              <a:t>T</a:t>
            </a:r>
            <a:r>
              <a:rPr lang="en-GB" b="1" baseline="30000" dirty="0">
                <a:solidFill>
                  <a:srgbClr val="FF0000"/>
                </a:solidFill>
              </a:rPr>
              <a:t>L </a:t>
            </a:r>
            <a:r>
              <a:rPr lang="en-GB" b="1" dirty="0">
                <a:solidFill>
                  <a:srgbClr val="FF0000"/>
                </a:solidFill>
              </a:rPr>
              <a:t>)</a:t>
            </a:r>
            <a:endParaRPr lang="en-GB" dirty="0">
              <a:solidFill>
                <a:srgbClr val="FF0000"/>
              </a:solidFill>
            </a:endParaRPr>
          </a:p>
          <a:p>
            <a:r>
              <a:rPr lang="en-GB" b="1" dirty="0">
                <a:solidFill>
                  <a:srgbClr val="FF0000"/>
                </a:solidFill>
              </a:rPr>
              <a:t>P</a:t>
            </a:r>
            <a:r>
              <a:rPr lang="en-GB" b="1" baseline="30000" dirty="0">
                <a:solidFill>
                  <a:srgbClr val="FF0000"/>
                </a:solidFill>
              </a:rPr>
              <a:t>C</a:t>
            </a:r>
            <a:r>
              <a:rPr lang="en-GB" dirty="0">
                <a:solidFill>
                  <a:srgbClr val="FF0000"/>
                </a:solidFill>
              </a:rPr>
              <a:t> and </a:t>
            </a:r>
            <a:r>
              <a:rPr lang="en-GB" b="1" dirty="0">
                <a:solidFill>
                  <a:srgbClr val="FF0000"/>
                </a:solidFill>
              </a:rPr>
              <a:t>T</a:t>
            </a:r>
            <a:r>
              <a:rPr lang="en-GB" b="1" baseline="30000" dirty="0">
                <a:solidFill>
                  <a:srgbClr val="FF0000"/>
                </a:solidFill>
              </a:rPr>
              <a:t>c</a:t>
            </a:r>
            <a:r>
              <a:rPr lang="en-GB" b="1" dirty="0">
                <a:solidFill>
                  <a:srgbClr val="FF0000"/>
                </a:solidFill>
              </a:rPr>
              <a:t> </a:t>
            </a:r>
            <a:r>
              <a:rPr lang="en-GB" b="1" dirty="0"/>
              <a:t>and </a:t>
            </a:r>
            <a:r>
              <a:rPr lang="en-GB" b="1" dirty="0">
                <a:solidFill>
                  <a:srgbClr val="FF0000"/>
                </a:solidFill>
              </a:rPr>
              <a:t>P</a:t>
            </a:r>
            <a:r>
              <a:rPr lang="en-GB" b="1" baseline="30000" dirty="0">
                <a:solidFill>
                  <a:srgbClr val="FF0000"/>
                </a:solidFill>
              </a:rPr>
              <a:t>L </a:t>
            </a:r>
            <a:r>
              <a:rPr lang="en-GB" dirty="0">
                <a:solidFill>
                  <a:srgbClr val="FF0000"/>
                </a:solidFill>
              </a:rPr>
              <a:t>and </a:t>
            </a:r>
            <a:r>
              <a:rPr lang="en-GB" b="1" dirty="0">
                <a:solidFill>
                  <a:srgbClr val="FF0000"/>
                </a:solidFill>
              </a:rPr>
              <a:t>T</a:t>
            </a:r>
            <a:r>
              <a:rPr lang="en-GB" b="1" baseline="30000" dirty="0">
                <a:solidFill>
                  <a:srgbClr val="FF0000"/>
                </a:solidFill>
              </a:rPr>
              <a:t>L</a:t>
            </a:r>
            <a:r>
              <a:rPr lang="en-GB" b="1" dirty="0"/>
              <a:t> </a:t>
            </a:r>
            <a:r>
              <a:rPr lang="en-GB" dirty="0"/>
              <a:t>are, in this case, institutional complements. </a:t>
            </a:r>
            <a:r>
              <a:rPr lang="en-GB" dirty="0">
                <a:solidFill>
                  <a:srgbClr val="FF0000"/>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28600" y="914400"/>
            <a:ext cx="8610600" cy="5816600"/>
          </a:xfrm>
          <a:prstGeom prst="rect">
            <a:avLst/>
          </a:prstGeom>
          <a:noFill/>
          <a:ln w="9525">
            <a:noFill/>
            <a:miter lim="800000"/>
            <a:headEnd/>
            <a:tailEnd/>
          </a:ln>
        </p:spPr>
        <p:txBody>
          <a:bodyPr>
            <a:prstTxWarp prst="textNoShape">
              <a:avLst/>
            </a:prstTxWarp>
            <a:spAutoFit/>
          </a:bodyPr>
          <a:lstStyle/>
          <a:p>
            <a:r>
              <a:rPr lang="en-GB"/>
              <a:t>In a word of positive transaction costs the owners of  resources enjoying rights and safeguards tend to become more specific and hard to monitor than those without rights and safeguards. This claim can be stated as:</a:t>
            </a:r>
          </a:p>
          <a:p>
            <a:endParaRPr lang="en-GB"/>
          </a:p>
          <a:p>
            <a:r>
              <a:rPr lang="en-GB" b="1">
                <a:solidFill>
                  <a:srgbClr val="FF0000"/>
                </a:solidFill>
              </a:rPr>
              <a:t>(2) In the technology domain a technology T</a:t>
            </a:r>
            <a:r>
              <a:rPr lang="en-GB" b="1" baseline="30000">
                <a:solidFill>
                  <a:srgbClr val="FF0000"/>
                </a:solidFill>
              </a:rPr>
              <a:t>L</a:t>
            </a:r>
            <a:r>
              <a:rPr lang="en-GB" b="1">
                <a:solidFill>
                  <a:srgbClr val="FF0000"/>
                </a:solidFill>
              </a:rPr>
              <a:t> is marginally better than a technology T</a:t>
            </a:r>
            <a:r>
              <a:rPr lang="en-GB" b="1" baseline="30000">
                <a:solidFill>
                  <a:srgbClr val="FF0000"/>
                </a:solidFill>
              </a:rPr>
              <a:t>c</a:t>
            </a:r>
            <a:r>
              <a:rPr lang="en-GB" b="1">
                <a:solidFill>
                  <a:srgbClr val="FF0000"/>
                </a:solidFill>
              </a:rPr>
              <a:t> if a property right system P</a:t>
            </a:r>
            <a:r>
              <a:rPr lang="en-GB" b="1" baseline="30000">
                <a:solidFill>
                  <a:srgbClr val="FF0000"/>
                </a:solidFill>
              </a:rPr>
              <a:t>L</a:t>
            </a:r>
            <a:r>
              <a:rPr lang="en-GB" b="1">
                <a:solidFill>
                  <a:srgbClr val="FF0000"/>
                </a:solidFill>
              </a:rPr>
              <a:t> instead of property right system P</a:t>
            </a:r>
            <a:r>
              <a:rPr lang="en-GB" b="1" baseline="30000">
                <a:solidFill>
                  <a:srgbClr val="FF0000"/>
                </a:solidFill>
              </a:rPr>
              <a:t>C </a:t>
            </a:r>
            <a:r>
              <a:rPr lang="en-GB" b="1">
                <a:solidFill>
                  <a:srgbClr val="FF0000"/>
                </a:solidFill>
              </a:rPr>
              <a:t>prevails in the property right domain.</a:t>
            </a:r>
            <a:endParaRPr lang="en-GB"/>
          </a:p>
          <a:p>
            <a:r>
              <a:rPr lang="en-GB"/>
              <a:t>  </a:t>
            </a:r>
          </a:p>
          <a:p>
            <a:r>
              <a:rPr lang="en-GB" sz="2800">
                <a:solidFill>
                  <a:schemeClr val="tx2"/>
                </a:solidFill>
              </a:rPr>
              <a:t>This is an argument that has been typical emphasized by radical economists against the efficiency predictions of NIE. However, it is consistent when NIE when one assumes positive transaction costs.</a:t>
            </a:r>
          </a:p>
          <a:p>
            <a:endParaRPr lang="en-GB"/>
          </a:p>
        </p:txBody>
      </p:sp>
      <p:sp>
        <p:nvSpPr>
          <p:cNvPr id="149507" name="Rectangle 3"/>
          <p:cNvSpPr>
            <a:spLocks noGrp="1" noChangeArrowheads="1"/>
          </p:cNvSpPr>
          <p:nvPr>
            <p:ph type="title" idx="4294967295"/>
          </p:nvPr>
        </p:nvSpPr>
        <p:spPr>
          <a:xfrm>
            <a:off x="533400" y="228600"/>
            <a:ext cx="7772400" cy="685800"/>
          </a:xfrm>
        </p:spPr>
        <p:txBody>
          <a:bodyPr/>
          <a:lstStyle/>
          <a:p>
            <a:pPr eaLnBrk="1" hangingPunct="1"/>
            <a:r>
              <a:rPr lang="en-GB"/>
              <a:t>Inverting the Argument.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1905000" y="-304800"/>
            <a:ext cx="7772400" cy="1143000"/>
          </a:xfrm>
        </p:spPr>
        <p:txBody>
          <a:bodyPr/>
          <a:lstStyle/>
          <a:p>
            <a:pPr eaLnBrk="1" hangingPunct="1"/>
            <a:r>
              <a:rPr lang="en-GB" sz="2800">
                <a:solidFill>
                  <a:srgbClr val="FF0000"/>
                </a:solidFill>
                <a:latin typeface="Geneva" pitchFamily="-110" charset="0"/>
              </a:rPr>
              <a:t>Pagano Rowthorn 1994</a:t>
            </a:r>
            <a:endParaRPr lang="en-GB" sz="3600">
              <a:solidFill>
                <a:srgbClr val="FF0000"/>
              </a:solidFill>
              <a:latin typeface="Geneva" pitchFamily="-110" charset="0"/>
            </a:endParaRPr>
          </a:p>
        </p:txBody>
      </p:sp>
      <p:sp>
        <p:nvSpPr>
          <p:cNvPr id="153603" name="Rectangle 3"/>
          <p:cNvSpPr>
            <a:spLocks noChangeArrowheads="1"/>
          </p:cNvSpPr>
          <p:nvPr/>
        </p:nvSpPr>
        <p:spPr bwMode="auto">
          <a:xfrm>
            <a:off x="152400" y="457200"/>
            <a:ext cx="8991600" cy="6299200"/>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Geneva" pitchFamily="-110" charset="0"/>
              </a:rPr>
              <a:t>(2) Inverted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Under capitalist ownership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b="1">
                <a:solidFill>
                  <a:srgbClr val="FF0000"/>
                </a:solidFill>
                <a:latin typeface="Geneva" pitchFamily="-110" charset="0"/>
              </a:rPr>
              <a:t>)</a:t>
            </a:r>
            <a:r>
              <a:rPr lang="en-GB">
                <a:latin typeface="Geneva" pitchFamily="-110" charset="0"/>
              </a:rPr>
              <a:t> firms maximise: </a:t>
            </a:r>
          </a:p>
          <a:p>
            <a:r>
              <a:rPr lang="en-GB">
                <a:latin typeface="Geneva" pitchFamily="-110" charset="0"/>
              </a:rPr>
              <a:t>R</a:t>
            </a:r>
            <a:r>
              <a:rPr lang="en-GB" baseline="30000">
                <a:latin typeface="Geneva" pitchFamily="-110" charset="0"/>
              </a:rPr>
              <a:t>c</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RK +</a:t>
            </a:r>
            <a:r>
              <a:rPr lang="en-GB" i="1">
                <a:latin typeface="Geneva" pitchFamily="-110" charset="0"/>
              </a:rPr>
              <a:t>wl</a:t>
            </a:r>
            <a:r>
              <a:rPr lang="en-GB">
                <a:latin typeface="Geneva" pitchFamily="-110" charset="0"/>
              </a:rPr>
              <a:t> + (</a:t>
            </a:r>
            <a:r>
              <a:rPr lang="en-GB">
                <a:solidFill>
                  <a:srgbClr val="996633"/>
                </a:solidFill>
                <a:latin typeface="Geneva" pitchFamily="-110" charset="0"/>
              </a:rPr>
              <a:t>H</a:t>
            </a:r>
            <a:r>
              <a:rPr lang="en-GB">
                <a:latin typeface="Geneva" pitchFamily="-110" charset="0"/>
              </a:rPr>
              <a:t>+W)L]    (1) </a:t>
            </a:r>
            <a:r>
              <a:rPr lang="en-GB">
                <a:solidFill>
                  <a:srgbClr val="FF0000"/>
                </a:solidFill>
                <a:latin typeface="Geneva" pitchFamily="-110" charset="0"/>
              </a:rPr>
              <a:t>-----&gt;(</a:t>
            </a:r>
            <a:r>
              <a:rPr lang="en-GB" b="1">
                <a:solidFill>
                  <a:srgbClr val="FF0000"/>
                </a:solidFill>
              </a:rPr>
              <a:t>T</a:t>
            </a:r>
            <a:r>
              <a:rPr lang="en-GB" b="1" baseline="30000">
                <a:solidFill>
                  <a:srgbClr val="FF0000"/>
                </a:solidFill>
              </a:rPr>
              <a:t>c</a:t>
            </a:r>
            <a:r>
              <a:rPr lang="en-GB" b="1">
                <a:solidFill>
                  <a:srgbClr val="FF0000"/>
                </a:solidFill>
              </a:rPr>
              <a:t>)</a:t>
            </a:r>
            <a:r>
              <a:rPr lang="en-GB">
                <a:latin typeface="Geneva" pitchFamily="-110" charset="0"/>
              </a:rPr>
              <a:t> </a:t>
            </a:r>
          </a:p>
          <a:p>
            <a:endParaRPr lang="en-GB">
              <a:latin typeface="Geneva" pitchFamily="-110" charset="0"/>
            </a:endParaRPr>
          </a:p>
          <a:p>
            <a:r>
              <a:rPr lang="en-GB">
                <a:latin typeface="Geneva" pitchFamily="-110" charset="0"/>
              </a:rPr>
              <a:t>Under labour ownership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b="1">
                <a:solidFill>
                  <a:srgbClr val="FF0000"/>
                </a:solidFill>
                <a:latin typeface="Geneva" pitchFamily="-110" charset="0"/>
              </a:rPr>
              <a:t>)</a:t>
            </a:r>
            <a:r>
              <a:rPr lang="en-GB">
                <a:latin typeface="Geneva" pitchFamily="-110" charset="0"/>
              </a:rPr>
              <a:t>  firms maximise:</a:t>
            </a:r>
          </a:p>
          <a:p>
            <a:r>
              <a:rPr lang="en-GB">
                <a:latin typeface="Geneva" pitchFamily="-110" charset="0"/>
              </a:rPr>
              <a:t>R</a:t>
            </a:r>
            <a:r>
              <a:rPr lang="en-GB" baseline="30000">
                <a:latin typeface="Geneva" pitchFamily="-110" charset="0"/>
              </a:rPr>
              <a:t>L</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a:t>
            </a:r>
            <a:r>
              <a:rPr lang="en-GB">
                <a:solidFill>
                  <a:srgbClr val="996633"/>
                </a:solidFill>
                <a:latin typeface="Geneva" pitchFamily="-110" charset="0"/>
              </a:rPr>
              <a:t>Z</a:t>
            </a:r>
            <a:r>
              <a:rPr lang="en-GB">
                <a:latin typeface="Geneva" pitchFamily="-110" charset="0"/>
              </a:rPr>
              <a:t>+R)K + </a:t>
            </a:r>
            <a:r>
              <a:rPr lang="en-GB" i="1">
                <a:latin typeface="Geneva" pitchFamily="-110" charset="0"/>
              </a:rPr>
              <a:t>wl</a:t>
            </a:r>
            <a:r>
              <a:rPr lang="en-GB">
                <a:latin typeface="Geneva" pitchFamily="-110" charset="0"/>
              </a:rPr>
              <a:t> +WL]    (2) </a:t>
            </a:r>
            <a:r>
              <a:rPr lang="en-GB">
                <a:solidFill>
                  <a:srgbClr val="FF0000"/>
                </a:solidFill>
                <a:latin typeface="Geneva" pitchFamily="-110" charset="0"/>
              </a:rPr>
              <a:t>----- &gt;(</a:t>
            </a:r>
            <a:r>
              <a:rPr lang="en-GB" b="1">
                <a:solidFill>
                  <a:srgbClr val="FF0000"/>
                </a:solidFill>
              </a:rPr>
              <a:t>T</a:t>
            </a:r>
            <a:r>
              <a:rPr lang="en-GB" b="1" baseline="30000">
                <a:solidFill>
                  <a:srgbClr val="FF0000"/>
                </a:solidFill>
              </a:rPr>
              <a:t>L</a:t>
            </a:r>
            <a:r>
              <a:rPr lang="en-GB" b="1">
                <a:solidFill>
                  <a:srgbClr val="FF0000"/>
                </a:solidFill>
              </a:rPr>
              <a:t>)</a:t>
            </a:r>
            <a:r>
              <a:rPr lang="en-GB">
                <a:latin typeface="Chicago" charset="0"/>
              </a:rPr>
              <a:t> </a:t>
            </a:r>
          </a:p>
          <a:p>
            <a:endParaRPr lang="en-GB" b="1" u="sng">
              <a:latin typeface="Geneva" pitchFamily="-110" charset="0"/>
            </a:endParaRPr>
          </a:p>
          <a:p>
            <a:r>
              <a:rPr lang="en-GB" b="1" u="sng">
                <a:solidFill>
                  <a:srgbClr val="FF0000"/>
                </a:solidFill>
                <a:latin typeface="Geneva" pitchFamily="-110" charset="0"/>
              </a:rPr>
              <a:t>(1) Original NIE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Capitalist property rights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a:latin typeface="Geneva" pitchFamily="-110" charset="0"/>
              </a:rPr>
              <a:t> can prevail if R</a:t>
            </a:r>
            <a:r>
              <a:rPr lang="en-GB" baseline="30000">
                <a:latin typeface="Geneva" pitchFamily="-110" charset="0"/>
              </a:rPr>
              <a:t>c</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L</a:t>
            </a:r>
            <a:r>
              <a:rPr lang="en-GB">
                <a:latin typeface="Geneva" pitchFamily="-110" charset="0"/>
              </a:rPr>
              <a:t> or,  	</a:t>
            </a:r>
          </a:p>
          <a:p>
            <a:r>
              <a:rPr lang="en-GB">
                <a:latin typeface="Geneva" pitchFamily="-110" charset="0"/>
              </a:rPr>
              <a:t>		     </a:t>
            </a:r>
            <a:r>
              <a:rPr lang="en-GB">
                <a:solidFill>
                  <a:srgbClr val="996633"/>
                </a:solidFill>
                <a:latin typeface="Geneva" pitchFamily="-110" charset="0"/>
              </a:rPr>
              <a:t>Z</a:t>
            </a:r>
            <a:r>
              <a:rPr lang="en-GB">
                <a:latin typeface="Geneva" pitchFamily="-110" charset="0"/>
              </a:rPr>
              <a:t>K - </a:t>
            </a:r>
            <a:r>
              <a:rPr lang="en-GB">
                <a:solidFill>
                  <a:srgbClr val="996633"/>
                </a:solidFill>
                <a:latin typeface="Geneva" pitchFamily="-110" charset="0"/>
              </a:rPr>
              <a:t>H</a:t>
            </a:r>
            <a:r>
              <a:rPr lang="en-GB">
                <a:latin typeface="Geneva" pitchFamily="-110" charset="0"/>
              </a:rPr>
              <a:t>L  </a:t>
            </a:r>
            <a:r>
              <a:rPr lang="en-GB">
                <a:sym typeface="Symbol" pitchFamily="-110" charset="2"/>
              </a:rPr>
              <a:t></a:t>
            </a:r>
            <a:r>
              <a:rPr lang="en-GB">
                <a:latin typeface="Geneva" pitchFamily="-110" charset="0"/>
              </a:rPr>
              <a:t>  0           (3)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c</a:t>
            </a:r>
            <a:r>
              <a:rPr lang="en-GB" b="1">
                <a:solidFill>
                  <a:srgbClr val="FF0000"/>
                </a:solidFill>
              </a:rPr>
              <a:t>)</a:t>
            </a:r>
            <a:r>
              <a:rPr lang="en-GB">
                <a:solidFill>
                  <a:srgbClr val="FF0000"/>
                </a:solidFill>
                <a:latin typeface="Geneva" pitchFamily="-110" charset="0"/>
              </a:rPr>
              <a:t> </a:t>
            </a:r>
          </a:p>
          <a:p>
            <a:endParaRPr lang="en-GB">
              <a:latin typeface="Geneva" pitchFamily="-110" charset="0"/>
            </a:endParaRPr>
          </a:p>
          <a:p>
            <a:r>
              <a:rPr lang="en-GB">
                <a:latin typeface="Geneva" pitchFamily="-110" charset="0"/>
              </a:rPr>
              <a:t>workers' property rights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a:latin typeface="Geneva" pitchFamily="-110" charset="0"/>
              </a:rPr>
              <a:t> can prevail if  R</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c</a:t>
            </a:r>
            <a:r>
              <a:rPr lang="en-GB">
                <a:latin typeface="Geneva" pitchFamily="-110" charset="0"/>
              </a:rPr>
              <a:t>,</a:t>
            </a:r>
            <a:r>
              <a:rPr lang="en-GB" baseline="30000">
                <a:latin typeface="Geneva" pitchFamily="-110" charset="0"/>
              </a:rPr>
              <a:t> </a:t>
            </a:r>
            <a:r>
              <a:rPr lang="en-GB">
                <a:latin typeface="Geneva" pitchFamily="-110" charset="0"/>
              </a:rPr>
              <a:t>or:</a:t>
            </a:r>
          </a:p>
          <a:p>
            <a:r>
              <a:rPr lang="en-GB">
                <a:latin typeface="Geneva" pitchFamily="-110" charset="0"/>
              </a:rPr>
              <a:t>	               </a:t>
            </a:r>
            <a:r>
              <a:rPr lang="en-GB">
                <a:solidFill>
                  <a:srgbClr val="996633"/>
                </a:solidFill>
                <a:latin typeface="Geneva" pitchFamily="-110" charset="0"/>
              </a:rPr>
              <a:t>H</a:t>
            </a:r>
            <a:r>
              <a:rPr lang="en-GB">
                <a:latin typeface="Geneva" pitchFamily="-110" charset="0"/>
              </a:rPr>
              <a:t>L - </a:t>
            </a:r>
            <a:r>
              <a:rPr lang="en-GB">
                <a:solidFill>
                  <a:srgbClr val="996633"/>
                </a:solidFill>
                <a:latin typeface="Geneva" pitchFamily="-110" charset="0"/>
              </a:rPr>
              <a:t>Z</a:t>
            </a:r>
            <a:r>
              <a:rPr lang="en-GB">
                <a:latin typeface="Geneva" pitchFamily="-110" charset="0"/>
              </a:rPr>
              <a:t>K  </a:t>
            </a:r>
            <a:r>
              <a:rPr lang="en-GB">
                <a:sym typeface="Symbol" pitchFamily="-110" charset="2"/>
              </a:rPr>
              <a:t></a:t>
            </a:r>
            <a:r>
              <a:rPr lang="en-GB">
                <a:latin typeface="Geneva" pitchFamily="-110" charset="0"/>
              </a:rPr>
              <a:t>  0</a:t>
            </a:r>
            <a:r>
              <a:rPr lang="en-GB">
                <a:latin typeface="Chicago" charset="0"/>
              </a:rPr>
              <a:t>          </a:t>
            </a:r>
            <a:r>
              <a:rPr lang="en-GB">
                <a:latin typeface="Geneva" pitchFamily="-110" charset="0"/>
              </a:rPr>
              <a:t>(4)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L</a:t>
            </a:r>
            <a:r>
              <a:rPr lang="en-GB" b="1">
                <a:solidFill>
                  <a:srgbClr val="FF0000"/>
                </a:solidFill>
              </a:rPr>
              <a:t>)</a:t>
            </a:r>
            <a:r>
              <a:rPr lang="en-GB">
                <a:solidFill>
                  <a:srgbClr val="FF0000"/>
                </a:solidFill>
                <a:latin typeface="Geneva" pitchFamily="-110" charset="0"/>
              </a:rPr>
              <a:t> </a:t>
            </a:r>
            <a:endParaRPr lang="en-GB">
              <a:latin typeface="Geneva" pitchFamily="-110" charset="0"/>
            </a:endParaRPr>
          </a:p>
          <a:p>
            <a:endParaRPr lang="en-GB">
              <a:latin typeface="Geneva" pitchFamily="-110" charset="0"/>
            </a:endParaRPr>
          </a:p>
          <a:p>
            <a:r>
              <a:rPr lang="en-GB" b="1" u="sng">
                <a:solidFill>
                  <a:srgbClr val="FF0000"/>
                </a:solidFill>
                <a:latin typeface="Geneva" pitchFamily="-110" charset="0"/>
              </a:rPr>
              <a:t> </a:t>
            </a:r>
            <a:r>
              <a:rPr lang="en-GB"/>
              <a:t>We can have multiple self-enforcing equilibria </a:t>
            </a:r>
          </a:p>
          <a:p>
            <a:r>
              <a:rPr lang="en-GB">
                <a:solidFill>
                  <a:srgbClr val="FF0000"/>
                </a:solidFill>
              </a:rPr>
              <a:t>(</a:t>
            </a:r>
            <a:r>
              <a:rPr lang="en-GB" b="1">
                <a:solidFill>
                  <a:srgbClr val="FF0000"/>
                </a:solidFill>
              </a:rPr>
              <a:t>P</a:t>
            </a:r>
            <a:r>
              <a:rPr lang="en-GB" b="1" baseline="30000">
                <a:solidFill>
                  <a:srgbClr val="FF0000"/>
                </a:solidFill>
              </a:rPr>
              <a:t>C</a:t>
            </a:r>
            <a:r>
              <a:rPr lang="en-GB">
                <a:solidFill>
                  <a:srgbClr val="FF0000"/>
                </a:solidFill>
              </a:rPr>
              <a:t>, </a:t>
            </a:r>
            <a:r>
              <a:rPr lang="en-GB" b="1">
                <a:solidFill>
                  <a:srgbClr val="FF0000"/>
                </a:solidFill>
              </a:rPr>
              <a:t>T</a:t>
            </a:r>
            <a:r>
              <a:rPr lang="en-GB" b="1" baseline="30000">
                <a:solidFill>
                  <a:srgbClr val="FF0000"/>
                </a:solidFill>
              </a:rPr>
              <a:t>c</a:t>
            </a:r>
            <a:r>
              <a:rPr lang="en-GB" b="1">
                <a:solidFill>
                  <a:srgbClr val="FF0000"/>
                </a:solidFill>
              </a:rPr>
              <a:t>) </a:t>
            </a:r>
            <a:r>
              <a:rPr lang="en-GB"/>
              <a:t>and</a:t>
            </a:r>
            <a:r>
              <a:rPr lang="en-GB" b="1">
                <a:solidFill>
                  <a:srgbClr val="FF0000"/>
                </a:solidFill>
              </a:rPr>
              <a:t> (P</a:t>
            </a:r>
            <a:r>
              <a:rPr lang="en-GB" b="1" baseline="30000">
                <a:solidFill>
                  <a:srgbClr val="FF0000"/>
                </a:solidFill>
              </a:rPr>
              <a:t>L</a:t>
            </a:r>
            <a:r>
              <a:rPr lang="en-GB">
                <a:solidFill>
                  <a:srgbClr val="FF0000"/>
                </a:solidFill>
              </a:rPr>
              <a:t>, </a:t>
            </a:r>
            <a:r>
              <a:rPr lang="en-GB" b="1">
                <a:solidFill>
                  <a:srgbClr val="FF0000"/>
                </a:solidFill>
              </a:rPr>
              <a:t>T</a:t>
            </a:r>
            <a:r>
              <a:rPr lang="en-GB" b="1" baseline="30000">
                <a:solidFill>
                  <a:srgbClr val="FF0000"/>
                </a:solidFill>
              </a:rPr>
              <a:t>L </a:t>
            </a:r>
            <a:r>
              <a:rPr lang="en-GB" b="1">
                <a:solidFill>
                  <a:srgbClr val="FF0000"/>
                </a:solidFill>
              </a:rPr>
              <a:t>) </a:t>
            </a:r>
            <a:r>
              <a:rPr lang="en-GB" b="1"/>
              <a:t>that are institutional complements.</a:t>
            </a:r>
            <a:endParaRPr lang="en-GB">
              <a:latin typeface="Geneva" pitchFamily="-110" charset="0"/>
            </a:endParaRPr>
          </a:p>
          <a:p>
            <a:endParaRPr lang="en-GB">
              <a:latin typeface="Geneva" pitchFamily="-110" charset="0"/>
            </a:endParaRPr>
          </a:p>
        </p:txBody>
      </p:sp>
      <p:sp>
        <p:nvSpPr>
          <p:cNvPr id="153604" name="Rectangle 4"/>
          <p:cNvSpPr>
            <a:spLocks noChangeArrowheads="1"/>
          </p:cNvSpPr>
          <p:nvPr/>
        </p:nvSpPr>
        <p:spPr bwMode="auto">
          <a:xfrm>
            <a:off x="9299575" y="47894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8518525" y="0"/>
            <a:ext cx="625475" cy="457200"/>
          </a:xfrm>
          <a:prstGeom prst="rect">
            <a:avLst/>
          </a:prstGeom>
          <a:noFill/>
          <a:ln w="9525">
            <a:noFill/>
            <a:miter lim="800000"/>
            <a:headEnd/>
            <a:tailEnd/>
          </a:ln>
        </p:spPr>
        <p:txBody>
          <a:bodyPr>
            <a:prstTxWarp prst="textNoShape">
              <a:avLst/>
            </a:prstTxWarp>
            <a:spAutoFit/>
          </a:bodyPr>
          <a:lstStyle/>
          <a:p>
            <a:r>
              <a:rPr lang="en-GB"/>
              <a:t> </a:t>
            </a:r>
          </a:p>
        </p:txBody>
      </p:sp>
      <p:sp>
        <p:nvSpPr>
          <p:cNvPr id="155651" name="Rectangle 3"/>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Conditions for organizational equilibria</a:t>
            </a:r>
            <a:endParaRPr lang="en-GB" sz="3200">
              <a:solidFill>
                <a:schemeClr val="tx1"/>
              </a:solidFill>
              <a:latin typeface="Geneva" pitchFamily="-110" charset="0"/>
            </a:endParaRPr>
          </a:p>
        </p:txBody>
      </p:sp>
      <p:sp>
        <p:nvSpPr>
          <p:cNvPr id="155652" name="Rectangle 4"/>
          <p:cNvSpPr>
            <a:spLocks noChangeArrowheads="1"/>
          </p:cNvSpPr>
          <p:nvPr/>
        </p:nvSpPr>
        <p:spPr bwMode="auto">
          <a:xfrm>
            <a:off x="306388" y="612775"/>
            <a:ext cx="8837612" cy="5934075"/>
          </a:xfrm>
          <a:prstGeom prst="rect">
            <a:avLst/>
          </a:prstGeom>
          <a:noFill/>
          <a:ln w="9525">
            <a:noFill/>
            <a:miter lim="800000"/>
            <a:headEnd/>
            <a:tailEnd/>
          </a:ln>
        </p:spPr>
        <p:txBody>
          <a:bodyPr>
            <a:prstTxWarp prst="textNoShape">
              <a:avLst/>
            </a:prstTxWarp>
            <a:spAutoFit/>
          </a:bodyPr>
          <a:lstStyle/>
          <a:p>
            <a:r>
              <a:rPr lang="en-GB">
                <a:latin typeface="Chicago" charset="0"/>
              </a:rPr>
              <a:t>Let: </a:t>
            </a:r>
          </a:p>
          <a:p>
            <a:r>
              <a:rPr lang="en-GB">
                <a:latin typeface="Chicago" charset="0"/>
              </a:rPr>
              <a:t> </a:t>
            </a:r>
          </a:p>
          <a:p>
            <a:r>
              <a:rPr lang="en-GB">
                <a:latin typeface="Chicago" charset="0"/>
              </a:rPr>
              <a:t>(</a:t>
            </a:r>
            <a:r>
              <a:rPr lang="en-GB" i="1">
                <a:latin typeface="Chicago" charset="0"/>
              </a:rPr>
              <a:t>k</a:t>
            </a:r>
            <a:r>
              <a:rPr lang="en-GB" i="1" baseline="30000">
                <a:latin typeface="Chicago" charset="0"/>
              </a:rPr>
              <a:t>c</a:t>
            </a:r>
            <a:r>
              <a:rPr lang="en-GB">
                <a:latin typeface="Chicago" charset="0"/>
              </a:rPr>
              <a:t>,</a:t>
            </a:r>
            <a:r>
              <a:rPr lang="en-GB" i="1" baseline="30000">
                <a:latin typeface="Chicago" charset="0"/>
              </a:rPr>
              <a:t>,</a:t>
            </a:r>
            <a:r>
              <a:rPr lang="en-GB">
                <a:latin typeface="Chicago" charset="0"/>
              </a:rPr>
              <a:t>K</a:t>
            </a:r>
            <a:r>
              <a:rPr lang="en-GB" baseline="30000">
                <a:latin typeface="Chicago" charset="0"/>
              </a:rPr>
              <a:t>c</a:t>
            </a:r>
            <a:r>
              <a:rPr lang="en-GB">
                <a:latin typeface="Chicago" charset="0"/>
              </a:rPr>
              <a:t>,</a:t>
            </a:r>
            <a:r>
              <a:rPr lang="en-GB" baseline="30000">
                <a:latin typeface="Chicago" charset="0"/>
              </a:rPr>
              <a:t> </a:t>
            </a:r>
            <a:r>
              <a:rPr lang="en-GB" i="1">
                <a:latin typeface="Chicago" charset="0"/>
              </a:rPr>
              <a:t>l</a:t>
            </a:r>
            <a:r>
              <a:rPr lang="en-GB" i="1" baseline="30000">
                <a:latin typeface="Chicago" charset="0"/>
              </a:rPr>
              <a:t>c</a:t>
            </a:r>
            <a:r>
              <a:rPr lang="en-GB">
                <a:latin typeface="Chicago" charset="0"/>
              </a:rPr>
              <a:t>,</a:t>
            </a:r>
            <a:r>
              <a:rPr lang="en-GB" i="1" baseline="30000">
                <a:latin typeface="Chicago" charset="0"/>
              </a:rPr>
              <a:t> </a:t>
            </a:r>
            <a:r>
              <a:rPr lang="en-GB">
                <a:latin typeface="Chicago" charset="0"/>
              </a:rPr>
              <a:t>L</a:t>
            </a:r>
            <a:r>
              <a:rPr lang="en-GB" baseline="30000">
                <a:latin typeface="Chicago" charset="0"/>
              </a:rPr>
              <a:t>c</a:t>
            </a:r>
            <a:r>
              <a:rPr lang="en-GB">
                <a:latin typeface="Chicago" charset="0"/>
              </a:rPr>
              <a:t>)</a:t>
            </a:r>
            <a:r>
              <a:rPr lang="en-GB" baseline="30000">
                <a:latin typeface="Chicago" charset="0"/>
              </a:rPr>
              <a:t> </a:t>
            </a:r>
            <a:r>
              <a:rPr lang="en-GB">
                <a:latin typeface="Chicago" charset="0"/>
              </a:rPr>
              <a:t>=   argmax  R</a:t>
            </a:r>
            <a:r>
              <a:rPr lang="en-GB" baseline="30000">
                <a:latin typeface="Chicago" charset="0"/>
              </a:rPr>
              <a:t>c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(5)                                  </a:t>
            </a:r>
          </a:p>
          <a:p>
            <a:endParaRPr lang="en-GB">
              <a:latin typeface="Chicago" charset="0"/>
            </a:endParaRPr>
          </a:p>
          <a:p>
            <a:r>
              <a:rPr lang="en-GB">
                <a:latin typeface="Chicago" charset="0"/>
              </a:rPr>
              <a:t>(</a:t>
            </a:r>
            <a:r>
              <a:rPr lang="en-GB" i="1">
                <a:latin typeface="Chicago" charset="0"/>
              </a:rPr>
              <a:t>k</a:t>
            </a:r>
            <a:r>
              <a:rPr lang="en-GB" baseline="30000">
                <a:latin typeface="Chicago" charset="0"/>
              </a:rPr>
              <a:t>L</a:t>
            </a:r>
            <a:r>
              <a:rPr lang="en-GB">
                <a:latin typeface="Chicago" charset="0"/>
              </a:rPr>
              <a:t>, K</a:t>
            </a:r>
            <a:r>
              <a:rPr lang="en-GB" baseline="30000">
                <a:latin typeface="Chicago" charset="0"/>
              </a:rPr>
              <a:t>L</a:t>
            </a:r>
            <a:r>
              <a:rPr lang="en-GB">
                <a:latin typeface="Chicago" charset="0"/>
              </a:rPr>
              <a:t>, </a:t>
            </a:r>
            <a:r>
              <a:rPr lang="en-GB" i="1">
                <a:latin typeface="Chicago" charset="0"/>
              </a:rPr>
              <a:t>l</a:t>
            </a:r>
            <a:r>
              <a:rPr lang="en-GB" baseline="30000">
                <a:latin typeface="Chicago" charset="0"/>
              </a:rPr>
              <a:t>L</a:t>
            </a:r>
            <a:r>
              <a:rPr lang="en-GB">
                <a:latin typeface="Chicago" charset="0"/>
              </a:rPr>
              <a:t>,</a:t>
            </a:r>
            <a:r>
              <a:rPr lang="en-GB" baseline="30000">
                <a:latin typeface="Chicago" charset="0"/>
              </a:rPr>
              <a:t> </a:t>
            </a:r>
            <a:r>
              <a:rPr lang="en-GB">
                <a:latin typeface="Chicago" charset="0"/>
              </a:rPr>
              <a:t>L</a:t>
            </a:r>
            <a:r>
              <a:rPr lang="en-GB" baseline="30000">
                <a:latin typeface="Chicago" charset="0"/>
              </a:rPr>
              <a:t>L</a:t>
            </a:r>
            <a:r>
              <a:rPr lang="en-GB">
                <a:latin typeface="Chicago" charset="0"/>
              </a:rPr>
              <a:t>)=    argmax  R</a:t>
            </a:r>
            <a:r>
              <a:rPr lang="en-GB" baseline="30000">
                <a:latin typeface="Chicago" charset="0"/>
              </a:rPr>
              <a:t>L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(6)                             </a:t>
            </a:r>
          </a:p>
          <a:p>
            <a:endParaRPr lang="en-GB">
              <a:latin typeface="Chicago" charset="0"/>
            </a:endParaRPr>
          </a:p>
          <a:p>
            <a:r>
              <a:rPr lang="en-GB">
                <a:latin typeface="Chicago" charset="0"/>
              </a:rPr>
              <a:t>Then a firm will be in </a:t>
            </a:r>
            <a:r>
              <a:rPr lang="en-GB" i="1">
                <a:latin typeface="Chicago" charset="0"/>
              </a:rPr>
              <a:t>a </a:t>
            </a:r>
            <a:r>
              <a:rPr lang="en-GB" i="1" u="sng">
                <a:solidFill>
                  <a:srgbClr val="FF0000"/>
                </a:solidFill>
                <a:latin typeface="Chicago" charset="0"/>
              </a:rPr>
              <a:t>capitalist organisational equilibrium</a:t>
            </a:r>
            <a:r>
              <a:rPr lang="en-GB">
                <a:solidFill>
                  <a:srgbClr val="FF0000"/>
                </a:solidFill>
                <a:latin typeface="Chicago" charset="0"/>
              </a:rPr>
              <a:t> (COE)</a:t>
            </a:r>
            <a:r>
              <a:rPr lang="en-GB">
                <a:latin typeface="Chicago" charset="0"/>
              </a:rPr>
              <a:t> if:</a:t>
            </a:r>
          </a:p>
          <a:p>
            <a:endParaRPr lang="en-GB">
              <a:latin typeface="Chicago" charset="0"/>
            </a:endParaRPr>
          </a:p>
          <a:p>
            <a:r>
              <a:rPr lang="en-GB">
                <a:latin typeface="Chicago" charset="0"/>
              </a:rPr>
              <a:t>ZK</a:t>
            </a:r>
            <a:r>
              <a:rPr lang="en-GB" baseline="30000">
                <a:latin typeface="Chicago" charset="0"/>
              </a:rPr>
              <a:t>c</a:t>
            </a:r>
            <a:r>
              <a:rPr lang="en-GB">
                <a:latin typeface="Chicago" charset="0"/>
              </a:rPr>
              <a:t> - HL</a:t>
            </a:r>
            <a:r>
              <a:rPr lang="en-GB" baseline="30000">
                <a:latin typeface="Chicago" charset="0"/>
              </a:rPr>
              <a:t>c</a:t>
            </a:r>
            <a:r>
              <a:rPr lang="en-GB">
                <a:latin typeface="Chicago" charset="0"/>
              </a:rPr>
              <a:t>    </a:t>
            </a:r>
            <a:r>
              <a:rPr lang="en-GB">
                <a:sym typeface="Symbol" pitchFamily="-110" charset="2"/>
              </a:rPr>
              <a:t></a:t>
            </a:r>
            <a:r>
              <a:rPr lang="en-GB">
                <a:latin typeface="Chicago" charset="0"/>
              </a:rPr>
              <a:t>   0                                    (7)                                                 </a:t>
            </a:r>
          </a:p>
          <a:p>
            <a:r>
              <a:rPr lang="en-GB">
                <a:latin typeface="Chicago" charset="0"/>
              </a:rPr>
              <a:t>	</a:t>
            </a:r>
          </a:p>
          <a:p>
            <a:r>
              <a:rPr lang="en-GB">
                <a:latin typeface="Chicago" charset="0"/>
              </a:rPr>
              <a:t>and in </a:t>
            </a:r>
            <a:r>
              <a:rPr lang="en-GB" i="1" u="sng">
                <a:solidFill>
                  <a:srgbClr val="FF0000"/>
                </a:solidFill>
                <a:latin typeface="Chicago" charset="0"/>
              </a:rPr>
              <a:t>a labour organisational equilibrium</a:t>
            </a:r>
            <a:r>
              <a:rPr lang="en-GB">
                <a:solidFill>
                  <a:srgbClr val="FF0000"/>
                </a:solidFill>
                <a:latin typeface="Chicago" charset="0"/>
              </a:rPr>
              <a:t> (LOE)</a:t>
            </a:r>
            <a:r>
              <a:rPr lang="en-GB">
                <a:latin typeface="Chicago" charset="0"/>
              </a:rPr>
              <a:t> if:</a:t>
            </a:r>
          </a:p>
          <a:p>
            <a:endParaRPr lang="en-GB">
              <a:latin typeface="Chicago" charset="0"/>
            </a:endParaRPr>
          </a:p>
          <a:p>
            <a:r>
              <a:rPr lang="en-GB">
                <a:latin typeface="Chicago" charset="0"/>
              </a:rPr>
              <a:t>HL</a:t>
            </a:r>
            <a:r>
              <a:rPr lang="en-GB" baseline="30000">
                <a:latin typeface="Chicago" charset="0"/>
              </a:rPr>
              <a:t>L</a:t>
            </a:r>
            <a:r>
              <a:rPr lang="en-GB">
                <a:latin typeface="Chicago" charset="0"/>
              </a:rPr>
              <a:t> - ZK</a:t>
            </a:r>
            <a:r>
              <a:rPr lang="en-GB" baseline="30000">
                <a:latin typeface="Chicago" charset="0"/>
              </a:rPr>
              <a:t>L</a:t>
            </a:r>
            <a:r>
              <a:rPr lang="en-GB">
                <a:latin typeface="Chicago" charset="0"/>
              </a:rPr>
              <a:t>      </a:t>
            </a:r>
            <a:r>
              <a:rPr lang="en-GB">
                <a:sym typeface="Symbol" pitchFamily="-110" charset="2"/>
              </a:rPr>
              <a:t></a:t>
            </a:r>
            <a:r>
              <a:rPr lang="en-GB">
                <a:latin typeface="Chicago" charset="0"/>
              </a:rPr>
              <a:t>   0                                   (8)                                                </a:t>
            </a:r>
          </a:p>
          <a:p>
            <a:endParaRPr lang="en-GB">
              <a:latin typeface="Chicago" charset="0"/>
            </a:endParaRPr>
          </a:p>
          <a:p>
            <a:r>
              <a:rPr lang="en-GB">
                <a:solidFill>
                  <a:srgbClr val="FF0000"/>
                </a:solidFill>
                <a:latin typeface="Chicago" charset="0"/>
              </a:rPr>
              <a:t>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Multiplicity of organizational equilibria</a:t>
            </a:r>
          </a:p>
        </p:txBody>
      </p:sp>
      <p:sp>
        <p:nvSpPr>
          <p:cNvPr id="157699" name="Rectangle 3"/>
          <p:cNvSpPr>
            <a:spLocks noChangeArrowheads="1"/>
          </p:cNvSpPr>
          <p:nvPr/>
        </p:nvSpPr>
        <p:spPr bwMode="auto">
          <a:xfrm>
            <a:off x="138113" y="441325"/>
            <a:ext cx="12614275" cy="6178550"/>
          </a:xfrm>
          <a:prstGeom prst="rect">
            <a:avLst/>
          </a:prstGeom>
          <a:noFill/>
          <a:ln w="9525">
            <a:noFill/>
            <a:miter lim="800000"/>
            <a:headEnd/>
            <a:tailEnd/>
          </a:ln>
        </p:spPr>
        <p:txBody>
          <a:bodyPr wrap="none">
            <a:prstTxWarp prst="textNoShape">
              <a:avLst/>
            </a:prstTxWarp>
            <a:spAutoFit/>
          </a:bodyPr>
          <a:lstStyle/>
          <a:p>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                                           (7')                              </a:t>
            </a:r>
          </a:p>
          <a:p>
            <a:endParaRPr lang="en-GB">
              <a:latin typeface="Geneva" pitchFamily="-110" charset="0"/>
            </a:endParaRPr>
          </a:p>
          <a:p>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H/Z                                          (8')                                </a:t>
            </a:r>
          </a:p>
          <a:p>
            <a:r>
              <a:rPr lang="en-GB">
                <a:latin typeface="Geneva" pitchFamily="-110" charset="0"/>
              </a:rPr>
              <a:t> </a:t>
            </a:r>
          </a:p>
          <a:p>
            <a:r>
              <a:rPr lang="en-GB">
                <a:latin typeface="Geneva" pitchFamily="-110" charset="0"/>
              </a:rPr>
              <a:t>Because:  (H+W)/R  </a:t>
            </a:r>
            <a:r>
              <a:rPr lang="en-GB">
                <a:sym typeface="Symbol" pitchFamily="-110" charset="2"/>
              </a:rPr>
              <a:t></a:t>
            </a:r>
            <a:r>
              <a:rPr lang="en-GB">
                <a:latin typeface="Geneva" pitchFamily="-110" charset="0"/>
              </a:rPr>
              <a:t>  W/(Z+R) we have: </a:t>
            </a:r>
          </a:p>
          <a:p>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(9)</a:t>
            </a:r>
            <a:r>
              <a:rPr lang="en-GB" baseline="30000">
                <a:latin typeface="Geneva" pitchFamily="-110" charset="0"/>
              </a:rPr>
              <a:t> </a:t>
            </a:r>
          </a:p>
          <a:p>
            <a:r>
              <a:rPr lang="en-GB" u="sng">
                <a:latin typeface="Geneva" pitchFamily="-110" charset="0"/>
              </a:rPr>
              <a:t>We have therefore </a:t>
            </a:r>
            <a:r>
              <a:rPr lang="en-GB" u="sng">
                <a:solidFill>
                  <a:srgbClr val="FF0000"/>
                </a:solidFill>
                <a:latin typeface="Geneva" pitchFamily="-110" charset="0"/>
              </a:rPr>
              <a:t>3</a:t>
            </a:r>
            <a:r>
              <a:rPr lang="en-GB" u="sng">
                <a:latin typeface="Geneva" pitchFamily="-110" charset="0"/>
              </a:rPr>
              <a:t> cases:</a:t>
            </a:r>
            <a:r>
              <a:rPr lang="en-GB">
                <a:latin typeface="Geneva" pitchFamily="-110" charset="0"/>
              </a:rPr>
              <a:t> </a:t>
            </a:r>
          </a:p>
          <a:p>
            <a:r>
              <a:rPr lang="en-GB">
                <a:latin typeface="Geneva" pitchFamily="-110" charset="0"/>
              </a:rPr>
              <a:t>	 </a:t>
            </a:r>
          </a:p>
          <a:p>
            <a:r>
              <a:rPr lang="en-GB">
                <a:solidFill>
                  <a:srgbClr val="FF0000"/>
                </a:solidFill>
                <a:latin typeface="Geneva" pitchFamily="-110" charset="0"/>
              </a:rPr>
              <a:t>1)</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a:t>
            </a:r>
            <a:r>
              <a:rPr lang="en-GB" baseline="30000">
                <a:latin typeface="Geneva" pitchFamily="-110" charset="0"/>
              </a:rPr>
              <a:t>   </a:t>
            </a:r>
            <a:r>
              <a:rPr lang="en-GB">
                <a:sym typeface="Symbol" pitchFamily="-110" charset="2"/>
              </a:rPr>
              <a:t></a:t>
            </a:r>
            <a:r>
              <a:rPr lang="en-GB">
                <a:latin typeface="Geneva" pitchFamily="-110" charset="0"/>
              </a:rPr>
              <a:t>   </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(10)</a:t>
            </a:r>
            <a:r>
              <a:rPr lang="en-GB" baseline="30000">
                <a:latin typeface="Geneva" pitchFamily="-110" charset="0"/>
              </a:rPr>
              <a:t>                                          </a:t>
            </a:r>
            <a:endParaRPr lang="en-GB">
              <a:latin typeface="Geneva" pitchFamily="-110" charset="0"/>
            </a:endParaRPr>
          </a:p>
          <a:p>
            <a:r>
              <a:rPr lang="en-GB">
                <a:latin typeface="Geneva" pitchFamily="-110" charset="0"/>
              </a:rPr>
              <a:t>(</a:t>
            </a:r>
            <a:r>
              <a:rPr lang="en-GB">
                <a:solidFill>
                  <a:srgbClr val="FF0000"/>
                </a:solidFill>
                <a:latin typeface="Geneva" pitchFamily="-110" charset="0"/>
              </a:rPr>
              <a:t>multiple organisational equilibria</a:t>
            </a:r>
            <a:r>
              <a:rPr lang="en-GB">
                <a:latin typeface="Geneva" pitchFamily="-110" charset="0"/>
              </a:rPr>
              <a:t>).</a:t>
            </a:r>
          </a:p>
          <a:p>
            <a:endParaRPr lang="en-GB">
              <a:latin typeface="Geneva" pitchFamily="-110" charset="0"/>
            </a:endParaRPr>
          </a:p>
          <a:p>
            <a:r>
              <a:rPr lang="en-GB">
                <a:solidFill>
                  <a:srgbClr val="FF0000"/>
                </a:solidFill>
                <a:latin typeface="Geneva" pitchFamily="-110" charset="0"/>
              </a:rPr>
              <a:t>2)</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&gt; H/Z</a:t>
            </a:r>
            <a:r>
              <a:rPr lang="en-GB" baseline="30000">
                <a:latin typeface="Geneva" pitchFamily="-110" charset="0"/>
              </a:rPr>
              <a:t>   </a:t>
            </a:r>
            <a:r>
              <a:rPr lang="en-GB">
                <a:latin typeface="Geneva" pitchFamily="-110" charset="0"/>
              </a:rPr>
              <a:t>                        (11)                                           </a:t>
            </a:r>
          </a:p>
          <a:p>
            <a:r>
              <a:rPr lang="en-GB">
                <a:latin typeface="Geneva" pitchFamily="-110" charset="0"/>
              </a:rPr>
              <a:t>(only a COE exists).</a:t>
            </a:r>
          </a:p>
          <a:p>
            <a:endParaRPr lang="en-GB">
              <a:latin typeface="Geneva" pitchFamily="-110" charset="0"/>
            </a:endParaRPr>
          </a:p>
          <a:p>
            <a:r>
              <a:rPr lang="en-GB">
                <a:latin typeface="Geneva" pitchFamily="-110" charset="0"/>
              </a:rPr>
              <a:t> </a:t>
            </a:r>
            <a:r>
              <a:rPr lang="en-GB">
                <a:solidFill>
                  <a:srgbClr val="FF0000"/>
                </a:solidFill>
                <a:latin typeface="Geneva" pitchFamily="-110" charset="0"/>
              </a:rPr>
              <a:t>3)</a:t>
            </a:r>
            <a:r>
              <a:rPr lang="en-GB">
                <a:latin typeface="Geneva" pitchFamily="-110" charset="0"/>
              </a:rPr>
              <a:t> H/Z</a:t>
            </a:r>
            <a:r>
              <a:rPr lang="en-GB" baseline="30000">
                <a:latin typeface="Geneva" pitchFamily="-110" charset="0"/>
              </a:rPr>
              <a:t> </a:t>
            </a:r>
            <a:r>
              <a:rPr lang="en-GB">
                <a:latin typeface="Geneva" pitchFamily="-110" charset="0"/>
              </a:rPr>
              <a:t>&gt;</a:t>
            </a:r>
            <a:r>
              <a:rPr lang="en-GB" baseline="30000">
                <a:latin typeface="Geneva" pitchFamily="-110" charset="0"/>
              </a:rPr>
              <a:t>  </a:t>
            </a:r>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                          (12)                                                        </a:t>
            </a:r>
          </a:p>
          <a:p>
            <a:r>
              <a:rPr lang="en-GB">
                <a:latin typeface="Geneva" pitchFamily="-110" charset="0"/>
              </a:rPr>
              <a:t>(only a LOE exists).</a:t>
            </a:r>
          </a:p>
          <a:p>
            <a:r>
              <a:rPr lang="en-GB" baseline="30000">
                <a:latin typeface="Geneva" pitchFamily="-110"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95400"/>
          </a:xfrm>
          <a:solidFill>
            <a:srgbClr val="FF0000"/>
          </a:solidFill>
        </p:spPr>
        <p:txBody>
          <a:bodyPr/>
          <a:lstStyle/>
          <a:p>
            <a:pPr eaLnBrk="1" hangingPunct="1"/>
            <a:r>
              <a:rPr lang="en-GB" sz="3200" b="1">
                <a:solidFill>
                  <a:schemeClr val="accent1"/>
                </a:solidFill>
              </a:rPr>
              <a:t>Dimension 2:  Self-realization Scarcity.</a:t>
            </a:r>
            <a:endParaRPr lang="en-GB"/>
          </a:p>
        </p:txBody>
      </p:sp>
      <p:sp>
        <p:nvSpPr>
          <p:cNvPr id="33795" name="Rectangle 3"/>
          <p:cNvSpPr>
            <a:spLocks noGrp="1" noChangeArrowheads="1"/>
          </p:cNvSpPr>
          <p:nvPr>
            <p:ph type="body" idx="1"/>
          </p:nvPr>
        </p:nvSpPr>
        <p:spPr>
          <a:xfrm>
            <a:off x="685800" y="1600200"/>
            <a:ext cx="8305800" cy="5029200"/>
          </a:xfrm>
        </p:spPr>
        <p:txBody>
          <a:bodyPr/>
          <a:lstStyle/>
          <a:p>
            <a:pPr eaLnBrk="1" hangingPunct="1">
              <a:buFontTx/>
              <a:buNone/>
            </a:pPr>
            <a:r>
              <a:rPr lang="en-GB" sz="2400"/>
              <a:t>Neoclassical theory divides human activities in work (</a:t>
            </a:r>
            <a:r>
              <a:rPr lang="en-GB" sz="2400">
                <a:solidFill>
                  <a:srgbClr val="FF0000"/>
                </a:solidFill>
              </a:rPr>
              <a:t>means</a:t>
            </a:r>
            <a:r>
              <a:rPr lang="en-GB" sz="2400"/>
              <a:t>) and leisure (</a:t>
            </a:r>
            <a:r>
              <a:rPr lang="en-GB" sz="2400">
                <a:solidFill>
                  <a:srgbClr val="FF0000"/>
                </a:solidFill>
              </a:rPr>
              <a:t>ends</a:t>
            </a:r>
            <a:r>
              <a:rPr lang="en-GB" sz="2400"/>
              <a:t>). Utility functions are defined over consumption goods and leisure while the production function on physical inputs and work. </a:t>
            </a:r>
          </a:p>
          <a:p>
            <a:pPr eaLnBrk="1" hangingPunct="1">
              <a:buFontTx/>
              <a:buNone/>
            </a:pPr>
            <a:r>
              <a:rPr lang="en-GB" sz="2400"/>
              <a:t>Between productive and consumption activities, a </a:t>
            </a:r>
            <a:r>
              <a:rPr lang="en-GB" sz="2400">
                <a:solidFill>
                  <a:srgbClr val="FF0000"/>
                </a:solidFill>
              </a:rPr>
              <a:t>dichotomy</a:t>
            </a:r>
            <a:r>
              <a:rPr lang="en-GB" sz="2400"/>
              <a:t> arises: consumption activities do not affect production functions while productive activities do not affect the utility functions. </a:t>
            </a:r>
          </a:p>
          <a:p>
            <a:pPr eaLnBrk="1" hangingPunct="1">
              <a:buFontTx/>
              <a:buNone/>
            </a:pPr>
            <a:r>
              <a:rPr lang="en-GB" sz="2400"/>
              <a:t>Following the Smithian and the Marxian traditions, one can easily argue that production activities directly affect the utility function. Most human activities are means and ends the same time. Moreover, the</a:t>
            </a:r>
            <a:r>
              <a:rPr lang="en-GB" sz="2400">
                <a:solidFill>
                  <a:srgbClr val="FF0000"/>
                </a:solidFill>
              </a:rPr>
              <a:t> distinction between means and ends</a:t>
            </a:r>
            <a:r>
              <a:rPr lang="en-GB" sz="2400"/>
              <a:t> should be </a:t>
            </a:r>
            <a:r>
              <a:rPr lang="en-GB" sz="2400">
                <a:solidFill>
                  <a:srgbClr val="FF0000"/>
                </a:solidFill>
              </a:rPr>
              <a:t>endogenous</a:t>
            </a:r>
            <a:r>
              <a:rPr lang="en-GB" sz="240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0"/>
            <a:ext cx="7620000" cy="1905000"/>
          </a:xfrm>
          <a:solidFill>
            <a:schemeClr val="folHlink"/>
          </a:solidFill>
        </p:spPr>
        <p:txBody>
          <a:bodyPr/>
          <a:lstStyle/>
          <a:p>
            <a:pPr eaLnBrk="1" hangingPunct="1"/>
            <a:r>
              <a:rPr lang="en-GB" b="1"/>
              <a:t>Coase’s </a:t>
            </a:r>
            <a:br>
              <a:rPr lang="en-GB" b="1"/>
            </a:br>
            <a:r>
              <a:rPr lang="en-GB" b="1"/>
              <a:t>Journey</a:t>
            </a:r>
            <a:endParaRPr lang="en-GB"/>
          </a:p>
        </p:txBody>
      </p:sp>
      <p:sp>
        <p:nvSpPr>
          <p:cNvPr id="76803" name="AutoShape 4"/>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a:t>
            </a:r>
          </a:p>
        </p:txBody>
      </p:sp>
      <p:sp>
        <p:nvSpPr>
          <p:cNvPr id="76804" name="Rectangle 6"/>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centralization of market transaction</a:t>
            </a:r>
          </a:p>
          <a:p>
            <a:endParaRPr lang="en-GB"/>
          </a:p>
        </p:txBody>
      </p:sp>
      <p:pic>
        <p:nvPicPr>
          <p:cNvPr id="76805" name="Immagine 4"/>
          <p:cNvPicPr>
            <a:picLocks noChangeAspect="1"/>
          </p:cNvPicPr>
          <p:nvPr/>
        </p:nvPicPr>
        <p:blipFill>
          <a:blip r:embed="rId2"/>
          <a:srcRect/>
          <a:stretch>
            <a:fillRect/>
          </a:stretch>
        </p:blipFill>
        <p:spPr bwMode="auto">
          <a:xfrm>
            <a:off x="0" y="0"/>
            <a:ext cx="1524000" cy="19129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0"/>
            <a:ext cx="7924800" cy="1600200"/>
          </a:xfrm>
          <a:solidFill>
            <a:schemeClr val="folHlink"/>
          </a:solidFill>
        </p:spPr>
        <p:txBody>
          <a:bodyPr/>
          <a:lstStyle/>
          <a:p>
            <a:pPr eaLnBrk="1" hangingPunct="1"/>
            <a:r>
              <a:rPr lang="en-GB" b="1"/>
              <a:t>Fuller’s </a:t>
            </a:r>
            <a:br>
              <a:rPr lang="en-GB" b="1"/>
            </a:br>
            <a:r>
              <a:rPr lang="en-GB" b="1"/>
              <a:t>Journey</a:t>
            </a:r>
            <a:endParaRPr lang="en-GB"/>
          </a:p>
        </p:txBody>
      </p:sp>
      <p:sp>
        <p:nvSpPr>
          <p:cNvPr id="77827" name="AutoShape 3"/>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centralized public orderings. </a:t>
            </a:r>
          </a:p>
          <a:p>
            <a:pPr algn="ctr"/>
            <a:r>
              <a:rPr lang="en-GB"/>
              <a:t> </a:t>
            </a:r>
          </a:p>
        </p:txBody>
      </p:sp>
      <p:sp>
        <p:nvSpPr>
          <p:cNvPr id="77828" name="Rectangle 4"/>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decentralization of public orderings</a:t>
            </a:r>
          </a:p>
          <a:p>
            <a:endParaRPr lang="en-GB"/>
          </a:p>
        </p:txBody>
      </p:sp>
      <p:pic>
        <p:nvPicPr>
          <p:cNvPr id="77829" name="Immagine 4"/>
          <p:cNvPicPr>
            <a:picLocks noChangeAspect="1"/>
          </p:cNvPicPr>
          <p:nvPr/>
        </p:nvPicPr>
        <p:blipFill>
          <a:blip r:embed="rId2"/>
          <a:srcRect/>
          <a:stretch>
            <a:fillRect/>
          </a:stretch>
        </p:blipFill>
        <p:spPr bwMode="auto">
          <a:xfrm>
            <a:off x="0" y="0"/>
            <a:ext cx="1227138" cy="1600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828800"/>
          </a:xfrm>
          <a:solidFill>
            <a:schemeClr val="folHlink"/>
          </a:solidFill>
        </p:spPr>
        <p:txBody>
          <a:bodyPr/>
          <a:lstStyle/>
          <a:p>
            <a:pPr eaLnBrk="1" hangingPunct="1"/>
            <a:r>
              <a:rPr lang="en-GB" b="1"/>
              <a:t>A joint Coase-Fuller</a:t>
            </a:r>
            <a:br>
              <a:rPr lang="en-GB" b="1"/>
            </a:br>
            <a:r>
              <a:rPr lang="en-GB" b="1"/>
              <a:t> Journey?</a:t>
            </a:r>
            <a:endParaRPr lang="en-GB"/>
          </a:p>
        </p:txBody>
      </p:sp>
      <p:sp>
        <p:nvSpPr>
          <p:cNvPr id="78851" name="AutoShape 3"/>
          <p:cNvSpPr>
            <a:spLocks noChangeArrowheads="1"/>
          </p:cNvSpPr>
          <p:nvPr/>
        </p:nvSpPr>
        <p:spPr bwMode="auto">
          <a:xfrm>
            <a:off x="1828800" y="20574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 </a:t>
            </a:r>
          </a:p>
          <a:p>
            <a:pPr algn="ctr"/>
            <a:r>
              <a:rPr lang="en-GB"/>
              <a:t>Costly centralized public orderings.</a:t>
            </a:r>
          </a:p>
        </p:txBody>
      </p:sp>
      <p:sp>
        <p:nvSpPr>
          <p:cNvPr id="78852" name="Rectangle 4"/>
          <p:cNvSpPr>
            <a:spLocks noChangeArrowheads="1"/>
          </p:cNvSpPr>
          <p:nvPr/>
        </p:nvSpPr>
        <p:spPr bwMode="auto">
          <a:xfrm>
            <a:off x="1828800" y="4876800"/>
            <a:ext cx="5867400" cy="1938338"/>
          </a:xfrm>
          <a:prstGeom prst="rect">
            <a:avLst/>
          </a:prstGeom>
          <a:solidFill>
            <a:schemeClr val="folHlink"/>
          </a:solidFill>
          <a:ln w="9525">
            <a:noFill/>
            <a:miter lim="800000"/>
            <a:headEnd/>
            <a:tailEnd/>
          </a:ln>
        </p:spPr>
        <p:txBody>
          <a:bodyPr>
            <a:prstTxWarp prst="textNoShape">
              <a:avLst/>
            </a:prstTxWarp>
            <a:spAutoFit/>
          </a:bodyPr>
          <a:lstStyle/>
          <a:p>
            <a:pPr algn="ctr"/>
            <a:r>
              <a:rPr lang="en-GB"/>
              <a:t>The firm </a:t>
            </a:r>
          </a:p>
          <a:p>
            <a:pPr algn="ctr"/>
            <a:r>
              <a:rPr lang="en-GB"/>
              <a:t>as as centralization of market transaction </a:t>
            </a:r>
          </a:p>
          <a:p>
            <a:pPr algn="ctr"/>
            <a:r>
              <a:rPr lang="en-GB"/>
              <a:t>and </a:t>
            </a:r>
          </a:p>
          <a:p>
            <a:pPr algn="ctr"/>
            <a:r>
              <a:rPr lang="en-GB"/>
              <a:t>as decentralization of public orderings</a:t>
            </a:r>
          </a:p>
          <a:p>
            <a:endParaRPr lang="en-GB"/>
          </a:p>
        </p:txBody>
      </p:sp>
      <p:pic>
        <p:nvPicPr>
          <p:cNvPr id="78853" name="Immagine 4"/>
          <p:cNvPicPr>
            <a:picLocks noChangeAspect="1"/>
          </p:cNvPicPr>
          <p:nvPr/>
        </p:nvPicPr>
        <p:blipFill>
          <a:blip r:embed="rId2"/>
          <a:srcRect/>
          <a:stretch>
            <a:fillRect/>
          </a:stretch>
        </p:blipFill>
        <p:spPr bwMode="auto">
          <a:xfrm>
            <a:off x="0" y="0"/>
            <a:ext cx="1447800" cy="1816100"/>
          </a:xfrm>
          <a:prstGeom prst="rect">
            <a:avLst/>
          </a:prstGeom>
          <a:noFill/>
          <a:ln w="9525">
            <a:noFill/>
            <a:miter lim="800000"/>
            <a:headEnd/>
            <a:tailEnd/>
          </a:ln>
        </p:spPr>
      </p:pic>
      <p:pic>
        <p:nvPicPr>
          <p:cNvPr id="78854" name="Immagine 5"/>
          <p:cNvPicPr>
            <a:picLocks noChangeAspect="1"/>
          </p:cNvPicPr>
          <p:nvPr/>
        </p:nvPicPr>
        <p:blipFill>
          <a:blip r:embed="rId3"/>
          <a:srcRect/>
          <a:stretch>
            <a:fillRect/>
          </a:stretch>
        </p:blipFill>
        <p:spPr bwMode="auto">
          <a:xfrm>
            <a:off x="7742238" y="0"/>
            <a:ext cx="1401762" cy="1828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0" y="228600"/>
            <a:ext cx="9144000" cy="971550"/>
          </a:xfrm>
        </p:spPr>
        <p:txBody>
          <a:bodyPr/>
          <a:lstStyle/>
          <a:p>
            <a:pPr algn="ctr" eaLnBrk="1" hangingPunct="1"/>
            <a:r>
              <a:rPr lang="en-GB" sz="4400">
                <a:solidFill>
                  <a:srgbClr val="660066"/>
                </a:solidFill>
              </a:rPr>
              <a:t>Calabresi’s Fundamental Transformation:</a:t>
            </a:r>
          </a:p>
        </p:txBody>
      </p:sp>
      <p:sp>
        <p:nvSpPr>
          <p:cNvPr id="92163" name="Segnaposto contenuto 2"/>
          <p:cNvSpPr>
            <a:spLocks noGrp="1"/>
          </p:cNvSpPr>
          <p:nvPr>
            <p:ph idx="1"/>
          </p:nvPr>
        </p:nvSpPr>
        <p:spPr>
          <a:xfrm>
            <a:off x="0" y="1219200"/>
            <a:ext cx="9144000" cy="1219200"/>
          </a:xfrm>
          <a:solidFill>
            <a:srgbClr val="FF0000"/>
          </a:solidFill>
        </p:spPr>
        <p:txBody>
          <a:bodyPr/>
          <a:lstStyle/>
          <a:p>
            <a:pPr eaLnBrk="1" hangingPunct="1">
              <a:lnSpc>
                <a:spcPct val="90000"/>
              </a:lnSpc>
              <a:buFont typeface="Wingdings 2" pitchFamily="-110" charset="2"/>
              <a:buNone/>
            </a:pPr>
            <a:r>
              <a:rPr lang="en-GB">
                <a:solidFill>
                  <a:schemeClr val="bg1"/>
                </a:solidFill>
              </a:rPr>
              <a:t>Because of the high number of possible accidents, negotiations occur after individuals have “disinvested” in specific accidents.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Courts Supervision.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1"/>
          <p:cNvSpPr>
            <a:spLocks noGrp="1"/>
          </p:cNvSpPr>
          <p:nvPr>
            <p:ph type="title"/>
          </p:nvPr>
        </p:nvSpPr>
        <p:spPr>
          <a:xfrm>
            <a:off x="0" y="228600"/>
            <a:ext cx="9144000" cy="971550"/>
          </a:xfrm>
        </p:spPr>
        <p:txBody>
          <a:bodyPr/>
          <a:lstStyle/>
          <a:p>
            <a:pPr algn="ctr" eaLnBrk="1" hangingPunct="1"/>
            <a:r>
              <a:rPr lang="en-GB" sz="4000">
                <a:solidFill>
                  <a:srgbClr val="660066"/>
                </a:solidFill>
              </a:rPr>
              <a:t>Williamsons’s Fundamental Transformation</a:t>
            </a:r>
            <a:r>
              <a:rPr lang="en-GB" sz="4500">
                <a:solidFill>
                  <a:srgbClr val="660066"/>
                </a:solidFill>
              </a:rPr>
              <a:t>:</a:t>
            </a:r>
          </a:p>
        </p:txBody>
      </p:sp>
      <p:sp>
        <p:nvSpPr>
          <p:cNvPr id="93187"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pitchFamily="-110" charset="2"/>
              <a:buNone/>
            </a:pPr>
            <a:r>
              <a:rPr lang="en-GB">
                <a:solidFill>
                  <a:schemeClr val="bg1"/>
                </a:solidFill>
              </a:rPr>
              <a:t>Because of the high number of possible events, negotiations occur after individuals have invested in specific assets.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Firms’ Governance.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228600"/>
            <a:ext cx="8458200" cy="838200"/>
          </a:xfrm>
          <a:solidFill>
            <a:srgbClr val="FF0000"/>
          </a:solidFill>
          <a:ln>
            <a:solidFill>
              <a:srgbClr val="660066"/>
            </a:solidFill>
          </a:ln>
        </p:spPr>
        <p:txBody>
          <a:bodyPr/>
          <a:lstStyle/>
          <a:p>
            <a:pPr eaLnBrk="1" hangingPunct="1"/>
            <a:r>
              <a:rPr lang="it-IT" sz="4000">
                <a:solidFill>
                  <a:schemeClr val="bg1"/>
                </a:solidFill>
              </a:rPr>
              <a:t>E</a:t>
            </a:r>
            <a:r>
              <a:rPr lang="en-GB" sz="4000">
                <a:solidFill>
                  <a:schemeClr val="bg1"/>
                </a:solidFill>
              </a:rPr>
              <a:t>x-ante contractual Incompleteness</a:t>
            </a:r>
          </a:p>
        </p:txBody>
      </p:sp>
      <p:sp>
        <p:nvSpPr>
          <p:cNvPr id="95235" name="Segnaposto contenuto 2"/>
          <p:cNvSpPr>
            <a:spLocks noGrp="1"/>
          </p:cNvSpPr>
          <p:nvPr>
            <p:ph idx="1"/>
          </p:nvPr>
        </p:nvSpPr>
        <p:spPr>
          <a:xfrm>
            <a:off x="457200" y="2209800"/>
            <a:ext cx="8305800" cy="685800"/>
          </a:xfrm>
          <a:ln>
            <a:solidFill>
              <a:srgbClr val="660066"/>
            </a:solidFill>
          </a:ln>
        </p:spPr>
        <p:txBody>
          <a:bodyPr/>
          <a:lstStyle/>
          <a:p>
            <a:pPr algn="ctr" eaLnBrk="1" hangingPunct="1">
              <a:buFont typeface="Wingdings 2" pitchFamily="-110" charset="2"/>
              <a:buNone/>
            </a:pPr>
            <a:r>
              <a:rPr lang="en-GB" sz="4000">
                <a:solidFill>
                  <a:srgbClr val="FF0000"/>
                </a:solidFill>
              </a:rPr>
              <a:t>Ex-post Verification Capabilities.</a:t>
            </a:r>
          </a:p>
        </p:txBody>
      </p:sp>
      <p:sp>
        <p:nvSpPr>
          <p:cNvPr id="8" name="Callout con freccia in giù 7"/>
          <p:cNvSpPr/>
          <p:nvPr/>
        </p:nvSpPr>
        <p:spPr>
          <a:xfrm>
            <a:off x="2667000" y="1066800"/>
            <a:ext cx="4267200" cy="1143000"/>
          </a:xfrm>
          <a:prstGeom prst="downArrowCallout">
            <a:avLst>
              <a:gd name="adj1" fmla="val 50000"/>
              <a:gd name="adj2" fmla="val 25000"/>
              <a:gd name="adj3" fmla="val 25000"/>
              <a:gd name="adj4" fmla="val 53402"/>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 and Williamson</a:t>
            </a:r>
          </a:p>
        </p:txBody>
      </p:sp>
      <p:sp>
        <p:nvSpPr>
          <p:cNvPr id="9" name="Callout con freccia in giù 8"/>
          <p:cNvSpPr/>
          <p:nvPr/>
        </p:nvSpPr>
        <p:spPr>
          <a:xfrm>
            <a:off x="1371600" y="2895600"/>
            <a:ext cx="1676400" cy="1295400"/>
          </a:xfrm>
          <a:prstGeom prst="downArrowCallout">
            <a:avLst>
              <a:gd name="adj1" fmla="val 25000"/>
              <a:gd name="adj2" fmla="val 3271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a:t>
            </a:r>
          </a:p>
        </p:txBody>
      </p:sp>
      <p:sp>
        <p:nvSpPr>
          <p:cNvPr id="10" name="Callout con freccia in giù 9"/>
          <p:cNvSpPr/>
          <p:nvPr/>
        </p:nvSpPr>
        <p:spPr>
          <a:xfrm>
            <a:off x="6324600" y="2895600"/>
            <a:ext cx="1752600" cy="1295400"/>
          </a:xfrm>
          <a:prstGeom prst="downArrowCallout">
            <a:avLst>
              <a:gd name="adj1" fmla="val 25000"/>
              <a:gd name="adj2" fmla="val 35748"/>
              <a:gd name="adj3" fmla="val 25000"/>
              <a:gd name="adj4" fmla="val 56984"/>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Williamson</a:t>
            </a:r>
          </a:p>
        </p:txBody>
      </p:sp>
      <p:sp>
        <p:nvSpPr>
          <p:cNvPr id="11" name="Rettangolo 10"/>
          <p:cNvSpPr/>
          <p:nvPr/>
        </p:nvSpPr>
        <p:spPr>
          <a:xfrm>
            <a:off x="914400" y="4419600"/>
            <a:ext cx="23622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Public orderings.</a:t>
            </a:r>
          </a:p>
          <a:p>
            <a:pPr algn="ctr">
              <a:defRPr/>
            </a:pPr>
            <a:r>
              <a:rPr lang="en-GB">
                <a:solidFill>
                  <a:srgbClr val="FFFFFF"/>
                </a:solidFill>
                <a:ea typeface="ＭＳ Ｐゴシック" pitchFamily="112" charset="-128"/>
                <a:cs typeface="ＭＳ Ｐゴシック" pitchFamily="112" charset="-128"/>
              </a:rPr>
              <a:t>Independent</a:t>
            </a:r>
          </a:p>
          <a:p>
            <a:pPr algn="ctr">
              <a:defRPr/>
            </a:pPr>
            <a:r>
              <a:rPr lang="en-GB">
                <a:solidFill>
                  <a:srgbClr val="FFFFFF"/>
                </a:solidFill>
                <a:ea typeface="ＭＳ Ｐゴシック" pitchFamily="112" charset="-128"/>
                <a:cs typeface="ＭＳ Ｐゴシック" pitchFamily="112" charset="-128"/>
              </a:rPr>
              <a:t>Agents.</a:t>
            </a:r>
          </a:p>
        </p:txBody>
      </p:sp>
      <p:sp>
        <p:nvSpPr>
          <p:cNvPr id="12" name="Rettangolo 11"/>
          <p:cNvSpPr/>
          <p:nvPr/>
        </p:nvSpPr>
        <p:spPr>
          <a:xfrm>
            <a:off x="6172200" y="4419600"/>
            <a:ext cx="24384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Private Orderings.</a:t>
            </a:r>
          </a:p>
          <a:p>
            <a:pPr algn="ctr">
              <a:defRPr/>
            </a:pPr>
            <a:r>
              <a:rPr lang="en-GB">
                <a:solidFill>
                  <a:srgbClr val="FFFFFF"/>
                </a:solidFill>
                <a:ea typeface="ＭＳ Ｐゴシック" pitchFamily="112" charset="-128"/>
                <a:cs typeface="ＭＳ Ｐゴシック" pitchFamily="112" charset="-128"/>
              </a:rPr>
              <a:t> Employed </a:t>
            </a:r>
          </a:p>
          <a:p>
            <a:pPr algn="ctr">
              <a:defRPr/>
            </a:pPr>
            <a:r>
              <a:rPr lang="en-GB">
                <a:solidFill>
                  <a:srgbClr val="FFFFFF"/>
                </a:solidFill>
                <a:ea typeface="ＭＳ Ｐゴシック" pitchFamily="112" charset="-128"/>
                <a:cs typeface="ＭＳ Ｐゴシック" pitchFamily="112" charset="-128"/>
              </a:rPr>
              <a:t>Agents</a:t>
            </a:r>
          </a:p>
        </p:txBody>
      </p:sp>
      <p:sp>
        <p:nvSpPr>
          <p:cNvPr id="13" name="Callout con freccia destra 12"/>
          <p:cNvSpPr/>
          <p:nvPr/>
        </p:nvSpPr>
        <p:spPr>
          <a:xfrm>
            <a:off x="3505200" y="4419600"/>
            <a:ext cx="2514600" cy="2057400"/>
          </a:xfrm>
          <a:prstGeom prst="rightArrowCallout">
            <a:avLst>
              <a:gd name="adj1" fmla="val 25000"/>
              <a:gd name="adj2" fmla="val 25000"/>
              <a:gd name="adj3" fmla="val 25000"/>
              <a:gd name="adj4" fmla="val 7479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Fuller-Coase</a:t>
            </a:r>
          </a:p>
          <a:p>
            <a:pPr algn="ctr">
              <a:defRPr/>
            </a:pPr>
            <a:r>
              <a:rPr lang="en-GB">
                <a:solidFill>
                  <a:srgbClr val="FF0000"/>
                </a:solidFill>
                <a:ea typeface="ＭＳ Ｐゴシック" pitchFamily="112" charset="-128"/>
                <a:cs typeface="ＭＳ Ｐゴシック" pitchFamily="112" charset="-128"/>
              </a:rPr>
              <a:t>Emergence</a:t>
            </a:r>
          </a:p>
          <a:p>
            <a:pPr algn="ctr">
              <a:defRPr/>
            </a:pPr>
            <a:r>
              <a:rPr lang="it-IT">
                <a:solidFill>
                  <a:srgbClr val="FF0000"/>
                </a:solidFill>
                <a:ea typeface="ＭＳ Ｐゴシック" pitchFamily="112" charset="-128"/>
                <a:cs typeface="ＭＳ Ｐゴシック" pitchFamily="112" charset="-128"/>
              </a:rPr>
              <a:t>o</a:t>
            </a:r>
            <a:r>
              <a:rPr lang="en-GB">
                <a:solidFill>
                  <a:srgbClr val="FF0000"/>
                </a:solidFill>
                <a:ea typeface="ＭＳ Ｐゴシック" pitchFamily="112" charset="-128"/>
                <a:cs typeface="ＭＳ Ｐゴシック" pitchFamily="112" charset="-128"/>
              </a:rPr>
              <a:t>f</a:t>
            </a:r>
          </a:p>
          <a:p>
            <a:pPr algn="ctr">
              <a:defRPr/>
            </a:pPr>
            <a:r>
              <a:rPr lang="it-IT">
                <a:solidFill>
                  <a:srgbClr val="FF0000"/>
                </a:solidFill>
                <a:ea typeface="ＭＳ Ｐゴシック" pitchFamily="112" charset="-128"/>
                <a:cs typeface="ＭＳ Ｐゴシック" pitchFamily="112" charset="-128"/>
              </a:rPr>
              <a:t>t</a:t>
            </a:r>
            <a:r>
              <a:rPr lang="en-GB">
                <a:solidFill>
                  <a:srgbClr val="FF0000"/>
                </a:solidFill>
                <a:ea typeface="ＭＳ Ｐゴシック" pitchFamily="112" charset="-128"/>
                <a:cs typeface="ＭＳ Ｐゴシック" pitchFamily="112" charset="-128"/>
              </a:rPr>
              <a:t>he Firm.</a:t>
            </a:r>
          </a:p>
          <a:p>
            <a:pPr algn="ctr">
              <a:defRPr/>
            </a:pPr>
            <a:endParaRPr lang="en-GB">
              <a:solidFill>
                <a:srgbClr val="FFFFFF"/>
              </a:solidFill>
              <a:ea typeface="ＭＳ Ｐゴシック" pitchFamily="112" charset="-128"/>
              <a:cs typeface="ＭＳ Ｐゴシック" pitchFamily="112"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458200" cy="990600"/>
          </a:xfrm>
          <a:solidFill>
            <a:srgbClr val="CCFFCC"/>
          </a:solidFill>
        </p:spPr>
        <p:txBody>
          <a:bodyPr/>
          <a:lstStyle/>
          <a:p>
            <a:pPr eaLnBrk="1" hangingPunct="1"/>
            <a:r>
              <a:rPr lang="en-GB" sz="3200">
                <a:solidFill>
                  <a:schemeClr val="accent2"/>
                </a:solidFill>
              </a:rPr>
              <a:t>Grossman, Hart and Moore Model</a:t>
            </a:r>
          </a:p>
        </p:txBody>
      </p:sp>
      <p:sp>
        <p:nvSpPr>
          <p:cNvPr id="96259" name="Rectangle 3"/>
          <p:cNvSpPr>
            <a:spLocks noChangeArrowheads="1"/>
          </p:cNvSpPr>
          <p:nvPr/>
        </p:nvSpPr>
        <p:spPr bwMode="auto">
          <a:xfrm>
            <a:off x="14288" y="685800"/>
            <a:ext cx="9129712" cy="6792913"/>
          </a:xfrm>
          <a:prstGeom prst="rect">
            <a:avLst/>
          </a:prstGeom>
          <a:noFill/>
          <a:ln w="9525">
            <a:noFill/>
            <a:miter lim="800000"/>
            <a:headEnd/>
            <a:tailEnd/>
          </a:ln>
        </p:spPr>
        <p:txBody>
          <a:bodyPr>
            <a:prstTxWarp prst="textNoShape">
              <a:avLst/>
            </a:prstTxWarp>
            <a:spAutoFit/>
          </a:bodyPr>
          <a:lstStyle/>
          <a:p>
            <a:pPr>
              <a:buFont typeface="Times" pitchFamily="-110" charset="0"/>
              <a:buNone/>
            </a:pPr>
            <a:r>
              <a:rPr lang="en-GB" sz="3200">
                <a:solidFill>
                  <a:schemeClr val="hlink"/>
                </a:solidFill>
              </a:rPr>
              <a:t>a) </a:t>
            </a:r>
            <a:r>
              <a:rPr lang="en-GB" sz="3200">
                <a:solidFill>
                  <a:srgbClr val="FF0000"/>
                </a:solidFill>
              </a:rPr>
              <a:t>Specificity</a:t>
            </a:r>
            <a:r>
              <a:rPr lang="en-GB" sz="3200">
                <a:solidFill>
                  <a:schemeClr val="tx2"/>
                </a:solidFill>
              </a:rPr>
              <a:t> is both absolute and a marginal.</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b)</a:t>
            </a:r>
            <a:r>
              <a:rPr lang="en-GB" sz="3200">
                <a:solidFill>
                  <a:schemeClr val="tx2"/>
                </a:solidFill>
              </a:rPr>
              <a:t> </a:t>
            </a:r>
            <a:r>
              <a:rPr lang="en-GB" sz="3200">
                <a:solidFill>
                  <a:srgbClr val="FF0000"/>
                </a:solidFill>
              </a:rPr>
              <a:t>Contractual incompleteness</a:t>
            </a:r>
            <a:r>
              <a:rPr lang="en-GB" sz="3200">
                <a:solidFill>
                  <a:schemeClr val="tx2"/>
                </a:solidFill>
              </a:rPr>
              <a:t> is justified by the facts</a:t>
            </a:r>
          </a:p>
          <a:p>
            <a:pPr>
              <a:buFont typeface="Times" pitchFamily="-110" charset="0"/>
              <a:buNone/>
            </a:pPr>
            <a:r>
              <a:rPr lang="en-GB" sz="3200">
                <a:solidFill>
                  <a:schemeClr val="tx2"/>
                </a:solidFill>
              </a:rPr>
              <a:t> that specific investments in human capital are </a:t>
            </a:r>
          </a:p>
          <a:p>
            <a:pPr>
              <a:buFont typeface="Times" pitchFamily="-110" charset="0"/>
              <a:buNone/>
            </a:pPr>
            <a:r>
              <a:rPr lang="en-GB" sz="3200">
                <a:solidFill>
                  <a:schemeClr val="tx2"/>
                </a:solidFill>
              </a:rPr>
              <a:t>observable but not verifiable. </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c)</a:t>
            </a:r>
            <a:r>
              <a:rPr lang="en-GB" sz="3200">
                <a:solidFill>
                  <a:schemeClr val="tx2"/>
                </a:solidFill>
              </a:rPr>
              <a:t> Agents are characterised by </a:t>
            </a:r>
            <a:r>
              <a:rPr lang="en-GB" sz="3200">
                <a:solidFill>
                  <a:srgbClr val="FF0000"/>
                </a:solidFill>
              </a:rPr>
              <a:t>unbounded rationality</a:t>
            </a:r>
            <a:endParaRPr lang="en-GB" sz="3200">
              <a:solidFill>
                <a:schemeClr val="tx2"/>
              </a:solidFill>
            </a:endParaRPr>
          </a:p>
          <a:p>
            <a:pPr>
              <a:buFont typeface="Times" pitchFamily="-110" charset="0"/>
              <a:buNone/>
            </a:pPr>
            <a:r>
              <a:rPr lang="en-GB" sz="3200">
                <a:solidFill>
                  <a:schemeClr val="tx2"/>
                </a:solidFill>
              </a:rPr>
              <a:t>and decide their investments in the 1th period on the </a:t>
            </a:r>
          </a:p>
          <a:p>
            <a:pPr>
              <a:buFont typeface="Times" pitchFamily="-110" charset="0"/>
              <a:buNone/>
            </a:pPr>
            <a:r>
              <a:rPr lang="en-GB" sz="3200">
                <a:solidFill>
                  <a:schemeClr val="tx2"/>
                </a:solidFill>
              </a:rPr>
              <a:t>basis of the anticipated bargaining of the 2nd period.</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d)</a:t>
            </a:r>
            <a:r>
              <a:rPr lang="en-GB" sz="3200">
                <a:solidFill>
                  <a:schemeClr val="tx2"/>
                </a:solidFill>
              </a:rPr>
              <a:t> They exchange machines in the first period to </a:t>
            </a:r>
          </a:p>
          <a:p>
            <a:pPr>
              <a:buFont typeface="Times" pitchFamily="-110" charset="0"/>
              <a:buNone/>
            </a:pPr>
            <a:r>
              <a:rPr lang="en-GB" sz="3200">
                <a:solidFill>
                  <a:schemeClr val="tx2"/>
                </a:solidFill>
              </a:rPr>
              <a:t>maximise the total surplus (</a:t>
            </a:r>
            <a:r>
              <a:rPr lang="en-GB" sz="3200">
                <a:solidFill>
                  <a:srgbClr val="FF0000"/>
                </a:solidFill>
              </a:rPr>
              <a:t>Swiss Cheese Assumption</a:t>
            </a:r>
            <a:r>
              <a:rPr lang="en-GB" sz="3200">
                <a:solidFill>
                  <a:schemeClr val="tx2"/>
                </a:solidFill>
              </a:rPr>
              <a:t>)</a:t>
            </a:r>
          </a:p>
          <a:p>
            <a:pPr>
              <a:buFont typeface="Times" pitchFamily="-110" charset="0"/>
              <a:buNone/>
            </a:pPr>
            <a:endParaRPr lang="en-GB" sz="3200">
              <a:solidFill>
                <a:schemeClr val="tx2"/>
              </a:solidFill>
            </a:endParaRPr>
          </a:p>
          <a:p>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olo 1"/>
          <p:cNvSpPr>
            <a:spLocks noGrp="1"/>
          </p:cNvSpPr>
          <p:nvPr>
            <p:ph type="title"/>
          </p:nvPr>
        </p:nvSpPr>
        <p:spPr>
          <a:xfrm>
            <a:off x="0" y="228600"/>
            <a:ext cx="9144000" cy="971550"/>
          </a:xfrm>
        </p:spPr>
        <p:txBody>
          <a:bodyPr/>
          <a:lstStyle/>
          <a:p>
            <a:pPr eaLnBrk="1" hangingPunct="1"/>
            <a:r>
              <a:rPr lang="it-IT" sz="4000">
                <a:solidFill>
                  <a:srgbClr val="660066"/>
                </a:solidFill>
                <a:ea typeface="ＭＳ Ｐゴシック" pitchFamily="112" charset="-128"/>
                <a:cs typeface="ＭＳ Ｐゴシック" pitchFamily="112" charset="-128"/>
              </a:rPr>
              <a:t> Hart’s non-fundamental transformation</a:t>
            </a:r>
            <a:r>
              <a:rPr lang="en-GB" altLang="ja-JP" sz="4500">
                <a:solidFill>
                  <a:srgbClr val="660066"/>
                </a:solidFill>
                <a:ea typeface="ＭＳ Ｐゴシック" pitchFamily="112" charset="-128"/>
                <a:cs typeface="ＭＳ Ｐゴシック" pitchFamily="112" charset="-128"/>
              </a:rPr>
              <a:t>:</a:t>
            </a:r>
            <a:endParaRPr lang="en-GB" sz="4500">
              <a:solidFill>
                <a:srgbClr val="660066"/>
              </a:solidFill>
              <a:ea typeface="ＭＳ Ｐゴシック" pitchFamily="112" charset="-128"/>
              <a:cs typeface="ＭＳ Ｐゴシック" pitchFamily="112" charset="-128"/>
            </a:endParaRPr>
          </a:p>
        </p:txBody>
      </p:sp>
      <p:sp>
        <p:nvSpPr>
          <p:cNvPr id="150531"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charset="2"/>
              <a:buNone/>
            </a:pPr>
            <a:r>
              <a:rPr lang="en-GB">
                <a:solidFill>
                  <a:schemeClr val="bg1"/>
                </a:solidFill>
                <a:ea typeface="ＭＳ Ｐゴシック" pitchFamily="112" charset="-128"/>
                <a:cs typeface="ＭＳ Ｐゴシック" pitchFamily="112" charset="-128"/>
              </a:rPr>
              <a:t>Lacking courts’ verification, ex-post bargaining is not constrained by competitive markets.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0" hangingPunct="0"/>
            <a:r>
              <a:rPr lang="en-GB" sz="2400" b="1" dirty="0">
                <a:solidFill>
                  <a:schemeClr val="tx1"/>
                </a:solidFill>
                <a:ea typeface="MS PGothic" charset="0"/>
                <a:cs typeface="MS PGothic" charset="0"/>
              </a:rPr>
              <a:t>Ex-ante competitive exchanges of property rights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7721600"/>
          </a:xfrm>
          <a:prstGeom prst="rect">
            <a:avLst/>
          </a:prstGeom>
          <a:noFill/>
          <a:ln w="9525">
            <a:solidFill>
              <a:schemeClr val="accent2"/>
            </a:solidFill>
            <a:miter lim="800000"/>
            <a:headEnd/>
            <a:tailEnd/>
          </a:ln>
        </p:spPr>
        <p:txBody>
          <a:bodyPr>
            <a:prstTxWarp prst="textNoShape">
              <a:avLst/>
            </a:prstTxWarp>
            <a:spAutoFit/>
          </a:bodyPr>
          <a:lstStyle/>
          <a:p>
            <a:r>
              <a:rPr lang="en-GB" sz="2000">
                <a:solidFill>
                  <a:srgbClr val="000000"/>
                </a:solidFill>
                <a:latin typeface="Chicago" charset="0"/>
              </a:rPr>
              <a:t>M1             (Input)        M2</a:t>
            </a:r>
          </a:p>
          <a:p>
            <a:r>
              <a:rPr lang="en-GB" sz="2000">
                <a:solidFill>
                  <a:srgbClr val="000000"/>
                </a:solidFill>
                <a:latin typeface="Chicago" charset="0"/>
              </a:rPr>
              <a:t>_______     &lt;------ _______ </a:t>
            </a:r>
          </a:p>
          <a:p>
            <a:r>
              <a:rPr lang="en-GB" sz="2000">
                <a:solidFill>
                  <a:srgbClr val="000000"/>
                </a:solidFill>
                <a:latin typeface="Chicago" charset="0"/>
              </a:rPr>
              <a:t> a1                                  a2</a:t>
            </a:r>
          </a:p>
          <a:p>
            <a:endParaRPr lang="en-GB" sz="2000">
              <a:solidFill>
                <a:srgbClr val="000000"/>
              </a:solidFill>
              <a:latin typeface="Chicago" charset="0"/>
            </a:endParaRPr>
          </a:p>
          <a:p>
            <a:r>
              <a:rPr lang="en-GB" sz="2000">
                <a:solidFill>
                  <a:schemeClr val="hlink"/>
                </a:solidFill>
                <a:latin typeface="Chicago" charset="0"/>
              </a:rPr>
              <a:t>Ex-ante relationship-specific investments</a:t>
            </a:r>
            <a:r>
              <a:rPr lang="en-GB" sz="2000">
                <a:solidFill>
                  <a:srgbClr val="000000"/>
                </a:solidFill>
                <a:latin typeface="Chicago" charset="0"/>
              </a:rPr>
              <a:t> are made at date 0 and the widget is supplied at date 1.</a:t>
            </a:r>
          </a:p>
          <a:p>
            <a:r>
              <a:rPr lang="en-GB" sz="2000">
                <a:solidFill>
                  <a:srgbClr val="000000"/>
                </a:solidFill>
                <a:latin typeface="Chicago" charset="0"/>
              </a:rPr>
              <a:t>There is </a:t>
            </a:r>
            <a:r>
              <a:rPr lang="en-GB" sz="2000">
                <a:solidFill>
                  <a:srgbClr val="FF0000"/>
                </a:solidFill>
                <a:latin typeface="Chicago" charset="0"/>
              </a:rPr>
              <a:t>only uncertainty</a:t>
            </a:r>
            <a:r>
              <a:rPr lang="en-GB" sz="2000">
                <a:solidFill>
                  <a:srgbClr val="000000"/>
                </a:solidFill>
                <a:latin typeface="Chicago" charset="0"/>
              </a:rPr>
              <a:t> about the type of widget M1 requires and this uncertainty is resolved at date 1.</a:t>
            </a:r>
          </a:p>
          <a:p>
            <a:endParaRPr lang="en-GB" sz="2000">
              <a:solidFill>
                <a:srgbClr val="000000"/>
              </a:solidFill>
              <a:latin typeface="Chicago" charset="0"/>
            </a:endParaRPr>
          </a:p>
          <a:p>
            <a:r>
              <a:rPr lang="en-GB" sz="2000">
                <a:solidFill>
                  <a:srgbClr val="000000"/>
                </a:solidFill>
                <a:latin typeface="Chicago" charset="0"/>
              </a:rPr>
              <a:t>Assume that:</a:t>
            </a:r>
          </a:p>
          <a:p>
            <a:r>
              <a:rPr lang="en-GB" sz="2000">
                <a:solidFill>
                  <a:srgbClr val="000000"/>
                </a:solidFill>
                <a:latin typeface="Chicago" charset="0"/>
              </a:rPr>
              <a:t>-the parties are </a:t>
            </a:r>
            <a:r>
              <a:rPr lang="en-GB" sz="2000">
                <a:solidFill>
                  <a:srgbClr val="FF0000"/>
                </a:solidFill>
                <a:latin typeface="Chicago" charset="0"/>
              </a:rPr>
              <a:t>risk-neutral</a:t>
            </a:r>
            <a:r>
              <a:rPr lang="en-GB" sz="2000">
                <a:solidFill>
                  <a:srgbClr val="000000"/>
                </a:solidFill>
                <a:latin typeface="Chicago" charset="0"/>
              </a:rPr>
              <a:t> and have large (unlimited) amounts of initial wealth and the interest rate to be zero;</a:t>
            </a:r>
          </a:p>
          <a:p>
            <a:pPr>
              <a:buFontTx/>
              <a:buChar char="-"/>
            </a:pPr>
            <a:r>
              <a:rPr lang="en-GB" sz="2000">
                <a:solidFill>
                  <a:srgbClr val="000000"/>
                </a:solidFill>
                <a:latin typeface="Chicago" charset="0"/>
              </a:rPr>
              <a:t>it is </a:t>
            </a:r>
            <a:r>
              <a:rPr lang="en-GB" sz="2000">
                <a:solidFill>
                  <a:srgbClr val="FF0000"/>
                </a:solidFill>
                <a:latin typeface="Chicago" charset="0"/>
              </a:rPr>
              <a:t>too costly</a:t>
            </a:r>
            <a:r>
              <a:rPr lang="en-GB" sz="2000">
                <a:solidFill>
                  <a:srgbClr val="000000"/>
                </a:solidFill>
                <a:latin typeface="Chicago" charset="0"/>
              </a:rPr>
              <a:t> for the parties to specify particular uses of assets a1 and a2 in a date 0 contract.</a:t>
            </a:r>
          </a:p>
          <a:p>
            <a:pPr>
              <a:buFontTx/>
              <a:buChar char="-"/>
            </a:pPr>
            <a:endParaRPr lang="en-GB" sz="2000">
              <a:solidFill>
                <a:srgbClr val="000000"/>
              </a:solidFill>
              <a:latin typeface="Chicago" charset="0"/>
            </a:endParaRPr>
          </a:p>
          <a:p>
            <a:r>
              <a:rPr lang="en-GB" sz="2000">
                <a:solidFill>
                  <a:srgbClr val="FF0000"/>
                </a:solidFill>
                <a:latin typeface="Chicago" charset="0"/>
              </a:rPr>
              <a:t>Non</a:t>
            </a:r>
            <a:r>
              <a:rPr lang="en-GB" sz="2000">
                <a:solidFill>
                  <a:srgbClr val="000000"/>
                </a:solidFill>
                <a:latin typeface="Chicago" charset="0"/>
              </a:rPr>
              <a:t>-integration:                   M1 owns a1 and M2 owns a2.</a:t>
            </a:r>
          </a:p>
          <a:p>
            <a:r>
              <a:rPr lang="en-GB" sz="2000">
                <a:solidFill>
                  <a:srgbClr val="000000"/>
                </a:solidFill>
                <a:latin typeface="Chicago" charset="0"/>
              </a:rPr>
              <a:t>Type </a:t>
            </a:r>
            <a:r>
              <a:rPr lang="en-GB" sz="2000">
                <a:solidFill>
                  <a:srgbClr val="FF0000"/>
                </a:solidFill>
                <a:latin typeface="Chicago" charset="0"/>
              </a:rPr>
              <a:t>1 </a:t>
            </a:r>
            <a:r>
              <a:rPr lang="en-GB" sz="2000">
                <a:solidFill>
                  <a:srgbClr val="000000"/>
                </a:solidFill>
                <a:latin typeface="Chicago" charset="0"/>
              </a:rPr>
              <a:t>integration:                 M1 owns a1 and a2</a:t>
            </a:r>
          </a:p>
          <a:p>
            <a:r>
              <a:rPr lang="en-GB" sz="2000">
                <a:solidFill>
                  <a:srgbClr val="000000"/>
                </a:solidFill>
                <a:latin typeface="Chicago" charset="0"/>
              </a:rPr>
              <a:t>Type </a:t>
            </a:r>
            <a:r>
              <a:rPr lang="en-GB" sz="2000">
                <a:solidFill>
                  <a:srgbClr val="FF0000"/>
                </a:solidFill>
                <a:latin typeface="Chicago" charset="0"/>
              </a:rPr>
              <a:t>2</a:t>
            </a:r>
            <a:r>
              <a:rPr lang="en-GB" sz="2000">
                <a:solidFill>
                  <a:srgbClr val="000000"/>
                </a:solidFill>
                <a:latin typeface="Chicago" charset="0"/>
              </a:rPr>
              <a:t> integration:                M2 owns a1 and a2</a:t>
            </a:r>
          </a:p>
          <a:p>
            <a:endParaRPr lang="en-GB" sz="2000">
              <a:solidFill>
                <a:srgbClr val="000000"/>
              </a:solidFill>
              <a:latin typeface="Chicago" charset="0"/>
            </a:endParaRPr>
          </a:p>
          <a:p>
            <a:r>
              <a:rPr lang="en-GB" sz="2000" i="1">
                <a:solidFill>
                  <a:srgbClr val="000000"/>
                </a:solidFill>
                <a:latin typeface="Chicago" charset="0"/>
              </a:rPr>
              <a:t>i   </a:t>
            </a:r>
            <a:r>
              <a:rPr lang="en-GB" sz="2000">
                <a:solidFill>
                  <a:srgbClr val="000000"/>
                </a:solidFill>
                <a:latin typeface="Chicago" charset="0"/>
              </a:rPr>
              <a:t>non-negative number expressing</a:t>
            </a:r>
            <a:r>
              <a:rPr lang="en-GB" sz="2000" i="1">
                <a:solidFill>
                  <a:srgbClr val="000000"/>
                </a:solidFill>
                <a:latin typeface="Chicago" charset="0"/>
              </a:rPr>
              <a:t> </a:t>
            </a:r>
            <a:r>
              <a:rPr lang="en-GB" sz="2000">
                <a:solidFill>
                  <a:srgbClr val="000000"/>
                </a:solidFill>
                <a:latin typeface="Chicago" charset="0"/>
              </a:rPr>
              <a:t>level and cost of M1's </a:t>
            </a:r>
            <a:r>
              <a:rPr lang="en-GB" sz="2000">
                <a:solidFill>
                  <a:srgbClr val="FF0000"/>
                </a:solidFill>
                <a:latin typeface="Chicago" charset="0"/>
              </a:rPr>
              <a:t>relationship-specific investment</a:t>
            </a:r>
            <a:r>
              <a:rPr lang="en-GB" sz="2000">
                <a:solidFill>
                  <a:srgbClr val="000000"/>
                </a:solidFill>
                <a:latin typeface="Chicago" charset="0"/>
              </a:rPr>
              <a:t>.</a:t>
            </a:r>
          </a:p>
          <a:p>
            <a:endParaRPr lang="en-GB" sz="2000">
              <a:solidFill>
                <a:srgbClr val="000000"/>
              </a:solidFill>
              <a:latin typeface="Chicago" charset="0"/>
            </a:endParaRPr>
          </a:p>
          <a:p>
            <a:endParaRPr lang="en-GB" sz="2000">
              <a:solidFill>
                <a:srgbClr val="000000"/>
              </a:solidFill>
              <a:latin typeface="Chicago" charset="0"/>
            </a:endParaRPr>
          </a:p>
          <a:p>
            <a:pPr>
              <a:buFontTx/>
              <a:buChar char="-"/>
            </a:pPr>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8686800" cy="7712075"/>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If trade occurs:</a:t>
            </a:r>
            <a:endParaRPr lang="en-GB" sz="2000" u="sng">
              <a:solidFill>
                <a:srgbClr val="000000"/>
              </a:solidFill>
              <a:latin typeface="Chicago" charset="0"/>
            </a:endParaRPr>
          </a:p>
          <a:p>
            <a:r>
              <a:rPr lang="en-GB" sz="2000">
                <a:solidFill>
                  <a:srgbClr val="000000"/>
                </a:solidFill>
                <a:latin typeface="Chicago" charset="0"/>
              </a:rPr>
              <a:t>M1's revenue is denoted by        R(i);</a:t>
            </a:r>
          </a:p>
          <a:p>
            <a:r>
              <a:rPr lang="en-GB" sz="2000">
                <a:solidFill>
                  <a:srgbClr val="000000"/>
                </a:solidFill>
                <a:latin typeface="Chicago" charset="0"/>
              </a:rPr>
              <a:t>his ex post payoff is                    R(i) - p      where p is the agreed       	                                                               widget price</a:t>
            </a:r>
          </a:p>
          <a:p>
            <a:r>
              <a:rPr lang="en-GB" sz="2000">
                <a:solidFill>
                  <a:srgbClr val="000000"/>
                </a:solidFill>
                <a:latin typeface="Chicago" charset="0"/>
              </a:rPr>
              <a:t>his ex-ante payoff is                 R(i) - p - i</a:t>
            </a:r>
          </a:p>
          <a:p>
            <a:endParaRPr lang="en-GB" sz="2000">
              <a:solidFill>
                <a:srgbClr val="000000"/>
              </a:solidFill>
              <a:latin typeface="Chicago" charset="0"/>
            </a:endParaRPr>
          </a:p>
          <a:p>
            <a:r>
              <a:rPr lang="en-GB" sz="2000" u="sng">
                <a:solidFill>
                  <a:srgbClr val="FF0000"/>
                </a:solidFill>
                <a:latin typeface="Chicago" charset="0"/>
              </a:rPr>
              <a:t>If trade does not occur:</a:t>
            </a:r>
          </a:p>
          <a:p>
            <a:r>
              <a:rPr lang="en-GB" sz="2000">
                <a:solidFill>
                  <a:srgbClr val="000000"/>
                </a:solidFill>
                <a:latin typeface="Chicago" charset="0"/>
              </a:rPr>
              <a:t>M1 buys a "non-specific" widget from an outside supplier at price </a:t>
            </a:r>
            <a:r>
              <a:rPr lang="en-GB" sz="2000" u="sng">
                <a:solidFill>
                  <a:srgbClr val="000000"/>
                </a:solidFill>
                <a:latin typeface="Chicago" charset="0"/>
              </a:rPr>
              <a:t>p</a:t>
            </a:r>
            <a:r>
              <a:rPr lang="en-GB" sz="2000">
                <a:solidFill>
                  <a:srgbClr val="000000"/>
                </a:solidFill>
                <a:latin typeface="Chicago" charset="0"/>
              </a:rPr>
              <a:t> that may lead to lower-quality output</a:t>
            </a:r>
          </a:p>
          <a:p>
            <a:endParaRPr lang="en-GB" sz="2000">
              <a:solidFill>
                <a:srgbClr val="000000"/>
              </a:solidFill>
              <a:latin typeface="Chicago" charset="0"/>
            </a:endParaRPr>
          </a:p>
          <a:p>
            <a:r>
              <a:rPr lang="en-GB" sz="2000">
                <a:solidFill>
                  <a:srgbClr val="000000"/>
                </a:solidFill>
                <a:latin typeface="Chicago" charset="0"/>
              </a:rPr>
              <a:t>M1's revenue is indicated by         r(i;A) </a:t>
            </a:r>
          </a:p>
          <a:p>
            <a:r>
              <a:rPr lang="en-GB" sz="2000">
                <a:solidFill>
                  <a:srgbClr val="000000"/>
                </a:solidFill>
                <a:latin typeface="Chicago" charset="0"/>
              </a:rPr>
              <a:t>his ex-post payoff by                    r(i;A) - </a:t>
            </a:r>
            <a:r>
              <a:rPr lang="en-GB" sz="2000" u="sng">
                <a:solidFill>
                  <a:srgbClr val="000000"/>
                </a:solidFill>
                <a:latin typeface="Chicago" charset="0"/>
              </a:rPr>
              <a:t>p</a:t>
            </a:r>
          </a:p>
          <a:p>
            <a:endParaRPr lang="en-GB" sz="2000" u="sng">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r indicates the absence of M2's human capital and the argument A refers to the set of assets M1has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A = {a1}</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A = {a1, a2}.</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A ={</a:t>
            </a:r>
            <a:r>
              <a:rPr lang="en-GB" sz="2000">
                <a:solidFill>
                  <a:srgbClr val="000000"/>
                </a:solidFill>
                <a:latin typeface="Symbol" pitchFamily="-110" charset="2"/>
              </a:rPr>
              <a:t>F</a:t>
            </a:r>
            <a:r>
              <a:rPr lang="en-GB" sz="2000">
                <a:solidFill>
                  <a:srgbClr val="000000"/>
                </a:solidFill>
                <a:latin typeface="Chicago" charset="0"/>
              </a:rPr>
              <a:t>}</a:t>
            </a: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219200"/>
          </a:xfrm>
          <a:solidFill>
            <a:srgbClr val="FF0000"/>
          </a:solidFill>
        </p:spPr>
        <p:txBody>
          <a:bodyPr/>
          <a:lstStyle/>
          <a:p>
            <a:pPr eaLnBrk="1" hangingPunct="1"/>
            <a:r>
              <a:rPr lang="en-GB" sz="3600">
                <a:solidFill>
                  <a:schemeClr val="accent1"/>
                </a:solidFill>
              </a:rPr>
              <a:t>The ends -means separation problem.</a:t>
            </a:r>
            <a:endParaRPr lang="en-GB"/>
          </a:p>
        </p:txBody>
      </p:sp>
      <p:sp>
        <p:nvSpPr>
          <p:cNvPr id="34819" name="Rectangle 3"/>
          <p:cNvSpPr>
            <a:spLocks noGrp="1" noChangeArrowheads="1"/>
          </p:cNvSpPr>
          <p:nvPr>
            <p:ph type="body" idx="1"/>
          </p:nvPr>
        </p:nvSpPr>
        <p:spPr>
          <a:xfrm>
            <a:off x="609600" y="1295400"/>
            <a:ext cx="8077200" cy="5562600"/>
          </a:xfrm>
        </p:spPr>
        <p:txBody>
          <a:bodyPr/>
          <a:lstStyle/>
          <a:p>
            <a:pPr eaLnBrk="1" hangingPunct="1">
              <a:lnSpc>
                <a:spcPct val="90000"/>
              </a:lnSpc>
              <a:buFontTx/>
              <a:buNone/>
            </a:pPr>
            <a:r>
              <a:rPr lang="en-GB" sz="2800"/>
              <a:t>When preferences for work are taken into account (and even more if we endogenize the definition of work itself), the problem becomes more complex because ends </a:t>
            </a:r>
            <a:r>
              <a:rPr lang="en-GB" sz="2800">
                <a:solidFill>
                  <a:srgbClr val="FF0000"/>
                </a:solidFill>
              </a:rPr>
              <a:t>cannot be separated a a priori</a:t>
            </a:r>
            <a:r>
              <a:rPr lang="en-GB" sz="2800"/>
              <a:t> from means.</a:t>
            </a:r>
          </a:p>
          <a:p>
            <a:pPr eaLnBrk="1" hangingPunct="1">
              <a:lnSpc>
                <a:spcPct val="90000"/>
              </a:lnSpc>
              <a:buFontTx/>
              <a:buNone/>
            </a:pPr>
            <a:r>
              <a:rPr lang="en-GB" sz="2800"/>
              <a:t> </a:t>
            </a:r>
            <a:r>
              <a:rPr lang="en-GB" sz="2800">
                <a:solidFill>
                  <a:srgbClr val="FF0000"/>
                </a:solidFill>
              </a:rPr>
              <a:t>Technological efficiency</a:t>
            </a:r>
            <a:r>
              <a:rPr lang="en-GB" sz="2800"/>
              <a:t> cannot be stated independently of preferences for different types of human activities. </a:t>
            </a:r>
          </a:p>
          <a:p>
            <a:pPr eaLnBrk="1" hangingPunct="1">
              <a:lnSpc>
                <a:spcPct val="90000"/>
              </a:lnSpc>
              <a:buFontTx/>
              <a:buNone/>
            </a:pPr>
            <a:r>
              <a:rPr lang="en-GB" sz="2800">
                <a:solidFill>
                  <a:srgbClr val="FF0000"/>
                </a:solidFill>
              </a:rPr>
              <a:t>Self-realization scarcity arises:</a:t>
            </a:r>
            <a:r>
              <a:rPr lang="en-GB" sz="2800"/>
              <a:t> some human productive activities are more in demand than others because they allow more work satisfaction in terms of creativity and self-realization.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6980238"/>
          </a:xfrm>
          <a:prstGeom prst="rect">
            <a:avLst/>
          </a:prstGeom>
          <a:noFill/>
          <a:ln w="9525">
            <a:noFill/>
            <a:miter lim="800000"/>
            <a:headEnd/>
            <a:tailEnd/>
          </a:ln>
        </p:spPr>
        <p:txBody>
          <a:bodyPr>
            <a:prstTxWarp prst="textNoShape">
              <a:avLst/>
            </a:prstTxWarp>
            <a:spAutoFit/>
          </a:bodyPr>
          <a:lstStyle/>
          <a:p>
            <a:r>
              <a:rPr lang="en-GB" sz="2000">
                <a:solidFill>
                  <a:srgbClr val="000000"/>
                </a:solidFill>
                <a:latin typeface="Chicago" charset="0"/>
              </a:rPr>
              <a:t>e</a:t>
            </a:r>
            <a:r>
              <a:rPr lang="en-GB" sz="2000" i="1">
                <a:solidFill>
                  <a:srgbClr val="000000"/>
                </a:solidFill>
                <a:latin typeface="Chicago" charset="0"/>
              </a:rPr>
              <a:t> </a:t>
            </a:r>
            <a:r>
              <a:rPr lang="en-GB" sz="2000">
                <a:solidFill>
                  <a:srgbClr val="000000"/>
                </a:solidFill>
                <a:latin typeface="Chicago" charset="0"/>
              </a:rPr>
              <a:t>denotes M2's relationship-specific investment at date O</a:t>
            </a:r>
          </a:p>
          <a:p>
            <a:r>
              <a:rPr lang="en-GB" sz="2000">
                <a:solidFill>
                  <a:srgbClr val="000000"/>
                </a:solidFill>
                <a:latin typeface="Chicago" charset="0"/>
              </a:rPr>
              <a:t> </a:t>
            </a:r>
          </a:p>
          <a:p>
            <a:r>
              <a:rPr lang="en-GB" sz="2000" u="sng">
                <a:solidFill>
                  <a:srgbClr val="FF0000"/>
                </a:solidFill>
                <a:latin typeface="Chicago" charset="0"/>
              </a:rPr>
              <a:t>If trade occurs</a:t>
            </a:r>
          </a:p>
          <a:p>
            <a:r>
              <a:rPr lang="en-GB" sz="2000">
                <a:solidFill>
                  <a:srgbClr val="000000"/>
                </a:solidFill>
                <a:latin typeface="Chicago" charset="0"/>
              </a:rPr>
              <a:t>M2's production costs are denoted by        C(e)</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p-C(e)</a:t>
            </a:r>
          </a:p>
          <a:p>
            <a:r>
              <a:rPr lang="en-GB" sz="2000">
                <a:solidFill>
                  <a:srgbClr val="000000"/>
                </a:solidFill>
                <a:latin typeface="Chicago" charset="0"/>
              </a:rPr>
              <a:t>her ex-ante payoff is                                p - C(e) -e</a:t>
            </a:r>
          </a:p>
          <a:p>
            <a:endParaRPr lang="en-GB" sz="2000">
              <a:solidFill>
                <a:srgbClr val="000000"/>
              </a:solidFill>
              <a:latin typeface="Chicago" charset="0"/>
            </a:endParaRPr>
          </a:p>
          <a:p>
            <a:r>
              <a:rPr lang="en-GB" sz="2000" u="sng">
                <a:solidFill>
                  <a:srgbClr val="FF0000"/>
                </a:solidFill>
                <a:latin typeface="Chicago" charset="0"/>
              </a:rPr>
              <a:t>If trade does not occur</a:t>
            </a:r>
            <a:endParaRPr lang="en-GB" sz="2000" u="sng">
              <a:solidFill>
                <a:srgbClr val="000000"/>
              </a:solidFill>
              <a:latin typeface="Chicago" charset="0"/>
            </a:endParaRPr>
          </a:p>
          <a:p>
            <a:r>
              <a:rPr lang="en-GB" sz="2000">
                <a:solidFill>
                  <a:srgbClr val="000000"/>
                </a:solidFill>
                <a:latin typeface="Chicago" charset="0"/>
              </a:rPr>
              <a:t>M2 will sell her widget on the competitive spot market for </a:t>
            </a:r>
            <a:r>
              <a:rPr lang="en-GB" sz="2000" u="sng">
                <a:solidFill>
                  <a:srgbClr val="000000"/>
                </a:solidFill>
                <a:latin typeface="Chicago" charset="0"/>
              </a:rPr>
              <a:t>p</a:t>
            </a:r>
          </a:p>
          <a:p>
            <a:r>
              <a:rPr lang="en-GB" sz="2000">
                <a:solidFill>
                  <a:srgbClr val="000000"/>
                </a:solidFill>
                <a:latin typeface="Chicago" charset="0"/>
              </a:rPr>
              <a:t>but will have to make some adjustments to turn it into a general-purpose widget. In this case</a:t>
            </a:r>
          </a:p>
          <a:p>
            <a:r>
              <a:rPr lang="en-GB" sz="2000">
                <a:solidFill>
                  <a:srgbClr val="000000"/>
                </a:solidFill>
                <a:latin typeface="Chicago" charset="0"/>
              </a:rPr>
              <a:t>M2's production costs are denoted by        c(e; B)</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a:t>
            </a:r>
            <a:r>
              <a:rPr lang="en-GB" sz="2000" u="sng">
                <a:solidFill>
                  <a:srgbClr val="000000"/>
                </a:solidFill>
                <a:latin typeface="Chicago" charset="0"/>
              </a:rPr>
              <a:t>p</a:t>
            </a:r>
            <a:r>
              <a:rPr lang="en-GB" sz="2000">
                <a:solidFill>
                  <a:srgbClr val="000000"/>
                </a:solidFill>
                <a:latin typeface="Chicago" charset="0"/>
              </a:rPr>
              <a:t>-c(e;B)</a:t>
            </a:r>
          </a:p>
          <a:p>
            <a:endParaRPr lang="en-GB" sz="2000">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c indicates the absence of M1's human capital and the argument B refers to the set of assets M2 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B = {a2}</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B ={</a:t>
            </a:r>
            <a:r>
              <a:rPr lang="en-GB" sz="2000">
                <a:solidFill>
                  <a:srgbClr val="000000"/>
                </a:solidFill>
                <a:latin typeface="Symbol" pitchFamily="-110" charset="2"/>
              </a:rPr>
              <a:t>F</a:t>
            </a:r>
            <a:r>
              <a:rPr lang="en-GB" sz="2000">
                <a:solidFill>
                  <a:srgbClr val="000000"/>
                </a:solidFill>
                <a:latin typeface="Chicago" charset="0"/>
              </a:rPr>
              <a:t>}</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B = {a1, a2}.</a:t>
            </a:r>
          </a:p>
          <a:p>
            <a:endParaRPr lang="en-GB" sz="3200">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4800" y="914400"/>
            <a:ext cx="8613775" cy="5094288"/>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If trade occurs</a:t>
            </a:r>
            <a:r>
              <a:rPr lang="en-GB" sz="2800">
                <a:solidFill>
                  <a:srgbClr val="000000"/>
                </a:solidFill>
                <a:latin typeface="Chicago" charset="0"/>
              </a:rPr>
              <a:t> </a:t>
            </a:r>
          </a:p>
          <a:p>
            <a:endParaRPr lang="en-GB" sz="2800">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R(i)-p+p-C(e) = R(i) - C(e)</a:t>
            </a:r>
          </a:p>
          <a:p>
            <a:endParaRPr lang="en-GB" sz="2800">
              <a:solidFill>
                <a:srgbClr val="000000"/>
              </a:solidFill>
              <a:latin typeface="Chicago" charset="0"/>
            </a:endParaRPr>
          </a:p>
          <a:p>
            <a:r>
              <a:rPr lang="en-GB" sz="2800" u="sng">
                <a:solidFill>
                  <a:srgbClr val="FF0000"/>
                </a:solidFill>
                <a:latin typeface="Chicago" charset="0"/>
              </a:rPr>
              <a:t>If trade does not occur:</a:t>
            </a:r>
            <a:endParaRPr lang="en-GB" sz="2800" u="sng">
              <a:solidFill>
                <a:srgbClr val="000000"/>
              </a:solidFill>
              <a:latin typeface="Chicago" charset="0"/>
            </a:endParaRPr>
          </a:p>
          <a:p>
            <a:endParaRPr lang="en-GB" sz="2800" u="sng">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r(i;A) - </a:t>
            </a:r>
            <a:r>
              <a:rPr lang="en-GB" sz="2800" u="sng">
                <a:solidFill>
                  <a:srgbClr val="000000"/>
                </a:solidFill>
                <a:latin typeface="Chicago" charset="0"/>
              </a:rPr>
              <a:t>p </a:t>
            </a:r>
            <a:r>
              <a:rPr lang="en-GB" sz="2800">
                <a:solidFill>
                  <a:srgbClr val="000000"/>
                </a:solidFill>
                <a:latin typeface="Chicago" charset="0"/>
              </a:rPr>
              <a:t>+ </a:t>
            </a:r>
            <a:r>
              <a:rPr lang="en-GB" sz="2800" u="sng">
                <a:solidFill>
                  <a:srgbClr val="000000"/>
                </a:solidFill>
                <a:latin typeface="Chicago" charset="0"/>
              </a:rPr>
              <a:t>p</a:t>
            </a:r>
            <a:r>
              <a:rPr lang="en-GB" sz="2800">
                <a:solidFill>
                  <a:srgbClr val="000000"/>
                </a:solidFill>
                <a:latin typeface="Chicago" charset="0"/>
              </a:rPr>
              <a:t> - c(e;B)    =   r(i;A) - c(e;B)</a:t>
            </a:r>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0163"/>
            <a:ext cx="8750300" cy="7412037"/>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1:</a:t>
            </a:r>
            <a:r>
              <a:rPr lang="en-GB" sz="2800">
                <a:solidFill>
                  <a:srgbClr val="000000"/>
                </a:solidFill>
                <a:latin typeface="Chicago" charset="0"/>
              </a:rPr>
              <a:t> because of the specific investments there are always ex-post gains from trade:</a:t>
            </a:r>
          </a:p>
          <a:p>
            <a:endParaRPr lang="en-GB" sz="2800">
              <a:solidFill>
                <a:srgbClr val="000000"/>
              </a:solidFill>
              <a:latin typeface="Chicago" charset="0"/>
            </a:endParaRPr>
          </a:p>
          <a:p>
            <a:r>
              <a:rPr lang="en-GB" sz="2800">
                <a:solidFill>
                  <a:srgbClr val="000000"/>
                </a:solidFill>
                <a:latin typeface="Chicago" charset="0"/>
              </a:rPr>
              <a:t>(2.1) R(i) - C(e) &gt;</a:t>
            </a:r>
            <a:r>
              <a:rPr lang="it-IT" sz="2800">
                <a:latin typeface="Chicago" charset="0"/>
              </a:rPr>
              <a:t> r(i;A) </a:t>
            </a:r>
            <a:r>
              <a:rPr lang="en-GB" sz="2800">
                <a:solidFill>
                  <a:srgbClr val="000000"/>
                </a:solidFill>
                <a:latin typeface="Chicago" charset="0"/>
              </a:rPr>
              <a:t> </a:t>
            </a:r>
            <a:r>
              <a:rPr lang="it-IT" sz="2800">
                <a:latin typeface="Chicago" charset="0"/>
              </a:rPr>
              <a:t>- c(e;B) </a:t>
            </a:r>
            <a:r>
              <a:rPr lang="it-IT" sz="2800">
                <a:latin typeface="Chicago" charset="0"/>
                <a:sym typeface="Symbol" pitchFamily="-110" charset="2"/>
              </a:rPr>
              <a:t></a:t>
            </a:r>
            <a:r>
              <a:rPr lang="it-IT" sz="2800">
                <a:latin typeface="Chicago" charset="0"/>
              </a:rPr>
              <a:t> O</a:t>
            </a:r>
            <a:r>
              <a:rPr lang="it-IT">
                <a:latin typeface="Chicago" charset="0"/>
              </a:rPr>
              <a:t> </a:t>
            </a:r>
            <a:r>
              <a:rPr lang="en-GB" sz="2800">
                <a:solidFill>
                  <a:srgbClr val="000000"/>
                </a:solidFill>
                <a:latin typeface="Chicago" charset="0"/>
              </a:rPr>
              <a:t>                </a:t>
            </a:r>
          </a:p>
          <a:p>
            <a:r>
              <a:rPr lang="en-GB" sz="2800">
                <a:solidFill>
                  <a:srgbClr val="000000"/>
                </a:solidFill>
                <a:latin typeface="Chicago" charset="0"/>
              </a:rPr>
              <a:t>                             </a:t>
            </a:r>
          </a:p>
          <a:p>
            <a:r>
              <a:rPr lang="en-GB" sz="2800">
                <a:solidFill>
                  <a:srgbClr val="000000"/>
                </a:solidFill>
                <a:latin typeface="Chicago" charset="0"/>
              </a:rPr>
              <a:t>for all i and e and for all A,B</a:t>
            </a:r>
          </a:p>
          <a:p>
            <a:endParaRPr lang="en-GB" sz="2800">
              <a:solidFill>
                <a:srgbClr val="000000"/>
              </a:solidFill>
              <a:latin typeface="Chicago" charset="0"/>
            </a:endParaRPr>
          </a:p>
          <a:p>
            <a:r>
              <a:rPr lang="en-GB" sz="2800">
                <a:solidFill>
                  <a:srgbClr val="000000"/>
                </a:solidFill>
                <a:latin typeface="Chicago" charset="0"/>
              </a:rPr>
              <a:t>where </a:t>
            </a:r>
            <a:r>
              <a:rPr lang="it-IT" sz="2800">
                <a:latin typeface="Chicago" charset="0"/>
              </a:rPr>
              <a:t>A </a:t>
            </a:r>
            <a:r>
              <a:rPr lang="it-IT" sz="2800">
                <a:latin typeface="Chicago" charset="0"/>
                <a:sym typeface="Symbol" pitchFamily="-110" charset="2"/>
              </a:rPr>
              <a:t></a:t>
            </a:r>
            <a:r>
              <a:rPr lang="it-IT" sz="2800">
                <a:latin typeface="Chicago" charset="0"/>
              </a:rPr>
              <a:t> B </a:t>
            </a:r>
            <a:r>
              <a:rPr lang="en-GB" sz="2800">
                <a:solidFill>
                  <a:srgbClr val="000000"/>
                </a:solidFill>
                <a:latin typeface="Chicago" charset="0"/>
              </a:rPr>
              <a:t> = </a:t>
            </a:r>
            <a:r>
              <a:rPr lang="en-GB" sz="2800">
                <a:solidFill>
                  <a:srgbClr val="000000"/>
                </a:solidFill>
                <a:latin typeface="Symbol" pitchFamily="-110" charset="2"/>
              </a:rPr>
              <a:t>F</a:t>
            </a:r>
            <a:r>
              <a:rPr lang="en-GB" sz="2800">
                <a:solidFill>
                  <a:srgbClr val="000000"/>
                </a:solidFill>
                <a:latin typeface="Chicago" charset="0"/>
              </a:rPr>
              <a:t>     </a:t>
            </a:r>
          </a:p>
          <a:p>
            <a:r>
              <a:rPr lang="en-GB" sz="2800">
                <a:solidFill>
                  <a:srgbClr val="000000"/>
                </a:solidFill>
                <a:latin typeface="Chicago" charset="0"/>
              </a:rPr>
              <a:t>and A U B= {a1, a2}</a:t>
            </a:r>
          </a:p>
          <a:p>
            <a:endParaRPr lang="en-GB" sz="2800">
              <a:solidFill>
                <a:srgbClr val="000000"/>
              </a:solidFill>
              <a:latin typeface="Chicago" charset="0"/>
            </a:endParaRPr>
          </a:p>
          <a:p>
            <a:r>
              <a:rPr lang="en-GB" sz="2800" u="sng">
                <a:solidFill>
                  <a:schemeClr val="accent2"/>
                </a:solidFill>
                <a:latin typeface="Chicago" charset="0"/>
              </a:rPr>
              <a:t>Remark</a:t>
            </a:r>
            <a:r>
              <a:rPr lang="en-GB" sz="2800">
                <a:solidFill>
                  <a:schemeClr val="accent2"/>
                </a:solidFill>
                <a:latin typeface="Chicago" charset="0"/>
              </a:rPr>
              <a:t> :</a:t>
            </a:r>
            <a:r>
              <a:rPr lang="en-GB" sz="2800">
                <a:solidFill>
                  <a:srgbClr val="000000"/>
                </a:solidFill>
                <a:latin typeface="Chicago" charset="0"/>
              </a:rPr>
              <a:t>    (2.1) captures the idea that the investments i and e are relationship-specific: they pay off more if trade occurs than if it does not.</a:t>
            </a:r>
          </a:p>
          <a:p>
            <a:endParaRPr lang="en-GB" sz="2800">
              <a:solidFill>
                <a:schemeClr val="tx2"/>
              </a:solidFill>
            </a:endParaRPr>
          </a:p>
          <a:p>
            <a:endParaRPr lang="en-GB" sz="320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341313"/>
            <a:ext cx="8720138" cy="6519862"/>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Assumption 2:</a:t>
            </a:r>
            <a:r>
              <a:rPr lang="en-GB" sz="2000">
                <a:solidFill>
                  <a:srgbClr val="000000"/>
                </a:solidFill>
                <a:latin typeface="Chicago" charset="0"/>
              </a:rPr>
              <a:t>  relationship-specificity also applies in a </a:t>
            </a:r>
            <a:r>
              <a:rPr lang="en-GB" sz="2000">
                <a:solidFill>
                  <a:schemeClr val="hlink"/>
                </a:solidFill>
                <a:latin typeface="Chicago" charset="0"/>
              </a:rPr>
              <a:t>marginal sense</a:t>
            </a:r>
            <a:r>
              <a:rPr lang="en-GB" sz="2000">
                <a:solidFill>
                  <a:srgbClr val="000000"/>
                </a:solidFill>
                <a:latin typeface="Chicago" charset="0"/>
              </a:rPr>
              <a:t>:</a:t>
            </a:r>
          </a:p>
          <a:p>
            <a:r>
              <a:rPr lang="en-GB" sz="2000">
                <a:solidFill>
                  <a:srgbClr val="000000"/>
                </a:solidFill>
                <a:latin typeface="Chicago" charset="0"/>
              </a:rPr>
              <a:t>the marginal return from each investment is greater the more assets in the relationship, human and otherwise, to which the person making the investment has access.</a:t>
            </a:r>
          </a:p>
          <a:p>
            <a:endParaRPr lang="en-GB" sz="2000">
              <a:solidFill>
                <a:srgbClr val="000000"/>
              </a:solidFill>
              <a:latin typeface="Chicago" charset="0"/>
            </a:endParaRPr>
          </a:p>
          <a:p>
            <a:r>
              <a:rPr lang="en-GB">
                <a:solidFill>
                  <a:srgbClr val="000000"/>
                </a:solidFill>
                <a:latin typeface="Chicago" charset="0"/>
              </a:rPr>
              <a:t>(2.2)  R' (i) </a:t>
            </a:r>
            <a:r>
              <a:rPr lang="en-GB">
                <a:solidFill>
                  <a:srgbClr val="FF0000"/>
                </a:solidFill>
                <a:latin typeface="Chicago" charset="0"/>
              </a:rPr>
              <a:t>&gt;</a:t>
            </a:r>
            <a:r>
              <a:rPr lang="en-GB">
                <a:solidFill>
                  <a:srgbClr val="000000"/>
                </a:solidFill>
                <a:latin typeface="Chicago" charset="0"/>
              </a:rPr>
              <a:t> </a:t>
            </a:r>
            <a:r>
              <a:rPr lang="it-IT">
                <a:latin typeface="Chicago" charset="0"/>
              </a:rPr>
              <a:t>r' (i; a1, a2) </a:t>
            </a:r>
            <a:r>
              <a:rPr lang="it-IT">
                <a:latin typeface="Chicago" charset="0"/>
                <a:sym typeface="Symbol" pitchFamily="-110" charset="2"/>
              </a:rPr>
              <a:t></a:t>
            </a:r>
            <a:r>
              <a:rPr lang="it-IT">
                <a:latin typeface="Chicago" charset="0"/>
              </a:rPr>
              <a:t> r' (i; a1) </a:t>
            </a:r>
            <a:r>
              <a:rPr lang="it-IT">
                <a:latin typeface="Chicago" charset="0"/>
                <a:sym typeface="Symbol" pitchFamily="-110" charset="2"/>
              </a:rPr>
              <a:t></a:t>
            </a:r>
            <a:r>
              <a:rPr lang="it-IT">
                <a:latin typeface="Chicago" charset="0"/>
              </a:rPr>
              <a:t> </a:t>
            </a:r>
            <a:r>
              <a:rPr lang="en-GB">
                <a:solidFill>
                  <a:srgbClr val="000000"/>
                </a:solidFill>
                <a:latin typeface="Chicago" charset="0"/>
              </a:rPr>
              <a:t> r'(i; </a:t>
            </a:r>
            <a:r>
              <a:rPr lang="en-GB">
                <a:solidFill>
                  <a:srgbClr val="000000"/>
                </a:solidFill>
                <a:latin typeface="Symbol" pitchFamily="-110" charset="2"/>
              </a:rPr>
              <a:t>F</a:t>
            </a:r>
            <a:r>
              <a:rPr lang="en-GB">
                <a:solidFill>
                  <a:srgbClr val="000000"/>
                </a:solidFill>
                <a:latin typeface="Chicago" charset="0"/>
              </a:rPr>
              <a:t>)</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for all 0 &lt; i &lt; ∞</a:t>
            </a:r>
          </a:p>
          <a:p>
            <a:endParaRPr lang="en-GB" sz="2000">
              <a:solidFill>
                <a:srgbClr val="000000"/>
              </a:solidFill>
              <a:latin typeface="Chicago" charset="0"/>
            </a:endParaRPr>
          </a:p>
          <a:p>
            <a:r>
              <a:rPr lang="en-GB">
                <a:solidFill>
                  <a:srgbClr val="000000"/>
                </a:solidFill>
                <a:latin typeface="Chicago" charset="0"/>
              </a:rPr>
              <a:t>(2.3)  |C'(e)| </a:t>
            </a:r>
            <a:r>
              <a:rPr lang="en-GB">
                <a:solidFill>
                  <a:srgbClr val="FF0000"/>
                </a:solidFill>
                <a:latin typeface="Chicago" charset="0"/>
              </a:rPr>
              <a:t>&gt;</a:t>
            </a:r>
            <a:r>
              <a:rPr lang="en-GB">
                <a:solidFill>
                  <a:srgbClr val="000000"/>
                </a:solidFill>
                <a:latin typeface="Chicago" charset="0"/>
              </a:rPr>
              <a:t> |c'(e; a1, a2)| </a:t>
            </a:r>
            <a:r>
              <a:rPr lang="it-IT">
                <a:latin typeface="Chicago" charset="0"/>
                <a:sym typeface="Symbol" pitchFamily="-110" charset="2"/>
              </a:rPr>
              <a:t></a:t>
            </a:r>
            <a:r>
              <a:rPr lang="en-GB">
                <a:solidFill>
                  <a:srgbClr val="000000"/>
                </a:solidFill>
                <a:latin typeface="Chicago" charset="0"/>
              </a:rPr>
              <a:t> |c' (e; a2)| </a:t>
            </a:r>
            <a:r>
              <a:rPr lang="it-IT">
                <a:latin typeface="Chicago" charset="0"/>
                <a:sym typeface="Symbol" pitchFamily="-110" charset="2"/>
              </a:rPr>
              <a:t></a:t>
            </a:r>
            <a:r>
              <a:rPr lang="en-GB">
                <a:solidFill>
                  <a:srgbClr val="000000"/>
                </a:solidFill>
                <a:latin typeface="Chicago" charset="0"/>
              </a:rPr>
              <a:t> c' (e; </a:t>
            </a:r>
            <a:r>
              <a:rPr lang="en-GB">
                <a:solidFill>
                  <a:srgbClr val="000000"/>
                </a:solidFill>
                <a:latin typeface="Symbol" pitchFamily="-110" charset="2"/>
              </a:rPr>
              <a:t>F</a:t>
            </a:r>
            <a:r>
              <a:rPr lang="en-GB">
                <a:solidFill>
                  <a:srgbClr val="000000"/>
                </a:solidFill>
                <a:latin typeface="Chicago" charset="0"/>
              </a:rPr>
              <a:t>)</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for all 0 &lt; e &lt; ∞.</a:t>
            </a:r>
          </a:p>
          <a:p>
            <a:endParaRPr lang="en-GB" sz="2000">
              <a:solidFill>
                <a:srgbClr val="000000"/>
              </a:solidFill>
              <a:latin typeface="Chicago" charset="0"/>
            </a:endParaRPr>
          </a:p>
          <a:p>
            <a:r>
              <a:rPr lang="en-GB" sz="2000">
                <a:solidFill>
                  <a:srgbClr val="000000"/>
                </a:solidFill>
                <a:latin typeface="Chicago" charset="0"/>
              </a:rPr>
              <a:t>where:     r'(i;A) =  ∂r(i;A)/∂(i)     and     c'(e) = ∂c(e;B)/∂e</a:t>
            </a:r>
          </a:p>
          <a:p>
            <a:r>
              <a:rPr lang="en-GB" sz="2000">
                <a:solidFill>
                  <a:srgbClr val="000000"/>
                </a:solidFill>
                <a:latin typeface="Chicago" charset="0"/>
              </a:rPr>
              <a:t>            </a:t>
            </a:r>
          </a:p>
          <a:p>
            <a:r>
              <a:rPr lang="en-GB" sz="2000">
                <a:solidFill>
                  <a:srgbClr val="000000"/>
                </a:solidFill>
                <a:latin typeface="Chicago" charset="0"/>
              </a:rPr>
              <a:t>	R' &gt; 0,    R" &lt; 0                     r' </a:t>
            </a:r>
            <a:r>
              <a:rPr lang="it-IT">
                <a:latin typeface="Chicago" charset="0"/>
                <a:sym typeface="Symbol" pitchFamily="-110" charset="2"/>
              </a:rPr>
              <a:t></a:t>
            </a:r>
            <a:r>
              <a:rPr lang="en-GB" sz="2000">
                <a:solidFill>
                  <a:srgbClr val="000000"/>
                </a:solidFill>
                <a:latin typeface="Chicago" charset="0"/>
              </a:rPr>
              <a:t> 0        r" </a:t>
            </a:r>
            <a:r>
              <a:rPr lang="it-IT">
                <a:latin typeface="Chicago" charset="0"/>
                <a:sym typeface="Symbol" pitchFamily="-110" charset="2"/>
              </a:rPr>
              <a:t></a:t>
            </a:r>
            <a:r>
              <a:rPr lang="en-GB" sz="2000">
                <a:solidFill>
                  <a:srgbClr val="000000"/>
                </a:solidFill>
                <a:latin typeface="Chicago" charset="0"/>
              </a:rPr>
              <a:t>  0</a:t>
            </a:r>
          </a:p>
          <a:p>
            <a:r>
              <a:rPr lang="en-GB" sz="2000">
                <a:solidFill>
                  <a:srgbClr val="000000"/>
                </a:solidFill>
                <a:latin typeface="Chicago" charset="0"/>
              </a:rPr>
              <a:t>         C' &lt; 0     C" &gt; O                      c'  </a:t>
            </a:r>
            <a:r>
              <a:rPr lang="it-IT">
                <a:latin typeface="Chicago" charset="0"/>
                <a:sym typeface="Symbol" pitchFamily="-110" charset="2"/>
              </a:rPr>
              <a:t></a:t>
            </a:r>
            <a:r>
              <a:rPr lang="en-GB" sz="2000">
                <a:solidFill>
                  <a:srgbClr val="000000"/>
                </a:solidFill>
                <a:latin typeface="Chicago" charset="0"/>
              </a:rPr>
              <a:t> 0      c" </a:t>
            </a:r>
            <a:r>
              <a:rPr lang="it-IT">
                <a:latin typeface="Chicago" charset="0"/>
                <a:sym typeface="Symbol" pitchFamily="-110" charset="2"/>
              </a:rPr>
              <a:t></a:t>
            </a:r>
            <a:r>
              <a:rPr lang="en-GB" sz="2000">
                <a:solidFill>
                  <a:srgbClr val="000000"/>
                </a:solidFill>
                <a:latin typeface="Chicago" charset="0"/>
              </a:rPr>
              <a:t> 0</a:t>
            </a:r>
          </a:p>
          <a:p>
            <a:endParaRPr lang="en-GB" sz="1400">
              <a:solidFill>
                <a:srgbClr val="000000"/>
              </a:solidFill>
              <a:latin typeface="Chicago" charset="0"/>
            </a:endParaRPr>
          </a:p>
          <a:p>
            <a:endParaRPr lang="en-GB" sz="320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7463"/>
            <a:ext cx="8839200" cy="6375400"/>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3:</a:t>
            </a:r>
            <a:r>
              <a:rPr lang="en-GB" sz="2800">
                <a:solidFill>
                  <a:srgbClr val="FF0000"/>
                </a:solidFill>
                <a:latin typeface="Chicago" charset="0"/>
              </a:rPr>
              <a:t> </a:t>
            </a:r>
          </a:p>
          <a:p>
            <a:r>
              <a:rPr lang="en-GB" sz="2800">
                <a:solidFill>
                  <a:srgbClr val="FF0000"/>
                </a:solidFill>
                <a:latin typeface="Chicago" charset="0"/>
              </a:rPr>
              <a:t>(Swiss Cheese)</a:t>
            </a:r>
            <a:endParaRPr lang="en-GB" sz="2800">
              <a:solidFill>
                <a:srgbClr val="000000"/>
              </a:solidFill>
              <a:latin typeface="Chicago" charset="0"/>
            </a:endParaRPr>
          </a:p>
          <a:p>
            <a:endParaRPr lang="en-GB" sz="2800">
              <a:solidFill>
                <a:srgbClr val="000000"/>
              </a:solidFill>
              <a:latin typeface="Chicago" charset="0"/>
            </a:endParaRPr>
          </a:p>
          <a:p>
            <a:r>
              <a:rPr lang="en-GB" sz="2800">
                <a:solidFill>
                  <a:srgbClr val="000000"/>
                </a:solidFill>
                <a:latin typeface="Chicago" charset="0"/>
              </a:rPr>
              <a:t>R,r,C,c (</a:t>
            </a:r>
            <a:r>
              <a:rPr lang="en-GB" sz="2800" u="sng">
                <a:solidFill>
                  <a:srgbClr val="000000"/>
                </a:solidFill>
                <a:latin typeface="Chicago" charset="0"/>
              </a:rPr>
              <a:t>the results</a:t>
            </a:r>
            <a:r>
              <a:rPr lang="en-GB" sz="2800">
                <a:solidFill>
                  <a:srgbClr val="000000"/>
                </a:solidFill>
                <a:latin typeface="Chicago" charset="0"/>
              </a:rPr>
              <a:t>) and i, e (</a:t>
            </a:r>
            <a:r>
              <a:rPr lang="en-GB" sz="2800" u="sng">
                <a:solidFill>
                  <a:srgbClr val="000000"/>
                </a:solidFill>
                <a:latin typeface="Chicago" charset="0"/>
              </a:rPr>
              <a:t>the investments</a:t>
            </a:r>
            <a:r>
              <a:rPr lang="en-GB" sz="2800">
                <a:solidFill>
                  <a:srgbClr val="000000"/>
                </a:solidFill>
                <a:latin typeface="Chicago" charset="0"/>
              </a:rPr>
              <a:t>) are observable to both parties, but are not verifiable to outsiders. Thus, neither the results of the investments in </a:t>
            </a:r>
            <a:r>
              <a:rPr lang="en-GB" sz="2800">
                <a:solidFill>
                  <a:schemeClr val="accent2"/>
                </a:solidFill>
                <a:latin typeface="Chicago" charset="0"/>
              </a:rPr>
              <a:t>human capital</a:t>
            </a:r>
            <a:r>
              <a:rPr lang="en-GB" sz="2800">
                <a:solidFill>
                  <a:srgbClr val="000000"/>
                </a:solidFill>
                <a:latin typeface="Chicago" charset="0"/>
              </a:rPr>
              <a:t> nor the levels investments themselves can be part of an enforceable contract.</a:t>
            </a:r>
          </a:p>
          <a:p>
            <a:endParaRPr lang="en-GB" sz="2800">
              <a:solidFill>
                <a:srgbClr val="000000"/>
              </a:solidFill>
              <a:latin typeface="Chicago" charset="0"/>
            </a:endParaRPr>
          </a:p>
          <a:p>
            <a:r>
              <a:rPr lang="en-GB" sz="2800">
                <a:solidFill>
                  <a:srgbClr val="000000"/>
                </a:solidFill>
                <a:latin typeface="Chicago" charset="0"/>
              </a:rPr>
              <a:t>The </a:t>
            </a:r>
            <a:r>
              <a:rPr lang="en-GB" sz="2800">
                <a:solidFill>
                  <a:schemeClr val="accent2"/>
                </a:solidFill>
                <a:latin typeface="Chicago" charset="0"/>
              </a:rPr>
              <a:t>Physical Assets</a:t>
            </a:r>
            <a:r>
              <a:rPr lang="en-GB" sz="2800">
                <a:solidFill>
                  <a:srgbClr val="000000"/>
                </a:solidFill>
                <a:latin typeface="Chicago" charset="0"/>
              </a:rPr>
              <a:t> a1, a2 can be exchanged at zero transaction costs.</a:t>
            </a:r>
          </a:p>
          <a:p>
            <a:endParaRPr lang="en-GB" sz="28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0"/>
            <a:ext cx="9144000" cy="6858000"/>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Ex-post division of surplus.</a:t>
            </a:r>
          </a:p>
          <a:p>
            <a:endParaRPr lang="en-GB" sz="2000" b="1" u="sng">
              <a:solidFill>
                <a:srgbClr val="000000"/>
              </a:solidFill>
              <a:latin typeface="Chicago" charset="0"/>
            </a:endParaRPr>
          </a:p>
          <a:p>
            <a:r>
              <a:rPr lang="en-GB" sz="2000">
                <a:solidFill>
                  <a:srgbClr val="000000"/>
                </a:solidFill>
                <a:latin typeface="Chicago" charset="0"/>
              </a:rPr>
              <a:t>Consider what happens at date 1 </a:t>
            </a:r>
            <a:r>
              <a:rPr lang="en-GB" sz="2000" u="sng">
                <a:solidFill>
                  <a:schemeClr val="accent2"/>
                </a:solidFill>
                <a:latin typeface="Chicago" charset="0"/>
              </a:rPr>
              <a:t>given</a:t>
            </a:r>
            <a:r>
              <a:rPr lang="en-GB" sz="2000">
                <a:solidFill>
                  <a:schemeClr val="accent2"/>
                </a:solidFill>
                <a:latin typeface="Chicago" charset="0"/>
              </a:rPr>
              <a:t> </a:t>
            </a:r>
            <a:r>
              <a:rPr lang="en-GB" sz="2000">
                <a:solidFill>
                  <a:srgbClr val="000000"/>
                </a:solidFill>
                <a:latin typeface="Chicago" charset="0"/>
              </a:rPr>
              <a:t>particular investment decisions i and e.</a:t>
            </a:r>
          </a:p>
          <a:p>
            <a:r>
              <a:rPr lang="en-GB" sz="2000">
                <a:solidFill>
                  <a:srgbClr val="000000"/>
                </a:solidFill>
                <a:latin typeface="Chicago" charset="0"/>
              </a:rPr>
              <a:t>Take also the asset ownership structure as </a:t>
            </a:r>
            <a:r>
              <a:rPr lang="en-GB" sz="2000" u="sng">
                <a:solidFill>
                  <a:schemeClr val="accent2"/>
                </a:solidFill>
                <a:latin typeface="Chicago" charset="0"/>
              </a:rPr>
              <a:t>fixed</a:t>
            </a:r>
            <a:r>
              <a:rPr lang="en-GB" sz="2000">
                <a:solidFill>
                  <a:srgbClr val="000000"/>
                </a:solidFill>
                <a:latin typeface="Chicago" charset="0"/>
              </a:rPr>
              <a:t> for the moment.</a:t>
            </a:r>
          </a:p>
          <a:p>
            <a:r>
              <a:rPr lang="en-GB" sz="2000">
                <a:solidFill>
                  <a:srgbClr val="000000"/>
                </a:solidFill>
                <a:latin typeface="Chicago" charset="0"/>
              </a:rPr>
              <a:t>We can suppress i, e and the set of assets A and B that M1 and M2 control.</a:t>
            </a:r>
          </a:p>
          <a:p>
            <a:r>
              <a:rPr lang="en-GB" sz="2000">
                <a:solidFill>
                  <a:srgbClr val="000000"/>
                </a:solidFill>
                <a:latin typeface="Chicago" charset="0"/>
              </a:rPr>
              <a:t>Denote M1's revenue and M2 costs by:</a:t>
            </a:r>
          </a:p>
          <a:p>
            <a:r>
              <a:rPr lang="en-GB" sz="2000">
                <a:solidFill>
                  <a:srgbClr val="000000"/>
                </a:solidFill>
                <a:latin typeface="Chicago" charset="0"/>
              </a:rPr>
              <a:t>R and C                 </a:t>
            </a:r>
            <a:r>
              <a:rPr lang="en-GB" sz="2000">
                <a:solidFill>
                  <a:srgbClr val="FF0000"/>
                </a:solidFill>
                <a:latin typeface="Chicago" charset="0"/>
              </a:rPr>
              <a:t>if trade occurs</a:t>
            </a:r>
            <a:endParaRPr lang="en-GB" sz="2000">
              <a:solidFill>
                <a:srgbClr val="000000"/>
              </a:solidFill>
              <a:latin typeface="Chicago" charset="0"/>
            </a:endParaRPr>
          </a:p>
          <a:p>
            <a:r>
              <a:rPr lang="en-GB" sz="2000">
                <a:solidFill>
                  <a:srgbClr val="000000"/>
                </a:solidFill>
                <a:latin typeface="Chicago" charset="0"/>
              </a:rPr>
              <a:t>r and c                  </a:t>
            </a:r>
            <a:r>
              <a:rPr lang="en-GB" sz="2000">
                <a:solidFill>
                  <a:srgbClr val="FF0000"/>
                </a:solidFill>
                <a:latin typeface="Chicago" charset="0"/>
              </a:rPr>
              <a:t>if trade does not occur.</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chemeClr val="accent2"/>
                </a:solidFill>
                <a:latin typeface="Chicago" charset="0"/>
              </a:rPr>
              <a:t>Assumption 1</a:t>
            </a:r>
            <a:r>
              <a:rPr lang="en-GB" sz="2000">
                <a:solidFill>
                  <a:srgbClr val="FF0000"/>
                </a:solidFill>
                <a:latin typeface="Chicago" charset="0"/>
              </a:rPr>
              <a:t>---&gt;</a:t>
            </a:r>
            <a:r>
              <a:rPr lang="en-GB" sz="2000">
                <a:solidFill>
                  <a:srgbClr val="000000"/>
                </a:solidFill>
                <a:latin typeface="Chicago" charset="0"/>
              </a:rPr>
              <a:t> there are ex post gains from trade given by:</a:t>
            </a:r>
          </a:p>
          <a:p>
            <a:endParaRPr lang="en-GB" sz="2000">
              <a:solidFill>
                <a:srgbClr val="000000"/>
              </a:solidFill>
              <a:latin typeface="Chicago" charset="0"/>
            </a:endParaRPr>
          </a:p>
          <a:p>
            <a:r>
              <a:rPr lang="en-GB">
                <a:solidFill>
                  <a:srgbClr val="000000"/>
                </a:solidFill>
                <a:latin typeface="Chicago" charset="0"/>
              </a:rPr>
              <a:t>[(R-C) - (r-c)]. </a:t>
            </a:r>
          </a:p>
          <a:p>
            <a:endParaRPr lang="en-GB" sz="2000">
              <a:solidFill>
                <a:schemeClr val="accent2"/>
              </a:solidFill>
              <a:latin typeface="Chicago" charset="0"/>
            </a:endParaRPr>
          </a:p>
          <a:p>
            <a:r>
              <a:rPr lang="en-GB" sz="2000">
                <a:solidFill>
                  <a:schemeClr val="accent2"/>
                </a:solidFill>
                <a:latin typeface="Chicago" charset="0"/>
              </a:rPr>
              <a:t>Assumption 3 </a:t>
            </a:r>
            <a:r>
              <a:rPr lang="en-GB" sz="2000">
                <a:solidFill>
                  <a:srgbClr val="FF0000"/>
                </a:solidFill>
                <a:latin typeface="Chicago" charset="0"/>
              </a:rPr>
              <a:t>---&gt;</a:t>
            </a:r>
            <a:r>
              <a:rPr lang="en-GB" sz="2000">
                <a:solidFill>
                  <a:schemeClr val="accent2"/>
                </a:solidFill>
                <a:latin typeface="Chicago" charset="0"/>
              </a:rPr>
              <a:t> </a:t>
            </a:r>
            <a:r>
              <a:rPr lang="en-GB" sz="2000">
                <a:solidFill>
                  <a:schemeClr val="tx2"/>
                </a:solidFill>
                <a:latin typeface="Chicago" charset="0"/>
              </a:rPr>
              <a:t>they cannot be achieved under the initial contract. </a:t>
            </a:r>
          </a:p>
          <a:p>
            <a:endParaRPr lang="en-GB" sz="2000">
              <a:solidFill>
                <a:srgbClr val="000000"/>
              </a:solidFill>
              <a:latin typeface="Chicago" charset="0"/>
            </a:endParaRPr>
          </a:p>
          <a:p>
            <a:r>
              <a:rPr lang="en-GB" sz="2000">
                <a:solidFill>
                  <a:srgbClr val="000000"/>
                </a:solidFill>
                <a:latin typeface="Chicago" charset="0"/>
              </a:rPr>
              <a:t>Since the parties have </a:t>
            </a:r>
            <a:r>
              <a:rPr lang="en-GB" sz="2000">
                <a:solidFill>
                  <a:schemeClr val="hlink"/>
                </a:solidFill>
                <a:latin typeface="Chicago" charset="0"/>
              </a:rPr>
              <a:t>symmetric information</a:t>
            </a:r>
            <a:r>
              <a:rPr lang="en-GB" sz="2000">
                <a:solidFill>
                  <a:srgbClr val="000000"/>
                </a:solidFill>
                <a:latin typeface="Chicago" charset="0"/>
              </a:rPr>
              <a:t>, it is reasonable to expect them to realise the </a:t>
            </a:r>
            <a:r>
              <a:rPr lang="en-GB" sz="2000">
                <a:solidFill>
                  <a:schemeClr val="hlink"/>
                </a:solidFill>
                <a:latin typeface="Chicago" charset="0"/>
              </a:rPr>
              <a:t>gains through negotiation. </a:t>
            </a:r>
          </a:p>
          <a:p>
            <a:endParaRPr lang="en-GB" sz="200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8915400" cy="6975475"/>
          </a:xfrm>
          <a:prstGeom prst="rect">
            <a:avLst/>
          </a:prstGeom>
          <a:noFill/>
          <a:ln w="9525">
            <a:noFill/>
            <a:miter lim="800000"/>
            <a:headEnd/>
            <a:tailEnd/>
          </a:ln>
        </p:spPr>
        <p:txBody>
          <a:bodyPr>
            <a:prstTxWarp prst="textNoShape">
              <a:avLst/>
            </a:prstTxWarp>
            <a:spAutoFit/>
          </a:bodyPr>
          <a:lstStyle/>
          <a:p>
            <a:r>
              <a:rPr lang="en-GB" u="sng">
                <a:solidFill>
                  <a:srgbClr val="FF0000"/>
                </a:solidFill>
                <a:latin typeface="Chicago" charset="0"/>
              </a:rPr>
              <a:t>Assumption 4</a:t>
            </a:r>
            <a:r>
              <a:rPr lang="en-GB" u="sng">
                <a:solidFill>
                  <a:srgbClr val="000000"/>
                </a:solidFill>
                <a:latin typeface="Chicago" charset="0"/>
              </a:rPr>
              <a:t> </a:t>
            </a:r>
            <a:r>
              <a:rPr lang="en-GB">
                <a:solidFill>
                  <a:srgbClr val="000000"/>
                </a:solidFill>
                <a:latin typeface="Chicago" charset="0"/>
              </a:rPr>
              <a:t> Bargaining is such that the ex-post gains from trade [(R-C) - (r-c)] are divided 50/50 as in the Nash bargaining solution. Then M1 and M2 ex-post payoffs equal:</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(2.4) </a:t>
            </a:r>
            <a:r>
              <a:rPr lang="it-IT" sz="3200">
                <a:latin typeface="Chicago" charset="0"/>
                <a:sym typeface="Symbol" pitchFamily="-110" charset="2"/>
              </a:rPr>
              <a:t></a:t>
            </a:r>
            <a:r>
              <a:rPr lang="en-GB">
                <a:solidFill>
                  <a:srgbClr val="000000"/>
                </a:solidFill>
                <a:latin typeface="Chicago" charset="0"/>
              </a:rPr>
              <a:t>1 = R-p = </a:t>
            </a:r>
            <a:r>
              <a:rPr lang="en-GB">
                <a:solidFill>
                  <a:schemeClr val="hlink"/>
                </a:solidFill>
                <a:latin typeface="Chicago" charset="0"/>
              </a:rPr>
              <a:t>r - </a:t>
            </a:r>
            <a:r>
              <a:rPr lang="en-GB" u="sng">
                <a:solidFill>
                  <a:schemeClr val="hlink"/>
                </a:solidFill>
                <a:latin typeface="Chicago" charset="0"/>
              </a:rPr>
              <a:t>p</a:t>
            </a:r>
            <a:r>
              <a:rPr lang="en-GB">
                <a:solidFill>
                  <a:srgbClr val="000000"/>
                </a:solidFill>
                <a:latin typeface="Chicago" charset="0"/>
              </a:rPr>
              <a:t>  + </a:t>
            </a:r>
            <a:r>
              <a:rPr lang="en-GB">
                <a:solidFill>
                  <a:srgbClr val="996633"/>
                </a:solidFill>
                <a:latin typeface="Chicago" charset="0"/>
              </a:rPr>
              <a:t>1/2 [(R-C)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a:solidFill>
                  <a:srgbClr val="000000"/>
                </a:solidFill>
                <a:latin typeface="Chicago" charset="0"/>
              </a:rPr>
              <a:t>= - </a:t>
            </a:r>
            <a:r>
              <a:rPr lang="en-GB" u="sng">
                <a:solidFill>
                  <a:srgbClr val="000000"/>
                </a:solidFill>
                <a:latin typeface="Chicago" charset="0"/>
              </a:rPr>
              <a:t>p</a:t>
            </a:r>
            <a:r>
              <a:rPr lang="en-GB">
                <a:solidFill>
                  <a:srgbClr val="000000"/>
                </a:solidFill>
                <a:latin typeface="Chicago" charset="0"/>
              </a:rPr>
              <a:t> + 1/2R + 1/2r  - 1/2C  + 1/2 c</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(2.5) </a:t>
            </a:r>
            <a:r>
              <a:rPr lang="it-IT" sz="3200">
                <a:latin typeface="Chicago" charset="0"/>
                <a:sym typeface="Symbol" pitchFamily="-110" charset="2"/>
              </a:rPr>
              <a:t></a:t>
            </a:r>
            <a:r>
              <a:rPr lang="en-GB">
                <a:solidFill>
                  <a:srgbClr val="000000"/>
                </a:solidFill>
                <a:latin typeface="Chicago" charset="0"/>
              </a:rPr>
              <a:t>2 = p - C = </a:t>
            </a:r>
            <a:r>
              <a:rPr lang="en-GB" u="sng">
                <a:solidFill>
                  <a:schemeClr val="hlink"/>
                </a:solidFill>
                <a:latin typeface="Chicago" charset="0"/>
              </a:rPr>
              <a:t>p</a:t>
            </a:r>
            <a:r>
              <a:rPr lang="en-GB">
                <a:solidFill>
                  <a:schemeClr val="hlink"/>
                </a:solidFill>
                <a:latin typeface="Chicago" charset="0"/>
              </a:rPr>
              <a:t>  - c</a:t>
            </a:r>
            <a:r>
              <a:rPr lang="en-GB">
                <a:solidFill>
                  <a:srgbClr val="000000"/>
                </a:solidFill>
                <a:latin typeface="Chicago" charset="0"/>
              </a:rPr>
              <a:t> + </a:t>
            </a:r>
            <a:r>
              <a:rPr lang="en-GB">
                <a:solidFill>
                  <a:srgbClr val="996633"/>
                </a:solidFill>
                <a:latin typeface="Chicago" charset="0"/>
              </a:rPr>
              <a:t>1/2[(R-C)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u="sng">
                <a:solidFill>
                  <a:srgbClr val="000000"/>
                </a:solidFill>
                <a:latin typeface="Chicago" charset="0"/>
              </a:rPr>
              <a:t>p</a:t>
            </a:r>
            <a:r>
              <a:rPr lang="en-GB">
                <a:solidFill>
                  <a:srgbClr val="000000"/>
                </a:solidFill>
                <a:latin typeface="Chicago" charset="0"/>
              </a:rPr>
              <a:t> - 1/2C  - 1/2 c  + 1/2R + 1/2r</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FF0000"/>
              </a:solidFill>
              <a:latin typeface="Chicago" charset="0"/>
            </a:endParaRPr>
          </a:p>
          <a:p>
            <a:r>
              <a:rPr lang="en-GB" sz="2000">
                <a:solidFill>
                  <a:srgbClr val="FF0000"/>
                </a:solidFill>
                <a:latin typeface="Chicago" charset="0"/>
              </a:rPr>
              <a:t>and the widget price is given by:</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(2.6)                    </a:t>
            </a:r>
            <a:r>
              <a:rPr lang="en-GB">
                <a:solidFill>
                  <a:srgbClr val="000000"/>
                </a:solidFill>
                <a:latin typeface="Chicago" charset="0"/>
              </a:rPr>
              <a:t>p = </a:t>
            </a:r>
            <a:r>
              <a:rPr lang="en-GB" u="sng">
                <a:solidFill>
                  <a:srgbClr val="000000"/>
                </a:solidFill>
                <a:latin typeface="Chicago" charset="0"/>
              </a:rPr>
              <a:t>p </a:t>
            </a:r>
            <a:r>
              <a:rPr lang="en-GB">
                <a:solidFill>
                  <a:srgbClr val="000000"/>
                </a:solidFill>
                <a:latin typeface="Chicago" charset="0"/>
              </a:rPr>
              <a:t> +  1/2 (R-r) - 1/2 (c - C)</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0"/>
            <a:ext cx="9144000" cy="6664325"/>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Chicago" charset="0"/>
              </a:rPr>
              <a:t>The first-best choice of investments</a:t>
            </a:r>
            <a:endParaRPr lang="en-GB" b="1" u="sng">
              <a:solidFill>
                <a:srgbClr val="000000"/>
              </a:solidFill>
              <a:latin typeface="Chicago" charset="0"/>
            </a:endParaRPr>
          </a:p>
          <a:p>
            <a:r>
              <a:rPr lang="en-GB">
                <a:solidFill>
                  <a:schemeClr val="accent2"/>
                </a:solidFill>
                <a:latin typeface="Chicago" charset="0"/>
              </a:rPr>
              <a:t>(</a:t>
            </a:r>
            <a:r>
              <a:rPr lang="en-GB" u="sng">
                <a:solidFill>
                  <a:schemeClr val="accent2"/>
                </a:solidFill>
                <a:latin typeface="Chicago" charset="0"/>
              </a:rPr>
              <a:t>We assume no wealth effects</a:t>
            </a:r>
            <a:r>
              <a:rPr lang="en-GB">
                <a:solidFill>
                  <a:schemeClr val="accent2"/>
                </a:solidFill>
                <a:latin typeface="Chicago" charset="0"/>
              </a:rPr>
              <a:t>)</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In a first-best world the parties would maximise the date 0 (net) present value of their trading relationship. </a:t>
            </a:r>
          </a:p>
          <a:p>
            <a:endParaRPr lang="en-GB">
              <a:solidFill>
                <a:srgbClr val="000000"/>
              </a:solidFill>
              <a:latin typeface="Chicago" charset="0"/>
            </a:endParaRPr>
          </a:p>
          <a:p>
            <a:r>
              <a:rPr lang="en-GB">
                <a:solidFill>
                  <a:srgbClr val="000000"/>
                </a:solidFill>
                <a:latin typeface="Chicago" charset="0"/>
              </a:rPr>
              <a:t>(2.7)        R(i) - i - C(e) - e</a:t>
            </a:r>
          </a:p>
          <a:p>
            <a:endParaRPr lang="en-GB">
              <a:solidFill>
                <a:srgbClr val="000000"/>
              </a:solidFill>
              <a:latin typeface="Chicago" charset="0"/>
            </a:endParaRPr>
          </a:p>
          <a:p>
            <a:r>
              <a:rPr lang="en-GB">
                <a:solidFill>
                  <a:srgbClr val="000000"/>
                </a:solidFill>
                <a:latin typeface="Chicago" charset="0"/>
              </a:rPr>
              <a:t>Denote the unique solution to the first-best problem by (i*, e*)</a:t>
            </a:r>
          </a:p>
          <a:p>
            <a:r>
              <a:rPr lang="en-GB">
                <a:solidFill>
                  <a:srgbClr val="000000"/>
                </a:solidFill>
                <a:latin typeface="Chicago" charset="0"/>
              </a:rPr>
              <a:t> </a:t>
            </a:r>
          </a:p>
          <a:p>
            <a:r>
              <a:rPr lang="en-GB">
                <a:solidFill>
                  <a:srgbClr val="FF0000"/>
                </a:solidFill>
                <a:latin typeface="Chicago" charset="0"/>
              </a:rPr>
              <a:t>The first-order conditions for maximising 2.7 are:</a:t>
            </a:r>
          </a:p>
          <a:p>
            <a:endParaRPr lang="en-GB">
              <a:solidFill>
                <a:srgbClr val="000000"/>
              </a:solidFill>
              <a:latin typeface="Chicago" charset="0"/>
            </a:endParaRPr>
          </a:p>
          <a:p>
            <a:r>
              <a:rPr lang="en-GB">
                <a:solidFill>
                  <a:srgbClr val="000000"/>
                </a:solidFill>
                <a:latin typeface="Chicago" charset="0"/>
              </a:rPr>
              <a:t>(2.8) </a:t>
            </a:r>
            <a:r>
              <a:rPr lang="en-GB">
                <a:solidFill>
                  <a:srgbClr val="FF0000"/>
                </a:solidFill>
                <a:latin typeface="Chicago" charset="0"/>
              </a:rPr>
              <a:t>R' (i*) = 1</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(2.9) </a:t>
            </a:r>
            <a:r>
              <a:rPr lang="en-GB">
                <a:solidFill>
                  <a:srgbClr val="FF0000"/>
                </a:solidFill>
                <a:latin typeface="Chicago" charset="0"/>
              </a:rPr>
              <a:t>| C' (e*) | =1</a:t>
            </a:r>
            <a:endParaRPr lang="en-GB">
              <a:solidFill>
                <a:srgbClr val="000000"/>
              </a:solidFill>
              <a:latin typeface="Chicago" charset="0"/>
            </a:endParaRPr>
          </a:p>
          <a:p>
            <a:endParaRPr lang="en-GB">
              <a:solidFill>
                <a:schemeClr val="tx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30163"/>
            <a:ext cx="9144000" cy="6980237"/>
          </a:xfrm>
          <a:prstGeom prst="rect">
            <a:avLst/>
          </a:prstGeom>
          <a:noFill/>
          <a:ln w="9525">
            <a:noFill/>
            <a:miter lim="800000"/>
            <a:headEnd/>
            <a:tailEnd/>
          </a:ln>
        </p:spPr>
        <p:txBody>
          <a:bodyPr>
            <a:prstTxWarp prst="textNoShape">
              <a:avLst/>
            </a:prstTxWarp>
            <a:spAutoFit/>
          </a:bodyPr>
          <a:lstStyle/>
          <a:p>
            <a:r>
              <a:rPr lang="en-GB" sz="2800" b="1" u="sng">
                <a:solidFill>
                  <a:srgbClr val="FF0000"/>
                </a:solidFill>
                <a:latin typeface="Chicago" charset="0"/>
              </a:rPr>
              <a:t>The second-best choice of investments.</a:t>
            </a:r>
            <a:endParaRPr lang="en-GB" sz="2800" b="1" u="sng">
              <a:solidFill>
                <a:srgbClr val="000000"/>
              </a:solidFill>
              <a:latin typeface="Chicago" charset="0"/>
            </a:endParaRPr>
          </a:p>
          <a:p>
            <a:r>
              <a:rPr lang="en-GB" sz="2000">
                <a:solidFill>
                  <a:srgbClr val="000000"/>
                </a:solidFill>
                <a:latin typeface="Chicago" charset="0"/>
              </a:rPr>
              <a:t>Now consider the second best incomplete contracting world, where the parties choose their investments non-cooperatively at date O.</a:t>
            </a:r>
          </a:p>
          <a:p>
            <a:r>
              <a:rPr lang="en-GB" sz="2000">
                <a:solidFill>
                  <a:srgbClr val="000000"/>
                </a:solidFill>
                <a:latin typeface="Chicago" charset="0"/>
              </a:rPr>
              <a:t>Suppose that the ownership structure is such that:</a:t>
            </a:r>
          </a:p>
          <a:p>
            <a:r>
              <a:rPr lang="en-GB" sz="2000">
                <a:solidFill>
                  <a:srgbClr val="000000"/>
                </a:solidFill>
                <a:latin typeface="Chicago" charset="0"/>
              </a:rPr>
              <a:t>M1 owns the set of assets A</a:t>
            </a:r>
          </a:p>
          <a:p>
            <a:r>
              <a:rPr lang="en-GB" sz="2000">
                <a:solidFill>
                  <a:srgbClr val="000000"/>
                </a:solidFill>
                <a:latin typeface="Chicago" charset="0"/>
              </a:rPr>
              <a:t>M2 owns the set of assets B</a:t>
            </a:r>
          </a:p>
          <a:p>
            <a:endParaRPr lang="en-GB" sz="2000">
              <a:solidFill>
                <a:srgbClr val="000000"/>
              </a:solidFill>
              <a:latin typeface="Chicago" charset="0"/>
            </a:endParaRPr>
          </a:p>
          <a:p>
            <a:r>
              <a:rPr lang="en-GB" sz="2000">
                <a:solidFill>
                  <a:srgbClr val="000000"/>
                </a:solidFill>
                <a:latin typeface="Chicago" charset="0"/>
              </a:rPr>
              <a:t>(2.10) </a:t>
            </a:r>
            <a:r>
              <a:rPr lang="it-IT">
                <a:solidFill>
                  <a:srgbClr val="996633"/>
                </a:solidFill>
                <a:latin typeface="Chicago" charset="0"/>
                <a:sym typeface="Symbol" pitchFamily="-110" charset="2"/>
              </a:rPr>
              <a:t></a:t>
            </a:r>
            <a:r>
              <a:rPr lang="en-GB" sz="2000">
                <a:solidFill>
                  <a:srgbClr val="996633"/>
                </a:solidFill>
                <a:latin typeface="Chicago" charset="0"/>
              </a:rPr>
              <a:t>1</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 </a:t>
            </a:r>
            <a:r>
              <a:rPr lang="en-GB" sz="2000">
                <a:solidFill>
                  <a:srgbClr val="996633"/>
                </a:solidFill>
                <a:latin typeface="Chicago" charset="0"/>
              </a:rPr>
              <a:t>- </a:t>
            </a:r>
            <a:r>
              <a:rPr lang="en-GB" sz="2000" u="sng">
                <a:solidFill>
                  <a:srgbClr val="996633"/>
                </a:solidFill>
                <a:latin typeface="Chicago" charset="0"/>
              </a:rPr>
              <a:t>p</a:t>
            </a:r>
            <a:r>
              <a:rPr lang="en-GB" sz="2000">
                <a:solidFill>
                  <a:srgbClr val="996633"/>
                </a:solidFill>
                <a:latin typeface="Chicago" charset="0"/>
              </a:rPr>
              <a:t> + 1/2R(i) + 1/2r(i;A)  - 1/2C(e)  + 1/2 c(e;B)</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(2.11) </a:t>
            </a:r>
            <a:r>
              <a:rPr lang="it-IT">
                <a:solidFill>
                  <a:srgbClr val="996633"/>
                </a:solidFill>
                <a:latin typeface="Chicago" charset="0"/>
                <a:sym typeface="Symbol" pitchFamily="-110" charset="2"/>
              </a:rPr>
              <a:t></a:t>
            </a:r>
            <a:r>
              <a:rPr lang="en-GB" sz="2000">
                <a:solidFill>
                  <a:srgbClr val="996633"/>
                </a:solidFill>
                <a:latin typeface="Chicago" charset="0"/>
              </a:rPr>
              <a:t>2</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   </a:t>
            </a:r>
            <a:r>
              <a:rPr lang="en-GB" sz="2000" u="sng">
                <a:solidFill>
                  <a:srgbClr val="996633"/>
                </a:solidFill>
                <a:latin typeface="Chicago" charset="0"/>
              </a:rPr>
              <a:t>p</a:t>
            </a:r>
            <a:r>
              <a:rPr lang="en-GB" sz="2000">
                <a:solidFill>
                  <a:srgbClr val="996633"/>
                </a:solidFill>
                <a:latin typeface="Chicago" charset="0"/>
              </a:rPr>
              <a:t> - 1/2C(e)  - 1/2 c(e;B)  + 1/2R + 1/2r(i;A)</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Differentiating (2.10) with respect to </a:t>
            </a:r>
            <a:r>
              <a:rPr lang="en-GB" sz="2000">
                <a:solidFill>
                  <a:schemeClr val="accent2"/>
                </a:solidFill>
                <a:latin typeface="Chicago" charset="0"/>
              </a:rPr>
              <a:t>i</a:t>
            </a:r>
            <a:r>
              <a:rPr lang="en-GB" sz="2000">
                <a:solidFill>
                  <a:srgbClr val="000000"/>
                </a:solidFill>
                <a:latin typeface="Chicago" charset="0"/>
              </a:rPr>
              <a:t> and (2.11) with respect to </a:t>
            </a:r>
            <a:r>
              <a:rPr lang="en-GB" sz="2000">
                <a:solidFill>
                  <a:schemeClr val="accent2"/>
                </a:solidFill>
                <a:latin typeface="Chicago" charset="0"/>
              </a:rPr>
              <a:t>e</a:t>
            </a:r>
            <a:r>
              <a:rPr lang="en-GB" sz="2000">
                <a:solidFill>
                  <a:srgbClr val="000000"/>
                </a:solidFill>
                <a:latin typeface="Chicago" charset="0"/>
              </a:rPr>
              <a:t> yields the following necessary and sufficient conditions for a Nash equilibrium:</a:t>
            </a:r>
          </a:p>
          <a:p>
            <a:endParaRPr lang="en-GB" sz="2000">
              <a:solidFill>
                <a:srgbClr val="000000"/>
              </a:solidFill>
              <a:latin typeface="Chicago" charset="0"/>
            </a:endParaRPr>
          </a:p>
          <a:p>
            <a:r>
              <a:rPr lang="en-GB" sz="2000">
                <a:solidFill>
                  <a:srgbClr val="000000"/>
                </a:solidFill>
                <a:latin typeface="Chicago" charset="0"/>
              </a:rPr>
              <a:t>(2.12)                 </a:t>
            </a:r>
            <a:r>
              <a:rPr lang="en-GB" sz="2800">
                <a:solidFill>
                  <a:schemeClr val="accent2"/>
                </a:solidFill>
                <a:latin typeface="Chicago" charset="0"/>
              </a:rPr>
              <a:t>1/2</a:t>
            </a:r>
            <a:r>
              <a:rPr lang="en-GB" sz="2800">
                <a:solidFill>
                  <a:schemeClr val="tx2"/>
                </a:solidFill>
                <a:latin typeface="Chicago" charset="0"/>
              </a:rPr>
              <a:t> </a:t>
            </a:r>
            <a:r>
              <a:rPr lang="en-GB" sz="2800">
                <a:solidFill>
                  <a:srgbClr val="FF0000"/>
                </a:solidFill>
                <a:latin typeface="Chicago" charset="0"/>
              </a:rPr>
              <a:t>R'(i)</a:t>
            </a:r>
            <a:r>
              <a:rPr lang="en-GB" sz="2800">
                <a:solidFill>
                  <a:srgbClr val="000000"/>
                </a:solidFill>
                <a:latin typeface="Chicago" charset="0"/>
              </a:rPr>
              <a:t>  + </a:t>
            </a:r>
            <a:r>
              <a:rPr lang="en-GB" sz="2800">
                <a:solidFill>
                  <a:schemeClr val="accent2"/>
                </a:solidFill>
                <a:latin typeface="Chicago" charset="0"/>
              </a:rPr>
              <a:t>1/2 r'(i; A)</a:t>
            </a:r>
            <a:r>
              <a:rPr lang="en-GB" sz="2800">
                <a:solidFill>
                  <a:srgbClr val="000000"/>
                </a:solidFill>
                <a:latin typeface="Chicago" charset="0"/>
              </a:rPr>
              <a:t>   =    </a:t>
            </a:r>
            <a:r>
              <a:rPr lang="en-GB" sz="2800">
                <a:solidFill>
                  <a:srgbClr val="FF0000"/>
                </a:solidFill>
                <a:latin typeface="Chicago" charset="0"/>
              </a:rPr>
              <a:t>1</a:t>
            </a:r>
            <a:endParaRPr lang="en-GB">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(2.13)                </a:t>
            </a:r>
            <a:r>
              <a:rPr lang="en-GB" sz="2800">
                <a:solidFill>
                  <a:schemeClr val="accent2"/>
                </a:solidFill>
                <a:latin typeface="Chicago" charset="0"/>
              </a:rPr>
              <a:t>1/2</a:t>
            </a:r>
            <a:r>
              <a:rPr lang="en-GB" sz="2800">
                <a:solidFill>
                  <a:srgbClr val="000000"/>
                </a:solidFill>
                <a:latin typeface="Chicago" charset="0"/>
              </a:rPr>
              <a:t> </a:t>
            </a:r>
            <a:r>
              <a:rPr lang="en-GB" sz="2800">
                <a:solidFill>
                  <a:srgbClr val="FF0000"/>
                </a:solidFill>
                <a:latin typeface="Chicago" charset="0"/>
              </a:rPr>
              <a:t>|C'(e)|</a:t>
            </a:r>
            <a:r>
              <a:rPr lang="en-GB" sz="2800">
                <a:solidFill>
                  <a:srgbClr val="000000"/>
                </a:solidFill>
                <a:latin typeface="Chicago" charset="0"/>
              </a:rPr>
              <a:t>  +  </a:t>
            </a:r>
            <a:r>
              <a:rPr lang="en-GB" sz="2800">
                <a:solidFill>
                  <a:schemeClr val="accent2"/>
                </a:solidFill>
                <a:latin typeface="Chicago" charset="0"/>
              </a:rPr>
              <a:t>1/2 |c'(e;B) |</a:t>
            </a:r>
            <a:r>
              <a:rPr lang="en-GB" sz="2800">
                <a:solidFill>
                  <a:srgbClr val="000000"/>
                </a:solidFill>
                <a:latin typeface="Chicago" charset="0"/>
              </a:rPr>
              <a:t>  =  </a:t>
            </a:r>
            <a:r>
              <a:rPr lang="en-GB" sz="2800">
                <a:solidFill>
                  <a:srgbClr val="FF0000"/>
                </a:solidFill>
                <a:latin typeface="Chicago" charset="0"/>
              </a:rPr>
              <a:t>1</a:t>
            </a:r>
            <a:endParaRPr lang="en-GB" sz="2800">
              <a:solidFill>
                <a:srgbClr val="000000"/>
              </a:solidFill>
              <a:latin typeface="Chicago" charset="0"/>
            </a:endParaRP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0"/>
            <a:ext cx="9144000" cy="7112000"/>
          </a:xfrm>
          <a:prstGeom prst="rect">
            <a:avLst/>
          </a:prstGeom>
          <a:noFill/>
          <a:ln w="9525">
            <a:solidFill>
              <a:schemeClr val="bg1"/>
            </a:solidFill>
            <a:miter lim="800000"/>
            <a:headEnd/>
            <a:tailEnd/>
          </a:ln>
        </p:spPr>
        <p:txBody>
          <a:bodyPr>
            <a:prstTxWarp prst="textNoShape">
              <a:avLst/>
            </a:prstTxWarp>
            <a:spAutoFit/>
          </a:bodyPr>
          <a:lstStyle/>
          <a:p>
            <a:r>
              <a:rPr lang="en-GB" sz="2000">
                <a:solidFill>
                  <a:srgbClr val="FF0000"/>
                </a:solidFill>
                <a:latin typeface="Chicago" charset="0"/>
              </a:rPr>
              <a:t>(2.12) and (2.13) can be written as follows for the three leading ownership structures:</a:t>
            </a:r>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Non-integration.</a:t>
            </a:r>
          </a:p>
          <a:p>
            <a:endParaRPr lang="en-GB" sz="2000" b="1">
              <a:solidFill>
                <a:srgbClr val="000000"/>
              </a:solidFill>
              <a:latin typeface="Chicago" charset="0"/>
            </a:endParaRPr>
          </a:p>
          <a:p>
            <a:r>
              <a:rPr lang="en-GB" sz="2000">
                <a:solidFill>
                  <a:srgbClr val="000000"/>
                </a:solidFill>
                <a:latin typeface="Chicago" charset="0"/>
              </a:rPr>
              <a:t>(2.14)                 1/2R'(io)  + 1/2 r'(</a:t>
            </a:r>
            <a:r>
              <a:rPr lang="en-GB" sz="2000">
                <a:solidFill>
                  <a:srgbClr val="996633"/>
                </a:solidFill>
                <a:latin typeface="Chicago" charset="0"/>
              </a:rPr>
              <a:t>io</a:t>
            </a:r>
            <a:r>
              <a:rPr lang="en-GB" sz="2000">
                <a:solidFill>
                  <a:srgbClr val="000000"/>
                </a:solidFill>
                <a:latin typeface="Chicago" charset="0"/>
              </a:rPr>
              <a:t>, </a:t>
            </a:r>
            <a:r>
              <a:rPr lang="en-GB" sz="2000">
                <a:solidFill>
                  <a:schemeClr val="accent2"/>
                </a:solidFill>
                <a:latin typeface="Chicago" charset="0"/>
              </a:rPr>
              <a:t>a1</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(2.15)                1/2 |C'(eo)| + 1/2 |c'(</a:t>
            </a:r>
            <a:r>
              <a:rPr lang="en-GB" sz="2000">
                <a:solidFill>
                  <a:srgbClr val="996633"/>
                </a:solidFill>
                <a:latin typeface="Chicago" charset="0"/>
              </a:rPr>
              <a:t>eo</a:t>
            </a:r>
            <a:r>
              <a:rPr lang="en-GB" sz="2000">
                <a:solidFill>
                  <a:srgbClr val="000000"/>
                </a:solidFill>
                <a:latin typeface="Chicago" charset="0"/>
              </a:rPr>
              <a:t>; </a:t>
            </a:r>
            <a:r>
              <a:rPr lang="en-GB" sz="2000">
                <a:solidFill>
                  <a:schemeClr val="accent2"/>
                </a:solidFill>
                <a:latin typeface="Chicago" charset="0"/>
              </a:rPr>
              <a:t>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Type 1-integration</a:t>
            </a:r>
            <a:r>
              <a:rPr lang="en-GB" sz="2000" b="1">
                <a:solidFill>
                  <a:srgbClr val="000000"/>
                </a:solidFill>
                <a:latin typeface="Chicago" charset="0"/>
              </a:rPr>
              <a:t>.</a:t>
            </a:r>
          </a:p>
          <a:p>
            <a:endParaRPr lang="en-GB" sz="2000" b="1">
              <a:solidFill>
                <a:srgbClr val="000000"/>
              </a:solidFill>
              <a:latin typeface="Chicago" charset="0"/>
            </a:endParaRPr>
          </a:p>
          <a:p>
            <a:r>
              <a:rPr lang="en-GB" sz="2000">
                <a:solidFill>
                  <a:srgbClr val="000000"/>
                </a:solidFill>
                <a:latin typeface="Chicago" charset="0"/>
              </a:rPr>
              <a:t>(2.16)                 1/2R'(i1)  + 1/2 r'(</a:t>
            </a:r>
            <a:r>
              <a:rPr lang="en-GB" sz="2000">
                <a:solidFill>
                  <a:srgbClr val="996633"/>
                </a:solidFill>
                <a:latin typeface="Chicago" charset="0"/>
              </a:rPr>
              <a:t>i1</a:t>
            </a:r>
            <a:r>
              <a:rPr lang="en-GB" sz="2000">
                <a:solidFill>
                  <a:srgbClr val="000000"/>
                </a:solidFill>
                <a:latin typeface="Chicago" charset="0"/>
              </a:rPr>
              <a:t>; </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(2.17)                1/2 |C'(e1)| + 1/2 |c'(</a:t>
            </a:r>
            <a:r>
              <a:rPr lang="en-GB" sz="2000">
                <a:solidFill>
                  <a:srgbClr val="996633"/>
                </a:solidFill>
                <a:latin typeface="Chicago" charset="0"/>
              </a:rPr>
              <a:t>e1</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rgbClr val="000000"/>
                </a:solidFill>
                <a:latin typeface="Chicago" charset="0"/>
              </a:rPr>
              <a:t> )|            =     1</a:t>
            </a:r>
          </a:p>
          <a:p>
            <a:endParaRPr lang="en-GB" sz="2000">
              <a:solidFill>
                <a:srgbClr val="000000"/>
              </a:solidFill>
              <a:latin typeface="Chicago" charset="0"/>
            </a:endParaRPr>
          </a:p>
          <a:p>
            <a:r>
              <a:rPr lang="en-GB" sz="2000" b="1">
                <a:solidFill>
                  <a:srgbClr val="FF0000"/>
                </a:solidFill>
                <a:latin typeface="Chicago" charset="0"/>
              </a:rPr>
              <a:t>Type 2-integration.</a:t>
            </a:r>
          </a:p>
          <a:p>
            <a:endParaRPr lang="en-GB" sz="2000" b="1">
              <a:solidFill>
                <a:srgbClr val="000000"/>
              </a:solidFill>
              <a:latin typeface="Chicago" charset="0"/>
            </a:endParaRPr>
          </a:p>
          <a:p>
            <a:r>
              <a:rPr lang="en-GB" sz="2000">
                <a:solidFill>
                  <a:srgbClr val="000000"/>
                </a:solidFill>
                <a:latin typeface="Chicago" charset="0"/>
              </a:rPr>
              <a:t>(2.18)                 1/2R'(i2)  + 1/2 r'(</a:t>
            </a:r>
            <a:r>
              <a:rPr lang="en-GB" sz="2000">
                <a:solidFill>
                  <a:srgbClr val="996633"/>
                </a:solidFill>
                <a:latin typeface="Chicago" charset="0"/>
              </a:rPr>
              <a:t>i2</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chemeClr val="accent2"/>
                </a:solidFill>
                <a:latin typeface="Chicago" charset="0"/>
              </a:rPr>
              <a:t> </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(2.19)                1/2 |C'(e2)| + 1/2 |c'(</a:t>
            </a:r>
            <a:r>
              <a:rPr lang="en-GB" sz="2000">
                <a:solidFill>
                  <a:srgbClr val="996633"/>
                </a:solidFill>
                <a:latin typeface="Chicago" charset="0"/>
              </a:rPr>
              <a:t>e2</a:t>
            </a:r>
            <a:r>
              <a:rPr lang="en-GB" sz="2000">
                <a:solidFill>
                  <a:srgbClr val="000000"/>
                </a:solidFill>
                <a:latin typeface="Chicago" charset="0"/>
              </a:rPr>
              <a:t>;</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Work and leisure.</a:t>
            </a:r>
          </a:p>
        </p:txBody>
      </p:sp>
      <p:sp>
        <p:nvSpPr>
          <p:cNvPr id="35843"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 time 24 h</a:t>
            </a:r>
          </a:p>
        </p:txBody>
      </p:sp>
      <p:sp>
        <p:nvSpPr>
          <p:cNvPr id="35844"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5"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5846"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7"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4h</a:t>
            </a:r>
          </a:p>
        </p:txBody>
      </p:sp>
      <p:sp>
        <p:nvSpPr>
          <p:cNvPr id="13" name="Ovale 12"/>
          <p:cNvSpPr/>
          <p:nvPr/>
        </p:nvSpPr>
        <p:spPr>
          <a:xfrm>
            <a:off x="6318250" y="1079500"/>
            <a:ext cx="217328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228600"/>
            <a:ext cx="8382000" cy="6188075"/>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Proposition 1.</a:t>
            </a:r>
            <a:r>
              <a:rPr lang="en-GB" sz="2000">
                <a:solidFill>
                  <a:srgbClr val="000000"/>
                </a:solidFill>
                <a:latin typeface="Chicago" charset="0"/>
              </a:rPr>
              <a:t>  Under any ownership structure there is </a:t>
            </a:r>
            <a:r>
              <a:rPr lang="en-GB" sz="2000">
                <a:solidFill>
                  <a:schemeClr val="accent2"/>
                </a:solidFill>
                <a:latin typeface="Chicago" charset="0"/>
              </a:rPr>
              <a:t>underinvestment in relationship-specific investments</a:t>
            </a:r>
            <a:r>
              <a:rPr lang="en-GB" sz="2000">
                <a:solidFill>
                  <a:srgbClr val="000000"/>
                </a:solidFill>
                <a:latin typeface="Chicago" charset="0"/>
              </a:rPr>
              <a:t>. That is, the investment choices in (2.12) and (2.13) satisfy i &lt; i*, e &lt; e*. </a:t>
            </a:r>
          </a:p>
          <a:p>
            <a:endParaRPr lang="en-GB" sz="2000">
              <a:solidFill>
                <a:srgbClr val="000000"/>
              </a:solidFill>
              <a:latin typeface="Chicago" charset="0"/>
            </a:endParaRPr>
          </a:p>
          <a:p>
            <a:r>
              <a:rPr lang="en-GB" sz="2000" b="1">
                <a:solidFill>
                  <a:srgbClr val="FF0000"/>
                </a:solidFill>
                <a:latin typeface="Chicago" charset="0"/>
              </a:rPr>
              <a:t>Proof</a:t>
            </a:r>
            <a:r>
              <a:rPr lang="en-GB" sz="2000" b="1">
                <a:solidFill>
                  <a:srgbClr val="000000"/>
                </a:solidFill>
                <a:latin typeface="Chicago" charset="0"/>
              </a:rPr>
              <a:t>.</a:t>
            </a:r>
            <a:r>
              <a:rPr lang="en-GB" sz="2000">
                <a:solidFill>
                  <a:srgbClr val="000000"/>
                </a:solidFill>
                <a:latin typeface="Chicago" charset="0"/>
              </a:rPr>
              <a:t> Suppose i,e satisfy (2.12) and (2.13). Then, by (2.2) and (2.3)</a:t>
            </a:r>
          </a:p>
          <a:p>
            <a:endParaRPr lang="en-GB" sz="2000">
              <a:solidFill>
                <a:srgbClr val="000000"/>
              </a:solidFill>
              <a:latin typeface="Chicago" charset="0"/>
            </a:endParaRPr>
          </a:p>
          <a:p>
            <a:r>
              <a:rPr lang="en-GB" sz="2000">
                <a:solidFill>
                  <a:srgbClr val="000000"/>
                </a:solidFill>
                <a:latin typeface="Chicago" charset="0"/>
              </a:rPr>
              <a:t>R'(i)  &gt;  1/2 </a:t>
            </a:r>
            <a:r>
              <a:rPr lang="en-GB" sz="2000">
                <a:solidFill>
                  <a:srgbClr val="FF0000"/>
                </a:solidFill>
                <a:latin typeface="Chicago" charset="0"/>
              </a:rPr>
              <a:t>R'(i)</a:t>
            </a:r>
            <a:r>
              <a:rPr lang="en-GB" sz="2000">
                <a:solidFill>
                  <a:srgbClr val="000000"/>
                </a:solidFill>
                <a:latin typeface="Chicago" charset="0"/>
              </a:rPr>
              <a:t>  +  1/2 r'(i;A)  =  </a:t>
            </a:r>
            <a:r>
              <a:rPr lang="en-GB" sz="2000">
                <a:solidFill>
                  <a:srgbClr val="FF0000"/>
                </a:solidFill>
                <a:latin typeface="Chicago" charset="0"/>
              </a:rPr>
              <a:t>1</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C'(e)| &gt;  1/2 </a:t>
            </a:r>
            <a:r>
              <a:rPr lang="en-GB" sz="2000">
                <a:solidFill>
                  <a:srgbClr val="FF0000"/>
                </a:solidFill>
                <a:latin typeface="Chicago" charset="0"/>
              </a:rPr>
              <a:t>|C' (e)|</a:t>
            </a:r>
            <a:r>
              <a:rPr lang="en-GB" sz="2000">
                <a:solidFill>
                  <a:srgbClr val="000000"/>
                </a:solidFill>
                <a:latin typeface="Chicago" charset="0"/>
              </a:rPr>
              <a:t> +  1/2 | c'(e;B)|  = </a:t>
            </a:r>
            <a:r>
              <a:rPr lang="en-GB" sz="2000">
                <a:solidFill>
                  <a:srgbClr val="FF0000"/>
                </a:solidFill>
                <a:latin typeface="Chicago" charset="0"/>
              </a:rPr>
              <a:t>1</a:t>
            </a:r>
          </a:p>
          <a:p>
            <a:r>
              <a:rPr lang="en-GB" sz="2000" b="1" u="sng">
                <a:solidFill>
                  <a:srgbClr val="000000"/>
                </a:solidFill>
                <a:latin typeface="Chicago" charset="0"/>
              </a:rPr>
              <a:t> </a:t>
            </a:r>
          </a:p>
          <a:p>
            <a:r>
              <a:rPr lang="en-GB" sz="2000">
                <a:solidFill>
                  <a:srgbClr val="000000"/>
                </a:solidFill>
                <a:latin typeface="Chicago" charset="0"/>
              </a:rPr>
              <a:t>The result follows since R" &lt; 0,   C" &gt; 0.</a:t>
            </a:r>
          </a:p>
          <a:p>
            <a:endParaRPr lang="en-GB" sz="2000">
              <a:solidFill>
                <a:srgbClr val="000000"/>
              </a:solidFill>
              <a:latin typeface="Chicago" charset="0"/>
            </a:endParaRPr>
          </a:p>
          <a:p>
            <a:r>
              <a:rPr lang="en-GB" sz="2000" b="1" u="sng">
                <a:solidFill>
                  <a:srgbClr val="FF0000"/>
                </a:solidFill>
                <a:latin typeface="Chicago" charset="0"/>
              </a:rPr>
              <a:t>Intuition:</a:t>
            </a:r>
            <a:r>
              <a:rPr lang="en-GB" sz="2000">
                <a:solidFill>
                  <a:srgbClr val="000000"/>
                </a:solidFill>
                <a:latin typeface="Chicago" charset="0"/>
              </a:rPr>
              <a:t>  M1's payoff increases by less than R'(i); the remaining gains go to M2. M1 does not take M2 payoffs into account and hence invests too little.</a:t>
            </a:r>
          </a:p>
          <a:p>
            <a:endParaRPr lang="en-GB" sz="2000">
              <a:solidFill>
                <a:srgbClr val="000000"/>
              </a:solidFill>
              <a:latin typeface="Chicago" charset="0"/>
            </a:endParaRPr>
          </a:p>
          <a:p>
            <a:r>
              <a:rPr lang="en-GB" sz="2000">
                <a:solidFill>
                  <a:srgbClr val="000000"/>
                </a:solidFill>
                <a:latin typeface="Chicago" charset="0"/>
              </a:rPr>
              <a:t> </a:t>
            </a:r>
          </a:p>
          <a:p>
            <a:endParaRPr lang="en-GB"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111125"/>
            <a:ext cx="8556625" cy="6797675"/>
          </a:xfrm>
          <a:prstGeom prst="rect">
            <a:avLst/>
          </a:prstGeom>
          <a:noFill/>
          <a:ln w="9525">
            <a:noFill/>
            <a:miter lim="800000"/>
            <a:headEnd/>
            <a:tailEnd/>
          </a:ln>
        </p:spPr>
        <p:txBody>
          <a:bodyPr>
            <a:prstTxWarp prst="textNoShape">
              <a:avLst/>
            </a:prstTxWarp>
            <a:spAutoFit/>
          </a:bodyPr>
          <a:lstStyle/>
          <a:p>
            <a:r>
              <a:rPr lang="en-GB" sz="2000">
                <a:solidFill>
                  <a:srgbClr val="FF0000"/>
                </a:solidFill>
                <a:latin typeface="Chicago" charset="0"/>
              </a:rPr>
              <a:t>1)</a:t>
            </a:r>
            <a:r>
              <a:rPr lang="en-GB" sz="2000">
                <a:solidFill>
                  <a:srgbClr val="000000"/>
                </a:solidFill>
                <a:latin typeface="Chicago" charset="0"/>
              </a:rPr>
              <a:t> All ownership structures imply under-investment.</a:t>
            </a:r>
          </a:p>
          <a:p>
            <a:endParaRPr lang="en-GB" sz="2000">
              <a:solidFill>
                <a:srgbClr val="000000"/>
              </a:solidFill>
              <a:latin typeface="Chicago" charset="0"/>
            </a:endParaRPr>
          </a:p>
          <a:p>
            <a:r>
              <a:rPr lang="en-GB" sz="2000">
                <a:solidFill>
                  <a:srgbClr val="FF0000"/>
                </a:solidFill>
                <a:latin typeface="Chicago" charset="0"/>
              </a:rPr>
              <a:t>2)</a:t>
            </a:r>
            <a:r>
              <a:rPr lang="en-GB" sz="2000">
                <a:solidFill>
                  <a:srgbClr val="000000"/>
                </a:solidFill>
                <a:latin typeface="Chicago" charset="0"/>
              </a:rPr>
              <a:t> Relative to non-integration, type 1 integration raises M1's investment, but lowers M2's.</a:t>
            </a:r>
          </a:p>
          <a:p>
            <a:endParaRPr lang="en-GB" sz="2000">
              <a:solidFill>
                <a:srgbClr val="000000"/>
              </a:solidFill>
              <a:latin typeface="Chicago" charset="0"/>
            </a:endParaRPr>
          </a:p>
          <a:p>
            <a:r>
              <a:rPr lang="en-GB" sz="2000">
                <a:solidFill>
                  <a:srgbClr val="FF0000"/>
                </a:solidFill>
                <a:latin typeface="Chicago" charset="0"/>
              </a:rPr>
              <a:t>3)</a:t>
            </a:r>
            <a:r>
              <a:rPr lang="en-GB" sz="2000">
                <a:solidFill>
                  <a:srgbClr val="000000"/>
                </a:solidFill>
                <a:latin typeface="Chicago" charset="0"/>
              </a:rPr>
              <a:t> Relative to non-integration, type 2 integration raises M2's investment but lowers M1's.</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(2.20)                             </a:t>
            </a:r>
            <a:r>
              <a:rPr lang="en-GB" sz="2800">
                <a:solidFill>
                  <a:srgbClr val="000000"/>
                </a:solidFill>
                <a:latin typeface="Chicago" charset="0"/>
              </a:rPr>
              <a:t>i* &gt; i1 </a:t>
            </a:r>
            <a:r>
              <a:rPr lang="it-IT">
                <a:latin typeface="Chicago" charset="0"/>
                <a:sym typeface="Symbol" pitchFamily="-110" charset="2"/>
              </a:rPr>
              <a:t></a:t>
            </a:r>
            <a:r>
              <a:rPr lang="en-GB" sz="2800">
                <a:solidFill>
                  <a:srgbClr val="000000"/>
                </a:solidFill>
                <a:latin typeface="Chicago" charset="0"/>
              </a:rPr>
              <a:t> io </a:t>
            </a:r>
            <a:r>
              <a:rPr lang="it-IT">
                <a:latin typeface="Chicago" charset="0"/>
                <a:sym typeface="Symbol" pitchFamily="-110" charset="2"/>
              </a:rPr>
              <a:t></a:t>
            </a:r>
            <a:r>
              <a:rPr lang="en-GB" sz="2800">
                <a:solidFill>
                  <a:srgbClr val="000000"/>
                </a:solidFill>
                <a:latin typeface="Chicago" charset="0"/>
              </a:rPr>
              <a:t> i2</a:t>
            </a:r>
          </a:p>
          <a:p>
            <a:endParaRPr lang="en-GB" sz="2000">
              <a:solidFill>
                <a:srgbClr val="000000"/>
              </a:solidFill>
              <a:latin typeface="Chicago" charset="0"/>
            </a:endParaRPr>
          </a:p>
          <a:p>
            <a:r>
              <a:rPr lang="en-GB" sz="2000">
                <a:solidFill>
                  <a:srgbClr val="000000"/>
                </a:solidFill>
                <a:latin typeface="Chicago" charset="0"/>
              </a:rPr>
              <a:t> (2.21)                             </a:t>
            </a:r>
            <a:r>
              <a:rPr lang="en-GB" sz="2800">
                <a:solidFill>
                  <a:srgbClr val="000000"/>
                </a:solidFill>
                <a:latin typeface="Chicago" charset="0"/>
              </a:rPr>
              <a:t>e* &gt; e2 </a:t>
            </a:r>
            <a:r>
              <a:rPr lang="it-IT">
                <a:latin typeface="Chicago" charset="0"/>
                <a:sym typeface="Symbol" pitchFamily="-110" charset="2"/>
              </a:rPr>
              <a:t></a:t>
            </a:r>
            <a:r>
              <a:rPr lang="en-GB" sz="2800">
                <a:solidFill>
                  <a:srgbClr val="000000"/>
                </a:solidFill>
                <a:latin typeface="Chicago" charset="0"/>
              </a:rPr>
              <a:t> eo </a:t>
            </a:r>
            <a:r>
              <a:rPr lang="it-IT">
                <a:latin typeface="Chicago" charset="0"/>
                <a:sym typeface="Symbol" pitchFamily="-110" charset="2"/>
              </a:rPr>
              <a:t></a:t>
            </a:r>
            <a:r>
              <a:rPr lang="en-GB" sz="2800">
                <a:solidFill>
                  <a:srgbClr val="000000"/>
                </a:solidFill>
                <a:latin typeface="Chicago" charset="0"/>
              </a:rPr>
              <a:t> e1</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FF0000"/>
                </a:solidFill>
                <a:latin typeface="Chicago" charset="0"/>
              </a:rPr>
              <a:t>Efficient </a:t>
            </a:r>
            <a:r>
              <a:rPr lang="en-GB" sz="2000" i="1">
                <a:solidFill>
                  <a:srgbClr val="FF0000"/>
                </a:solidFill>
                <a:latin typeface="Chicago" charset="0"/>
              </a:rPr>
              <a:t>ex-post </a:t>
            </a:r>
            <a:r>
              <a:rPr lang="en-GB" sz="2000">
                <a:solidFill>
                  <a:srgbClr val="FF0000"/>
                </a:solidFill>
                <a:latin typeface="Chicago" charset="0"/>
              </a:rPr>
              <a:t> bargaining</a:t>
            </a:r>
            <a:r>
              <a:rPr lang="en-GB" sz="2000">
                <a:solidFill>
                  <a:srgbClr val="000000"/>
                </a:solidFill>
                <a:latin typeface="Chicago" charset="0"/>
              </a:rPr>
              <a:t> implies that the total surplus from the relationship is given by:</a:t>
            </a:r>
          </a:p>
          <a:p>
            <a:endParaRPr lang="en-GB" sz="2000">
              <a:solidFill>
                <a:srgbClr val="000000"/>
              </a:solidFill>
              <a:latin typeface="Chicago" charset="0"/>
            </a:endParaRPr>
          </a:p>
          <a:p>
            <a:r>
              <a:rPr lang="en-GB">
                <a:solidFill>
                  <a:srgbClr val="000000"/>
                </a:solidFill>
                <a:latin typeface="Chicago" charset="0"/>
              </a:rPr>
              <a:t>S = R(i) - i - C(e) - e</a:t>
            </a:r>
          </a:p>
          <a:p>
            <a:endParaRPr lang="en-GB" sz="2000">
              <a:solidFill>
                <a:srgbClr val="000000"/>
              </a:solidFill>
              <a:latin typeface="Chicago" charset="0"/>
            </a:endParaRPr>
          </a:p>
          <a:p>
            <a:r>
              <a:rPr lang="en-GB" sz="2000">
                <a:solidFill>
                  <a:srgbClr val="000000"/>
                </a:solidFill>
                <a:latin typeface="Chicago" charset="0"/>
              </a:rPr>
              <a:t>where i and e satisfy the necessary and sufficient Nash bargaining conditions (2.12) and (2.13).</a:t>
            </a:r>
          </a:p>
          <a:p>
            <a:endParaRPr lang="en-GB" sz="2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228600" y="-533400"/>
            <a:ext cx="8686800" cy="7712075"/>
          </a:xfrm>
          <a:prstGeom prst="rect">
            <a:avLst/>
          </a:prstGeom>
          <a:noFill/>
          <a:ln w="9525">
            <a:noFill/>
            <a:miter lim="800000"/>
            <a:headEnd/>
            <a:tailEnd/>
          </a:ln>
        </p:spPr>
        <p:txBody>
          <a:bodyPr>
            <a:prstTxWarp prst="textNoShape">
              <a:avLst/>
            </a:prstTxWarp>
            <a:spAutoFit/>
          </a:bodyPr>
          <a:lstStyle/>
          <a:p>
            <a:r>
              <a:rPr lang="en-GB" sz="2000" b="1">
                <a:solidFill>
                  <a:srgbClr val="000000"/>
                </a:solidFill>
                <a:latin typeface="Chicago" charset="0"/>
              </a:rPr>
              <a:t> </a:t>
            </a:r>
            <a:r>
              <a:rPr lang="en-GB" sz="2000">
                <a:solidFill>
                  <a:srgbClr val="000000"/>
                </a:solidFill>
                <a:latin typeface="Chicago" charset="0"/>
              </a:rPr>
              <a:t> </a:t>
            </a:r>
          </a:p>
          <a:p>
            <a:endParaRPr lang="en-GB" sz="2000">
              <a:solidFill>
                <a:srgbClr val="000000"/>
              </a:solidFill>
              <a:latin typeface="Chicago" charset="0"/>
            </a:endParaRPr>
          </a:p>
          <a:p>
            <a:r>
              <a:rPr lang="en-GB" sz="2000" b="1">
                <a:solidFill>
                  <a:srgbClr val="FF0000"/>
                </a:solidFill>
                <a:latin typeface="Chicago" charset="0"/>
              </a:rPr>
              <a:t>The ex-ante choice of the ownership structure</a:t>
            </a:r>
            <a:r>
              <a:rPr lang="en-GB" sz="2000">
                <a:solidFill>
                  <a:srgbClr val="FF0000"/>
                </a:solidFill>
                <a:latin typeface="Chicago" charset="0"/>
              </a:rPr>
              <a:t>.</a:t>
            </a:r>
          </a:p>
          <a:p>
            <a:r>
              <a:rPr lang="en-GB" sz="2000">
                <a:solidFill>
                  <a:srgbClr val="000000"/>
                </a:solidFill>
                <a:latin typeface="Chicago" charset="0"/>
              </a:rPr>
              <a:t>Simply compare the total surplus from the various arrangements:</a:t>
            </a:r>
          </a:p>
          <a:p>
            <a:endParaRPr lang="en-GB" sz="2000">
              <a:solidFill>
                <a:srgbClr val="000000"/>
              </a:solidFill>
              <a:latin typeface="Chicago" charset="0"/>
            </a:endParaRPr>
          </a:p>
          <a:p>
            <a:r>
              <a:rPr lang="en-GB" sz="2000">
                <a:solidFill>
                  <a:srgbClr val="000000"/>
                </a:solidFill>
                <a:latin typeface="Chicago" charset="0"/>
              </a:rPr>
              <a:t>So = R(io) - io - C(eo) - eo</a:t>
            </a:r>
          </a:p>
          <a:p>
            <a:endParaRPr lang="en-GB" sz="2000">
              <a:solidFill>
                <a:srgbClr val="000000"/>
              </a:solidFill>
              <a:latin typeface="Chicago" charset="0"/>
            </a:endParaRPr>
          </a:p>
          <a:p>
            <a:r>
              <a:rPr lang="en-GB" sz="2000">
                <a:solidFill>
                  <a:srgbClr val="000000"/>
                </a:solidFill>
                <a:latin typeface="Chicago" charset="0"/>
              </a:rPr>
              <a:t>S1 = R(i1) - i1 - C(e1) - e1                     (2.23)</a:t>
            </a:r>
          </a:p>
          <a:p>
            <a:endParaRPr lang="en-GB" sz="2000">
              <a:solidFill>
                <a:srgbClr val="000000"/>
              </a:solidFill>
              <a:latin typeface="Chicago" charset="0"/>
            </a:endParaRPr>
          </a:p>
          <a:p>
            <a:r>
              <a:rPr lang="en-GB" sz="2000">
                <a:solidFill>
                  <a:srgbClr val="000000"/>
                </a:solidFill>
                <a:latin typeface="Chicago" charset="0"/>
              </a:rPr>
              <a:t>S2 = R(i2) - i2 - C(e2) - e2</a:t>
            </a:r>
          </a:p>
          <a:p>
            <a:endParaRPr lang="en-GB" sz="2000">
              <a:solidFill>
                <a:srgbClr val="000000"/>
              </a:solidFill>
              <a:latin typeface="Chicago" charset="0"/>
            </a:endParaRPr>
          </a:p>
          <a:p>
            <a:r>
              <a:rPr lang="en-GB" sz="2000">
                <a:solidFill>
                  <a:schemeClr val="accent2"/>
                </a:solidFill>
                <a:latin typeface="Chicago" charset="0"/>
              </a:rPr>
              <a:t>The theory predicts that the ownership structure that yields the highest value of S will be chosen in equilibrium</a:t>
            </a:r>
            <a:r>
              <a:rPr lang="en-GB" sz="2000">
                <a:solidFill>
                  <a:srgbClr val="000000"/>
                </a:solidFill>
                <a:latin typeface="Chicago" charset="0"/>
              </a:rPr>
              <a:t>.</a:t>
            </a:r>
          </a:p>
          <a:p>
            <a:r>
              <a:rPr lang="en-GB" sz="2000" b="1">
                <a:solidFill>
                  <a:srgbClr val="FF0000"/>
                </a:solidFill>
                <a:latin typeface="Chicago" charset="0"/>
              </a:rPr>
              <a:t>Example:</a:t>
            </a:r>
            <a:r>
              <a:rPr lang="en-GB" sz="2000" b="1">
                <a:solidFill>
                  <a:srgbClr val="000000"/>
                </a:solidFill>
                <a:latin typeface="Chicago" charset="0"/>
              </a:rPr>
              <a:t> </a:t>
            </a:r>
            <a:r>
              <a:rPr lang="en-GB" sz="2000">
                <a:solidFill>
                  <a:srgbClr val="000000"/>
                </a:solidFill>
                <a:latin typeface="Chicago" charset="0"/>
              </a:rPr>
              <a:t>If at the starting point of their relationship M1 owns a1 and M2 owns a2, and S1 &gt; Max(So S2),</a:t>
            </a:r>
          </a:p>
          <a:p>
            <a:r>
              <a:rPr lang="en-GB" sz="2000">
                <a:solidFill>
                  <a:srgbClr val="000000"/>
                </a:solidFill>
                <a:latin typeface="Chicago" charset="0"/>
              </a:rPr>
              <a:t>then M1 will buy a2 from M2 at some price that will make both better off. </a:t>
            </a:r>
          </a:p>
          <a:p>
            <a:r>
              <a:rPr lang="en-GB" sz="2000" b="1">
                <a:solidFill>
                  <a:srgbClr val="FF0000"/>
                </a:solidFill>
                <a:latin typeface="Chicago" charset="0"/>
              </a:rPr>
              <a:t>Remark:</a:t>
            </a:r>
            <a:r>
              <a:rPr lang="en-GB" sz="2000" b="1">
                <a:solidFill>
                  <a:srgbClr val="000000"/>
                </a:solidFill>
                <a:latin typeface="Chicago" charset="0"/>
              </a:rPr>
              <a:t> </a:t>
            </a:r>
            <a:r>
              <a:rPr lang="en-GB" sz="2000">
                <a:solidFill>
                  <a:srgbClr val="000000"/>
                </a:solidFill>
                <a:latin typeface="Chicago" charset="0"/>
              </a:rPr>
              <a:t>Any change in ownership structure that increases r'(i</a:t>
            </a:r>
            <a:r>
              <a:rPr lang="en-GB" sz="2000" b="1">
                <a:solidFill>
                  <a:srgbClr val="000000"/>
                </a:solidFill>
                <a:latin typeface="Chicago" charset="0"/>
              </a:rPr>
              <a:t>.</a:t>
            </a:r>
            <a:r>
              <a:rPr lang="en-GB" sz="2000">
                <a:solidFill>
                  <a:srgbClr val="000000"/>
                </a:solidFill>
                <a:latin typeface="Chicago" charset="0"/>
              </a:rPr>
              <a:t>)) (resp. increases |c'(e; </a:t>
            </a:r>
            <a:r>
              <a:rPr lang="en-GB" sz="2000" b="1">
                <a:solidFill>
                  <a:srgbClr val="000000"/>
                </a:solidFill>
                <a:latin typeface="Chicago" charset="0"/>
              </a:rPr>
              <a:t>.</a:t>
            </a:r>
            <a:r>
              <a:rPr lang="en-GB" sz="2000">
                <a:solidFill>
                  <a:srgbClr val="000000"/>
                </a:solidFill>
                <a:latin typeface="Chicago" charset="0"/>
              </a:rPr>
              <a:t>)|) without decreasing |c'(e; </a:t>
            </a:r>
            <a:r>
              <a:rPr lang="en-GB" sz="2000" b="1">
                <a:solidFill>
                  <a:srgbClr val="000000"/>
                </a:solidFill>
                <a:latin typeface="Chicago" charset="0"/>
              </a:rPr>
              <a:t>.</a:t>
            </a:r>
            <a:r>
              <a:rPr lang="en-GB" sz="2000">
                <a:solidFill>
                  <a:srgbClr val="000000"/>
                </a:solidFill>
                <a:latin typeface="Chicago" charset="0"/>
              </a:rPr>
              <a:t>)| (resp. decreasing r'(i; )) or, more generally that increases i or e without decreasing the other moves the parties closer to the first best.</a:t>
            </a:r>
          </a:p>
          <a:p>
            <a:endParaRPr lang="en-GB" sz="2000">
              <a:solidFill>
                <a:srgbClr val="000000"/>
              </a:solidFill>
              <a:latin typeface="Chicago" charset="0"/>
            </a:endParaRPr>
          </a:p>
          <a:p>
            <a:endParaRPr lang="en-GB"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30188" y="130175"/>
            <a:ext cx="8913812" cy="6188075"/>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Definition 3.</a:t>
            </a:r>
            <a:r>
              <a:rPr lang="en-GB" sz="2000" b="1">
                <a:solidFill>
                  <a:srgbClr val="000000"/>
                </a:solidFill>
                <a:latin typeface="Chicago" charset="0"/>
              </a:rPr>
              <a:t> </a:t>
            </a:r>
            <a:r>
              <a:rPr lang="en-GB" sz="2000">
                <a:solidFill>
                  <a:srgbClr val="000000"/>
                </a:solidFill>
                <a:latin typeface="Chicago" charset="0"/>
              </a:rPr>
              <a:t>Assets a1 and a2 are </a:t>
            </a:r>
            <a:r>
              <a:rPr lang="en-GB" sz="2000">
                <a:solidFill>
                  <a:schemeClr val="hlink"/>
                </a:solidFill>
                <a:latin typeface="Chicago" charset="0"/>
              </a:rPr>
              <a:t>independent</a:t>
            </a:r>
            <a:r>
              <a:rPr lang="en-GB" sz="2000">
                <a:solidFill>
                  <a:srgbClr val="000000"/>
                </a:solidFill>
                <a:latin typeface="Chicago" charset="0"/>
              </a:rPr>
              <a:t> if </a:t>
            </a:r>
          </a:p>
          <a:p>
            <a:r>
              <a:rPr lang="en-GB" sz="2000">
                <a:solidFill>
                  <a:srgbClr val="000000"/>
                </a:solidFill>
                <a:latin typeface="Chicago" charset="0"/>
              </a:rPr>
              <a:t>r'(i; a1,a2) = r'(i; a1) and c'(e;a1,a2) = c'(e;a1).</a:t>
            </a:r>
          </a:p>
          <a:p>
            <a:endParaRPr lang="en-GB" sz="2000">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Independent assets should be owned separately</a:t>
            </a:r>
            <a:r>
              <a:rPr lang="en-GB" sz="2000">
                <a:solidFill>
                  <a:srgbClr val="000000"/>
                </a:solidFill>
                <a:latin typeface="Chicago" charset="0"/>
              </a:rPr>
              <a:t> because with respect to no-integration concentrating ownership of independent assets does not increase the investment of the owner while it reduces the incentive to invest of the non-owner.</a:t>
            </a:r>
          </a:p>
          <a:p>
            <a:endParaRPr lang="en-GB" sz="2000"/>
          </a:p>
          <a:p>
            <a:endParaRPr lang="en-GB" sz="2000" b="1">
              <a:solidFill>
                <a:srgbClr val="000000"/>
              </a:solidFill>
              <a:latin typeface="Chicago" charset="0"/>
            </a:endParaRPr>
          </a:p>
          <a:p>
            <a:r>
              <a:rPr lang="en-GB" sz="2000" b="1">
                <a:solidFill>
                  <a:srgbClr val="FF0000"/>
                </a:solidFill>
                <a:latin typeface="Chicago" charset="0"/>
              </a:rPr>
              <a:t>Definition 4.</a:t>
            </a:r>
            <a:r>
              <a:rPr lang="en-GB" sz="2000" b="1">
                <a:solidFill>
                  <a:srgbClr val="000000"/>
                </a:solidFill>
                <a:latin typeface="Chicago" charset="0"/>
              </a:rPr>
              <a:t> </a:t>
            </a:r>
            <a:r>
              <a:rPr lang="en-GB" sz="2000">
                <a:solidFill>
                  <a:srgbClr val="000000"/>
                </a:solidFill>
                <a:latin typeface="Chicago" charset="0"/>
              </a:rPr>
              <a:t>Assets a1 and a2 are </a:t>
            </a:r>
            <a:r>
              <a:rPr lang="en-GB" sz="2000" i="1">
                <a:solidFill>
                  <a:schemeClr val="hlink"/>
                </a:solidFill>
                <a:latin typeface="Chicago" charset="0"/>
              </a:rPr>
              <a:t>strictly complementary</a:t>
            </a:r>
            <a:r>
              <a:rPr lang="en-GB" sz="2000" i="1">
                <a:solidFill>
                  <a:srgbClr val="000000"/>
                </a:solidFill>
                <a:latin typeface="Chicago" charset="0"/>
              </a:rPr>
              <a:t> </a:t>
            </a:r>
            <a:r>
              <a:rPr lang="en-GB" sz="2000">
                <a:solidFill>
                  <a:srgbClr val="000000"/>
                </a:solidFill>
                <a:latin typeface="Chicago" charset="0"/>
              </a:rPr>
              <a:t>if either r'(i;a1)  = r'(i; </a:t>
            </a:r>
            <a:r>
              <a:rPr lang="en-GB" sz="2000">
                <a:solidFill>
                  <a:srgbClr val="000000"/>
                </a:solidFill>
                <a:latin typeface="Symbol" pitchFamily="-110" charset="2"/>
              </a:rPr>
              <a:t>F</a:t>
            </a:r>
            <a:r>
              <a:rPr lang="en-GB" sz="2000">
                <a:solidFill>
                  <a:srgbClr val="000000"/>
                </a:solidFill>
                <a:latin typeface="Chicago" charset="0"/>
              </a:rPr>
              <a:t> ) or c'(i;a2) =   c'(e; </a:t>
            </a:r>
            <a:r>
              <a:rPr lang="en-GB" sz="2000">
                <a:solidFill>
                  <a:srgbClr val="000000"/>
                </a:solidFill>
                <a:latin typeface="Symbol" pitchFamily="-110" charset="2"/>
              </a:rPr>
              <a:t>F</a:t>
            </a:r>
            <a:r>
              <a:rPr lang="en-GB" sz="2000">
                <a:solidFill>
                  <a:srgbClr val="000000"/>
                </a:solidFill>
                <a:latin typeface="Chicago" charset="0"/>
              </a:rPr>
              <a:t> ). </a:t>
            </a:r>
          </a:p>
          <a:p>
            <a:endParaRPr lang="en-GB" sz="2000" b="1">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Complementary assets should be owned together</a:t>
            </a:r>
            <a:r>
              <a:rPr lang="en-GB" sz="2000">
                <a:solidFill>
                  <a:srgbClr val="000000"/>
                </a:solidFill>
                <a:latin typeface="Chicago" charset="0"/>
              </a:rPr>
              <a:t> because with respect to non-integration concentrating the ownership of complementary assets increases marginal return from investment of the owner without decreasing the incentive to invest of the non-owner.</a:t>
            </a:r>
          </a:p>
          <a:p>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304800"/>
            <a:ext cx="7772400" cy="1143000"/>
          </a:xfrm>
        </p:spPr>
        <p:txBody>
          <a:bodyPr/>
          <a:lstStyle/>
          <a:p>
            <a:pPr eaLnBrk="1" hangingPunct="1"/>
            <a:r>
              <a:rPr lang="it-IT">
                <a:solidFill>
                  <a:srgbClr val="FF0066"/>
                </a:solidFill>
              </a:rPr>
              <a:t>Limitations of the GHM model.</a:t>
            </a:r>
            <a:endParaRPr lang="it-IT"/>
          </a:p>
        </p:txBody>
      </p:sp>
      <p:sp>
        <p:nvSpPr>
          <p:cNvPr id="115715" name="Rectangle 6"/>
          <p:cNvSpPr>
            <a:spLocks noChangeArrowheads="1"/>
          </p:cNvSpPr>
          <p:nvPr/>
        </p:nvSpPr>
        <p:spPr bwMode="auto">
          <a:xfrm>
            <a:off x="609600" y="1676400"/>
            <a:ext cx="7869238" cy="4832350"/>
          </a:xfrm>
          <a:prstGeom prst="rect">
            <a:avLst/>
          </a:prstGeom>
          <a:solidFill>
            <a:schemeClr val="bg1"/>
          </a:solidFill>
          <a:ln w="9525">
            <a:solidFill>
              <a:schemeClr val="accent6"/>
            </a:solidFill>
            <a:miter lim="800000"/>
            <a:headEnd/>
            <a:tailEnd/>
          </a:ln>
        </p:spPr>
        <p:txBody>
          <a:bodyPr>
            <a:prstTxWarp prst="textNoShape">
              <a:avLst/>
            </a:prstTxWarp>
            <a:spAutoFit/>
          </a:bodyPr>
          <a:lstStyle/>
          <a:p>
            <a:r>
              <a:rPr lang="it-IT" sz="2800"/>
              <a:t>No genuine Williamson-Calabresi fundamental transformation</a:t>
            </a:r>
          </a:p>
          <a:p>
            <a:endParaRPr lang="it-IT" sz="2800"/>
          </a:p>
          <a:p>
            <a:r>
              <a:rPr lang="it-IT" sz="2800"/>
              <a:t>One way relation between technology and property rights.</a:t>
            </a:r>
          </a:p>
          <a:p>
            <a:endParaRPr lang="it-IT" sz="2800"/>
          </a:p>
          <a:p>
            <a:r>
              <a:rPr lang="it-IT" sz="2800"/>
              <a:t>Identification between ownership and control.</a:t>
            </a:r>
          </a:p>
          <a:p>
            <a:endParaRPr lang="it-IT" sz="2800"/>
          </a:p>
          <a:p>
            <a:r>
              <a:rPr lang="it-IT" sz="2800"/>
              <a:t>No genuine theory of the firm as private governance.</a:t>
            </a:r>
          </a:p>
          <a:p>
            <a:endParaRPr lang="it-IT" sz="2800"/>
          </a:p>
          <a:p>
            <a:r>
              <a:rPr lang="it-IT" sz="2800"/>
              <a:t>Swiss Cheese Assumption.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09600" y="152400"/>
            <a:ext cx="7770813" cy="1141413"/>
          </a:xfrm>
        </p:spPr>
        <p:txBody>
          <a:bodyPr/>
          <a:lstStyle/>
          <a:p>
            <a:r>
              <a:rPr lang="en-GB">
                <a:solidFill>
                  <a:srgbClr val="FF0000"/>
                </a:solidFill>
                <a:ea typeface="ＭＳ Ｐゴシック" charset="0"/>
                <a:cs typeface="ＭＳ Ｐゴシック" charset="0"/>
              </a:rPr>
              <a:t>IPR as Global Rights</a:t>
            </a:r>
          </a:p>
        </p:txBody>
      </p:sp>
      <p:sp>
        <p:nvSpPr>
          <p:cNvPr id="167939" name="Rectangle 3"/>
          <p:cNvSpPr>
            <a:spLocks noGrp="1" noChangeArrowheads="1"/>
          </p:cNvSpPr>
          <p:nvPr>
            <p:ph type="body" idx="1"/>
          </p:nvPr>
        </p:nvSpPr>
        <p:spPr>
          <a:xfrm>
            <a:off x="609600" y="3352800"/>
            <a:ext cx="7924800" cy="3200400"/>
          </a:xfrm>
        </p:spPr>
        <p:txBody>
          <a:bodyPr/>
          <a:lstStyle/>
          <a:p>
            <a:pPr>
              <a:lnSpc>
                <a:spcPct val="90000"/>
              </a:lnSpc>
            </a:pPr>
            <a:r>
              <a:rPr lang="en-GB" sz="2000" b="1">
                <a:solidFill>
                  <a:srgbClr val="660066"/>
                </a:solidFill>
                <a:ea typeface="ＭＳ Ｐゴシック" charset="0"/>
                <a:cs typeface="ＭＳ Ｐゴシック" charset="0"/>
              </a:rPr>
              <a:t>What are the effects of intellectual property rights on human capital investments?</a:t>
            </a:r>
          </a:p>
          <a:p>
            <a:pPr>
              <a:lnSpc>
                <a:spcPct val="90000"/>
              </a:lnSpc>
            </a:pPr>
            <a:r>
              <a:rPr lang="en-GB" sz="2000" b="1">
                <a:solidFill>
                  <a:srgbClr val="660066"/>
                </a:solidFill>
                <a:ea typeface="ＭＳ Ｐゴシック" charset="0"/>
                <a:cs typeface="ＭＳ Ｐゴシック" charset="0"/>
              </a:rPr>
              <a:t>Is there a “second best” allocation of intellectual property rights?</a:t>
            </a:r>
          </a:p>
          <a:p>
            <a:pPr>
              <a:lnSpc>
                <a:spcPct val="90000"/>
              </a:lnSpc>
            </a:pPr>
            <a:r>
              <a:rPr lang="en-GB" sz="2000" b="1">
                <a:solidFill>
                  <a:srgbClr val="660066"/>
                </a:solidFill>
                <a:ea typeface="ＭＳ Ｐゴシック" charset="0"/>
                <a:cs typeface="ＭＳ Ｐゴシック" charset="0"/>
              </a:rPr>
              <a:t>What is the dominant force? The efficient drive to second best or path dependency.</a:t>
            </a:r>
          </a:p>
          <a:p>
            <a:pPr>
              <a:lnSpc>
                <a:spcPct val="90000"/>
              </a:lnSpc>
            </a:pPr>
            <a:r>
              <a:rPr lang="en-GB" sz="2000" b="1">
                <a:solidFill>
                  <a:srgbClr val="660066"/>
                </a:solidFill>
                <a:ea typeface="ＭＳ Ｐゴシック" charset="0"/>
                <a:cs typeface="ＭＳ Ｐゴシック" charset="0"/>
              </a:rPr>
              <a:t>Could we do better with a reward system operating in the public sphere of the economy?</a:t>
            </a:r>
          </a:p>
          <a:p>
            <a:pPr>
              <a:lnSpc>
                <a:spcPct val="90000"/>
              </a:lnSpc>
            </a:pPr>
            <a:r>
              <a:rPr lang="en-GB" sz="2000" b="1">
                <a:solidFill>
                  <a:srgbClr val="660066"/>
                </a:solidFill>
                <a:ea typeface="ＭＳ Ｐゴシック" charset="0"/>
                <a:cs typeface="ＭＳ Ｐゴシック" charset="0"/>
              </a:rPr>
              <a:t>What are the effects of Trips on the open vs. closed science boundaries?</a:t>
            </a:r>
          </a:p>
        </p:txBody>
      </p:sp>
      <p:sp>
        <p:nvSpPr>
          <p:cNvPr id="167940" name="CasellaDiTesto 4"/>
          <p:cNvSpPr txBox="1">
            <a:spLocks noChangeArrowheads="1"/>
          </p:cNvSpPr>
          <p:nvPr/>
        </p:nvSpPr>
        <p:spPr bwMode="auto">
          <a:xfrm>
            <a:off x="0" y="1371600"/>
            <a:ext cx="9144000" cy="1570038"/>
          </a:xfrm>
          <a:prstGeom prst="rect">
            <a:avLst/>
          </a:prstGeom>
          <a:solidFill>
            <a:srgbClr val="660066"/>
          </a:solidFill>
          <a:ln w="9525">
            <a:noFill/>
            <a:miter lim="800000"/>
            <a:headEnd/>
            <a:tailEnd/>
          </a:ln>
        </p:spPr>
        <p:txBody>
          <a:bodyPr>
            <a:prstTxWarp prst="textNoShape">
              <a:avLst/>
            </a:prstTxWarp>
            <a:spAutoFit/>
          </a:bodyPr>
          <a:lstStyle/>
          <a:p>
            <a:r>
              <a:rPr lang="en-GB">
                <a:solidFill>
                  <a:srgbClr val="FFFFFF"/>
                </a:solidFill>
              </a:rPr>
              <a:t>With the institutions of WTO and Trips, the possibility of choosing the rights of a particular model of capitalism has become limited. </a:t>
            </a:r>
          </a:p>
          <a:p>
            <a:r>
              <a:rPr lang="en-GB">
                <a:solidFill>
                  <a:srgbClr val="FFFFFF"/>
                </a:solidFill>
              </a:rPr>
              <a:t>Intellectual Rights are global rights and limit the available choices. </a:t>
            </a:r>
          </a:p>
          <a:p>
            <a:r>
              <a:rPr lang="en-GB">
                <a:solidFill>
                  <a:srgbClr val="FFFFFF"/>
                </a:solidFill>
              </a:rPr>
              <a:t>This raises the following questions: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447800" y="0"/>
            <a:ext cx="7010400" cy="1219200"/>
          </a:xfrm>
        </p:spPr>
        <p:txBody>
          <a:bodyPr/>
          <a:lstStyle/>
          <a:p>
            <a:r>
              <a:rPr lang="en-US" sz="2700" b="1">
                <a:solidFill>
                  <a:srgbClr val="FF0000"/>
                </a:solidFill>
                <a:ea typeface="ＭＳ Ｐゴシック" charset="0"/>
                <a:cs typeface="ＭＳ Ｐゴシック" charset="0"/>
              </a:rPr>
              <a:t>Why is the NPR approach better interpreted as a theory of intellectual ownership?</a:t>
            </a:r>
            <a:endParaRPr lang="it-IT" sz="2700">
              <a:solidFill>
                <a:srgbClr val="FF0000"/>
              </a:solidFill>
              <a:ea typeface="ＭＳ Ｐゴシック" charset="0"/>
              <a:cs typeface="ＭＳ Ｐゴシック" charset="0"/>
            </a:endParaRPr>
          </a:p>
        </p:txBody>
      </p:sp>
      <p:sp>
        <p:nvSpPr>
          <p:cNvPr id="168963" name="Rectangle 3"/>
          <p:cNvSpPr>
            <a:spLocks noGrp="1" noChangeArrowheads="1"/>
          </p:cNvSpPr>
          <p:nvPr>
            <p:ph type="body" idx="1"/>
          </p:nvPr>
        </p:nvSpPr>
        <p:spPr>
          <a:xfrm>
            <a:off x="457200" y="1447800"/>
            <a:ext cx="8001000" cy="4419600"/>
          </a:xfrm>
          <a:solidFill>
            <a:srgbClr val="FFFFFF"/>
          </a:solidFill>
          <a:ln>
            <a:solidFill>
              <a:srgbClr val="006633"/>
            </a:solidFill>
          </a:ln>
        </p:spPr>
        <p:txBody>
          <a:bodyPr/>
          <a:lstStyle/>
          <a:p>
            <a:pPr>
              <a:lnSpc>
                <a:spcPct val="90000"/>
              </a:lnSpc>
              <a:buClr>
                <a:schemeClr val="accent2"/>
              </a:buClr>
            </a:pPr>
            <a:r>
              <a:rPr lang="en-US" sz="2200">
                <a:ea typeface="ＭＳ Ｐゴシック" charset="0"/>
                <a:cs typeface="ＭＳ Ｐゴシック" charset="0"/>
              </a:rPr>
              <a:t>When technological knowledge is involved to a significant extent </a:t>
            </a:r>
            <a:r>
              <a:rPr lang="en-US" sz="2200">
                <a:solidFill>
                  <a:schemeClr val="accent2"/>
                </a:solidFill>
                <a:ea typeface="ＭＳ Ｐゴシック" charset="0"/>
                <a:cs typeface="ＭＳ Ｐゴシック" charset="0"/>
              </a:rPr>
              <a:t>the degree of </a:t>
            </a:r>
            <a:r>
              <a:rPr lang="en-US" sz="2200" u="sng">
                <a:solidFill>
                  <a:schemeClr val="accent2"/>
                </a:solidFill>
                <a:ea typeface="ＭＳ Ｐゴシック" charset="0"/>
                <a:cs typeface="ＭＳ Ｐゴシック" charset="0"/>
              </a:rPr>
              <a:t>contractual incompleteness</a:t>
            </a:r>
            <a:r>
              <a:rPr lang="en-US" sz="2200">
                <a:solidFill>
                  <a:schemeClr val="accent2"/>
                </a:solidFill>
                <a:ea typeface="ＭＳ Ｐゴシック" charset="0"/>
                <a:cs typeface="ＭＳ Ｐゴシック" charset="0"/>
              </a:rPr>
              <a:t> is likely to be high</a:t>
            </a:r>
            <a:r>
              <a:rPr lang="en-US" sz="2200">
                <a:ea typeface="ＭＳ Ｐゴシック" charset="0"/>
                <a:cs typeface="ＭＳ Ｐゴシック" charset="0"/>
              </a:rPr>
              <a:t>.  </a:t>
            </a:r>
          </a:p>
          <a:p>
            <a:pPr>
              <a:lnSpc>
                <a:spcPct val="90000"/>
              </a:lnSpc>
              <a:spcBef>
                <a:spcPct val="100000"/>
              </a:spcBef>
              <a:buClr>
                <a:schemeClr val="accent2"/>
              </a:buClr>
            </a:pPr>
            <a:r>
              <a:rPr lang="en-GB" sz="2200">
                <a:solidFill>
                  <a:schemeClr val="accent2"/>
                </a:solidFill>
                <a:ea typeface="ＭＳ Ｐゴシック" charset="0"/>
                <a:cs typeface="ＭＳ Ｐゴシック" charset="0"/>
              </a:rPr>
              <a:t>The notion of </a:t>
            </a:r>
            <a:r>
              <a:rPr lang="en-GB" sz="2200" u="sng">
                <a:solidFill>
                  <a:schemeClr val="accent2"/>
                </a:solidFill>
                <a:ea typeface="ＭＳ Ｐゴシック" charset="0"/>
                <a:cs typeface="ＭＳ Ｐゴシック" charset="0"/>
              </a:rPr>
              <a:t>asset specificity</a:t>
            </a:r>
            <a:r>
              <a:rPr lang="en-GB" sz="2200">
                <a:ea typeface="ＭＳ Ｐゴシック" charset="0"/>
                <a:cs typeface="ＭＳ Ｐゴシック" charset="0"/>
              </a:rPr>
              <a:t> has a clear-cut content when the specific investments at stake concern assets</a:t>
            </a:r>
            <a:r>
              <a:rPr lang="it-IT" sz="2200">
                <a:ea typeface="ＭＳ Ｐゴシック" charset="0"/>
                <a:cs typeface="ＭＳ Ｐゴシック" charset="0"/>
              </a:rPr>
              <a:t> that, because of IP protection, cannot be legally replicated without the owner’s consent. They become unique resources.</a:t>
            </a:r>
          </a:p>
          <a:p>
            <a:pPr lvl="1">
              <a:lnSpc>
                <a:spcPct val="90000"/>
              </a:lnSpc>
              <a:buClr>
                <a:schemeClr val="accent2"/>
              </a:buClr>
            </a:pPr>
            <a:endParaRPr lang="it-IT" sz="2200"/>
          </a:p>
          <a:p>
            <a:pPr lvl="1">
              <a:lnSpc>
                <a:spcPct val="90000"/>
              </a:lnSpc>
              <a:buClr>
                <a:schemeClr val="accent2"/>
              </a:buClr>
            </a:pPr>
            <a:r>
              <a:rPr lang="it-IT" sz="2000"/>
              <a:t>(By contrast, e</a:t>
            </a:r>
            <a:r>
              <a:rPr lang="en-US" sz="2000"/>
              <a:t>ven when the physical asset is </a:t>
            </a:r>
            <a:r>
              <a:rPr lang="en-US" sz="2000">
                <a:solidFill>
                  <a:srgbClr val="FF0000"/>
                </a:solidFill>
              </a:rPr>
              <a:t>presently unique</a:t>
            </a:r>
            <a:r>
              <a:rPr lang="en-US" sz="2000"/>
              <a:t>, the specificity of human capital may only last a relatively short time </a:t>
            </a:r>
            <a:r>
              <a:rPr lang="en-US" sz="2000">
                <a:solidFill>
                  <a:schemeClr val="accent2"/>
                </a:solidFill>
              </a:rPr>
              <a:t>if the asset can be reproduced).</a:t>
            </a:r>
            <a:r>
              <a:rPr lang="it-IT" sz="2000">
                <a:solidFill>
                  <a:schemeClr val="accent2"/>
                </a:solidFill>
              </a:rPr>
              <a:t> </a:t>
            </a:r>
          </a:p>
          <a:p>
            <a:pPr lvl="1">
              <a:lnSpc>
                <a:spcPct val="90000"/>
              </a:lnSpc>
              <a:buClr>
                <a:schemeClr val="accent2"/>
              </a:buClr>
              <a:buFontTx/>
              <a:buNone/>
            </a:pPr>
            <a:endParaRPr lang="it-IT" sz="1800">
              <a:solidFill>
                <a:schemeClr val="accent2"/>
              </a:solidFill>
            </a:endParaRPr>
          </a:p>
        </p:txBody>
      </p:sp>
      <p:sp>
        <p:nvSpPr>
          <p:cNvPr id="607236" name="Rectangle 4"/>
          <p:cNvSpPr>
            <a:spLocks noChangeArrowheads="1"/>
          </p:cNvSpPr>
          <p:nvPr/>
        </p:nvSpPr>
        <p:spPr bwMode="auto">
          <a:xfrm>
            <a:off x="533400" y="6248400"/>
            <a:ext cx="7907070" cy="369332"/>
          </a:xfrm>
          <a:prstGeom prst="rect">
            <a:avLst/>
          </a:prstGeom>
          <a:noFill/>
          <a:ln w="9525">
            <a:noFill/>
            <a:miter lim="800000"/>
            <a:headEnd/>
            <a:tailEnd/>
          </a:ln>
          <a:effectLst/>
        </p:spPr>
        <p:txBody>
          <a:bodyPr wrap="none">
            <a:prstTxWarp prst="textNoShape">
              <a:avLst/>
            </a:prstTxWarp>
            <a:spAutoFit/>
          </a:bodyPr>
          <a:lstStyle/>
          <a:p>
            <a:pPr eaLnBrk="1" hangingPunct="1">
              <a:buFont typeface="Times New Roman" pitchFamily="-110" charset="0"/>
              <a:buNone/>
              <a:defRPr/>
            </a:pPr>
            <a:r>
              <a:rPr lang="en-GB" sz="1800" b="1" dirty="0">
                <a:ln>
                  <a:solidFill>
                    <a:srgbClr val="660066"/>
                  </a:solidFill>
                </a:ln>
                <a:solidFill>
                  <a:schemeClr val="accent2"/>
                </a:solidFill>
                <a:latin typeface="Arial" pitchFamily="-110" charset="0"/>
              </a:rPr>
              <a:t>The incentive effect of private property are likely to be greater for </a:t>
            </a:r>
            <a:r>
              <a:rPr lang="en-GB" sz="1800" b="1" dirty="0" err="1">
                <a:ln>
                  <a:solidFill>
                    <a:srgbClr val="660066"/>
                  </a:solidFill>
                </a:ln>
                <a:solidFill>
                  <a:schemeClr val="accent2"/>
                </a:solidFill>
                <a:latin typeface="Arial" pitchFamily="-110" charset="0"/>
              </a:rPr>
              <a:t>IPRs</a:t>
            </a:r>
            <a:endParaRPr lang="en-GB" sz="1800" b="1" dirty="0">
              <a:ln>
                <a:solidFill>
                  <a:srgbClr val="660066"/>
                </a:solidFill>
              </a:ln>
              <a:solidFill>
                <a:schemeClr val="accent2"/>
              </a:solidFill>
              <a:latin typeface="Arial" pitchFamily="-110"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152400"/>
            <a:ext cx="7770813" cy="1141413"/>
          </a:xfrm>
          <a:solidFill>
            <a:srgbClr val="FFFFFF"/>
          </a:solidFill>
        </p:spPr>
        <p:txBody>
          <a:bodyPr>
            <a:normAutofit fontScale="90000"/>
          </a:bodyPr>
          <a:lstStyle/>
          <a:p>
            <a:r>
              <a:rPr lang="en-US" sz="2700">
                <a:solidFill>
                  <a:schemeClr val="hlink"/>
                </a:solidFill>
                <a:ea typeface="ＭＳ Ｐゴシック" charset="0"/>
                <a:cs typeface="ＭＳ Ｐゴシック" charset="0"/>
              </a:rPr>
              <a:t> </a:t>
            </a:r>
            <a:r>
              <a:rPr lang="en-US" sz="2700" b="1">
                <a:solidFill>
                  <a:srgbClr val="FF0000"/>
                </a:solidFill>
                <a:ea typeface="ＭＳ Ｐゴシック" charset="0"/>
                <a:cs typeface="ＭＳ Ｐゴシック" charset="0"/>
              </a:rPr>
              <a:t>Transaction costs and inversion the </a:t>
            </a:r>
            <a:r>
              <a:rPr lang="en-US" sz="2700" b="1" i="1">
                <a:solidFill>
                  <a:srgbClr val="FF0000"/>
                </a:solidFill>
                <a:ea typeface="ＭＳ Ｐゴシック" charset="0"/>
                <a:cs typeface="ＭＳ Ｐゴシック" charset="0"/>
              </a:rPr>
              <a:t>Skills-IPR </a:t>
            </a:r>
            <a:r>
              <a:rPr lang="en-US" sz="2700" b="1">
                <a:solidFill>
                  <a:srgbClr val="FF0000"/>
                </a:solidFill>
                <a:ea typeface="ＭＳ Ｐゴシック" charset="0"/>
                <a:cs typeface="ＭＳ Ｐゴシック" charset="0"/>
              </a:rPr>
              <a:t>direction of causation.</a:t>
            </a:r>
            <a:r>
              <a:rPr lang="en-US" sz="2700">
                <a:solidFill>
                  <a:srgbClr val="FF0000"/>
                </a:solidFill>
                <a:ea typeface="ＭＳ Ｐゴシック" charset="0"/>
                <a:cs typeface="ＭＳ Ｐゴシック" charset="0"/>
              </a:rPr>
              <a:t> </a:t>
            </a:r>
            <a:br>
              <a:rPr lang="en-US" sz="2700">
                <a:solidFill>
                  <a:schemeClr val="hlink"/>
                </a:solidFill>
                <a:ea typeface="ＭＳ Ｐゴシック" charset="0"/>
                <a:cs typeface="ＭＳ Ｐゴシック" charset="0"/>
              </a:rPr>
            </a:br>
            <a:endParaRPr lang="it-IT" sz="2700">
              <a:ea typeface="ＭＳ Ｐゴシック" charset="0"/>
              <a:cs typeface="ＭＳ Ｐゴシック" charset="0"/>
            </a:endParaRPr>
          </a:p>
        </p:txBody>
      </p:sp>
      <p:sp>
        <p:nvSpPr>
          <p:cNvPr id="174083" name="Rectangle 3"/>
          <p:cNvSpPr>
            <a:spLocks noGrp="1" noChangeArrowheads="1"/>
          </p:cNvSpPr>
          <p:nvPr>
            <p:ph type="body" idx="1"/>
          </p:nvPr>
        </p:nvSpPr>
        <p:spPr>
          <a:xfrm>
            <a:off x="457200" y="1752600"/>
            <a:ext cx="7918450" cy="2976563"/>
          </a:xfrm>
        </p:spPr>
        <p:txBody>
          <a:bodyPr/>
          <a:lstStyle/>
          <a:p>
            <a:pPr>
              <a:lnSpc>
                <a:spcPct val="90000"/>
              </a:lnSpc>
              <a:spcBef>
                <a:spcPct val="100000"/>
              </a:spcBef>
              <a:buClr>
                <a:schemeClr val="accent2"/>
              </a:buClr>
            </a:pPr>
            <a:r>
              <a:rPr lang="it-IT" sz="2200">
                <a:ea typeface="ＭＳ Ｐゴシック" charset="0"/>
                <a:cs typeface="ＭＳ Ｐゴシック" charset="0"/>
              </a:rPr>
              <a:t>If transaction costs prevent property rights from being attributed to the “efficient owner”, </a:t>
            </a:r>
            <a:r>
              <a:rPr lang="it-IT" sz="2200">
                <a:solidFill>
                  <a:schemeClr val="accent2"/>
                </a:solidFill>
                <a:ea typeface="ＭＳ Ｐゴシック" charset="0"/>
                <a:cs typeface="ＭＳ Ｐゴシック" charset="0"/>
              </a:rPr>
              <a:t>whoever is the current owner</a:t>
            </a:r>
            <a:r>
              <a:rPr lang="it-IT" sz="2200">
                <a:ea typeface="ＭＳ Ｐゴシック" charset="0"/>
                <a:cs typeface="ＭＳ Ｐゴシック" charset="0"/>
              </a:rPr>
              <a:t> will invest in human capital specific to the assets</a:t>
            </a:r>
          </a:p>
          <a:p>
            <a:pPr>
              <a:lnSpc>
                <a:spcPct val="90000"/>
              </a:lnSpc>
              <a:spcBef>
                <a:spcPct val="100000"/>
              </a:spcBef>
              <a:buClr>
                <a:schemeClr val="accent2"/>
              </a:buClr>
            </a:pPr>
            <a:r>
              <a:rPr lang="it-IT" sz="2200">
                <a:ea typeface="ＭＳ Ｐゴシック" charset="0"/>
                <a:cs typeface="ＭＳ Ｐゴシック" charset="0"/>
              </a:rPr>
              <a:t>The logic of the NPR approach can therefore be </a:t>
            </a:r>
            <a:r>
              <a:rPr lang="it-IT" sz="2200">
                <a:solidFill>
                  <a:schemeClr val="accent2"/>
                </a:solidFill>
                <a:ea typeface="ＭＳ Ｐゴシック" charset="0"/>
                <a:cs typeface="ＭＳ Ｐゴシック" charset="0"/>
              </a:rPr>
              <a:t>inverted</a:t>
            </a:r>
          </a:p>
          <a:p>
            <a:pPr>
              <a:lnSpc>
                <a:spcPct val="90000"/>
              </a:lnSpc>
              <a:spcBef>
                <a:spcPct val="100000"/>
              </a:spcBef>
              <a:buClr>
                <a:schemeClr val="accent2"/>
              </a:buClr>
            </a:pPr>
            <a:r>
              <a:rPr lang="it-IT" sz="2200">
                <a:solidFill>
                  <a:schemeClr val="accent2"/>
                </a:solidFill>
                <a:ea typeface="ＭＳ Ｐゴシック" charset="0"/>
                <a:cs typeface="ＭＳ Ｐゴシック" charset="0"/>
              </a:rPr>
              <a:t>A double relation of causation should be considered</a:t>
            </a:r>
            <a:r>
              <a:rPr lang="it-IT" sz="2200">
                <a:ea typeface="ＭＳ Ｐゴシック" charset="0"/>
                <a:cs typeface="ＭＳ Ｐゴシック" charset="0"/>
              </a:rPr>
              <a:t>. I</a:t>
            </a:r>
            <a:r>
              <a:rPr lang="en-US" sz="2200">
                <a:ea typeface="ＭＳ Ｐゴシック" charset="0"/>
                <a:cs typeface="ＭＳ Ｐゴシック" charset="0"/>
              </a:rPr>
              <a:t>f property rights are chosen on the basis of given technologies and abilities, also the opposite is true: abilities and technologies are chosen on the basis of existing property rights. </a:t>
            </a:r>
            <a:r>
              <a:rPr lang="en-US" sz="2200">
                <a:solidFill>
                  <a:schemeClr val="accent2"/>
                </a:solidFill>
                <a:ea typeface="ＭＳ Ｐゴシック" charset="0"/>
                <a:cs typeface="ＭＳ Ｐゴシック" charset="0"/>
              </a:rPr>
              <a:t>(Concept of Organizational Equilibrium and of Institutional Complementarities).</a:t>
            </a:r>
            <a:r>
              <a:rPr lang="en-US" sz="2200">
                <a:ea typeface="ＭＳ Ｐゴシック" charset="0"/>
                <a:cs typeface="ＭＳ Ｐゴシック" charset="0"/>
              </a:rPr>
              <a:t>        </a:t>
            </a:r>
            <a:endParaRPr lang="it-IT" sz="2200">
              <a:ea typeface="ＭＳ Ｐゴシック" charset="0"/>
              <a:cs typeface="ＭＳ Ｐゴシック" charset="0"/>
            </a:endParaRPr>
          </a:p>
        </p:txBody>
      </p:sp>
      <p:sp>
        <p:nvSpPr>
          <p:cNvPr id="174084" name="Rectangle 4"/>
          <p:cNvSpPr>
            <a:spLocks noChangeArrowheads="1"/>
          </p:cNvSpPr>
          <p:nvPr/>
        </p:nvSpPr>
        <p:spPr bwMode="auto">
          <a:xfrm>
            <a:off x="3810000" y="6103938"/>
            <a:ext cx="1905000" cy="366712"/>
          </a:xfrm>
          <a:prstGeom prst="rect">
            <a:avLst/>
          </a:prstGeom>
          <a:noFill/>
          <a:ln w="9525">
            <a:noFill/>
            <a:miter lim="800000"/>
            <a:headEnd/>
            <a:tailEnd/>
          </a:ln>
        </p:spPr>
        <p:txBody>
          <a:bodyPr>
            <a:prstTxWarp prst="textNoShape">
              <a:avLst/>
            </a:prstTxWarp>
            <a:spAutoFit/>
          </a:bodyPr>
          <a:lstStyle/>
          <a:p>
            <a:pPr eaLnBrk="1" hangingPunct="1"/>
            <a:endParaRPr lang="it-IT" sz="1800">
              <a:latin typeface="Arial" pitchFamily="-107" charset="0"/>
            </a:endParaRPr>
          </a:p>
        </p:txBody>
      </p:sp>
      <p:sp>
        <p:nvSpPr>
          <p:cNvPr id="174085" name="Rectangle 5"/>
          <p:cNvSpPr>
            <a:spLocks noChangeArrowheads="1"/>
          </p:cNvSpPr>
          <p:nvPr/>
        </p:nvSpPr>
        <p:spPr bwMode="auto">
          <a:xfrm>
            <a:off x="4622800" y="6092825"/>
            <a:ext cx="184150" cy="366713"/>
          </a:xfrm>
          <a:prstGeom prst="rect">
            <a:avLst/>
          </a:prstGeom>
          <a:noFill/>
          <a:ln w="9525">
            <a:noFill/>
            <a:miter lim="800000"/>
            <a:headEnd/>
            <a:tailEnd/>
          </a:ln>
        </p:spPr>
        <p:txBody>
          <a:bodyPr wrap="none">
            <a:prstTxWarp prst="textNoShape">
              <a:avLst/>
            </a:prstTxWarp>
            <a:spAutoFit/>
          </a:bodyPr>
          <a:lstStyle/>
          <a:p>
            <a:pPr eaLnBrk="1" hangingPunct="1"/>
            <a:endParaRPr lang="it-IT" sz="1800">
              <a:latin typeface="Arial" pitchFamily="-107" charset="0"/>
            </a:endParaRPr>
          </a:p>
        </p:txBody>
      </p:sp>
      <p:sp>
        <p:nvSpPr>
          <p:cNvPr id="174086" name="AutoShape 6"/>
          <p:cNvSpPr>
            <a:spLocks noChangeArrowheads="1"/>
          </p:cNvSpPr>
          <p:nvPr/>
        </p:nvSpPr>
        <p:spPr bwMode="auto">
          <a:xfrm>
            <a:off x="3657600" y="5791200"/>
            <a:ext cx="1214438" cy="485775"/>
          </a:xfrm>
          <a:prstGeom prst="leftRightArrow">
            <a:avLst>
              <a:gd name="adj1" fmla="val 50000"/>
              <a:gd name="adj2" fmla="val 50000"/>
            </a:avLst>
          </a:prstGeom>
          <a:solidFill>
            <a:srgbClr val="FFFFFF"/>
          </a:solidFill>
          <a:ln w="9525">
            <a:solidFill>
              <a:schemeClr val="tx1"/>
            </a:solidFill>
            <a:miter lim="800000"/>
            <a:headEnd/>
            <a:tailEnd/>
          </a:ln>
        </p:spPr>
        <p:txBody>
          <a:bodyPr wrap="none" anchor="ctr">
            <a:prstTxWarp prst="textNoShape">
              <a:avLst/>
            </a:prstTxWarp>
          </a:bodyPr>
          <a:lstStyle/>
          <a:p>
            <a:endParaRPr lang="it-IT"/>
          </a:p>
        </p:txBody>
      </p:sp>
      <p:sp>
        <p:nvSpPr>
          <p:cNvPr id="174087" name="Rectangle 7"/>
          <p:cNvSpPr>
            <a:spLocks noChangeArrowheads="1"/>
          </p:cNvSpPr>
          <p:nvPr/>
        </p:nvSpPr>
        <p:spPr bwMode="auto">
          <a:xfrm>
            <a:off x="1636713" y="5705475"/>
            <a:ext cx="184150" cy="366713"/>
          </a:xfrm>
          <a:prstGeom prst="rect">
            <a:avLst/>
          </a:prstGeom>
          <a:noFill/>
          <a:ln w="9525">
            <a:noFill/>
            <a:miter lim="800000"/>
            <a:headEnd/>
            <a:tailEnd/>
          </a:ln>
        </p:spPr>
        <p:txBody>
          <a:bodyPr wrap="none">
            <a:prstTxWarp prst="textNoShape">
              <a:avLst/>
            </a:prstTxWarp>
            <a:spAutoFit/>
          </a:bodyPr>
          <a:lstStyle/>
          <a:p>
            <a:pPr eaLnBrk="1" hangingPunct="1"/>
            <a:endParaRPr lang="it-IT" sz="1800">
              <a:latin typeface="Arial" pitchFamily="-107" charset="0"/>
            </a:endParaRPr>
          </a:p>
        </p:txBody>
      </p:sp>
      <p:sp>
        <p:nvSpPr>
          <p:cNvPr id="174088" name="Rectangle 8"/>
          <p:cNvSpPr>
            <a:spLocks noChangeArrowheads="1"/>
          </p:cNvSpPr>
          <p:nvPr/>
        </p:nvSpPr>
        <p:spPr bwMode="auto">
          <a:xfrm>
            <a:off x="1143000" y="5486400"/>
            <a:ext cx="1981200" cy="990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1" hangingPunct="1"/>
            <a:r>
              <a:rPr lang="en-GB" sz="1800" dirty="0">
                <a:latin typeface="Arial" pitchFamily="-107" charset="0"/>
              </a:rPr>
              <a:t>Firms Capabilities</a:t>
            </a:r>
          </a:p>
        </p:txBody>
      </p:sp>
      <p:sp>
        <p:nvSpPr>
          <p:cNvPr id="174089" name="Rectangle 9"/>
          <p:cNvSpPr>
            <a:spLocks noChangeArrowheads="1"/>
          </p:cNvSpPr>
          <p:nvPr/>
        </p:nvSpPr>
        <p:spPr bwMode="auto">
          <a:xfrm>
            <a:off x="5334000" y="5715000"/>
            <a:ext cx="184150" cy="366713"/>
          </a:xfrm>
          <a:prstGeom prst="rect">
            <a:avLst/>
          </a:prstGeom>
          <a:noFill/>
          <a:ln w="9525">
            <a:noFill/>
            <a:miter lim="800000"/>
            <a:headEnd/>
            <a:tailEnd/>
          </a:ln>
        </p:spPr>
        <p:txBody>
          <a:bodyPr wrap="none">
            <a:prstTxWarp prst="textNoShape">
              <a:avLst/>
            </a:prstTxWarp>
            <a:spAutoFit/>
          </a:bodyPr>
          <a:lstStyle/>
          <a:p>
            <a:pPr eaLnBrk="1" hangingPunct="1"/>
            <a:endParaRPr lang="it-IT" sz="1800">
              <a:latin typeface="Arial" pitchFamily="-107" charset="0"/>
            </a:endParaRPr>
          </a:p>
        </p:txBody>
      </p:sp>
      <p:sp>
        <p:nvSpPr>
          <p:cNvPr id="174090" name="Rectangle 10"/>
          <p:cNvSpPr>
            <a:spLocks noChangeArrowheads="1"/>
          </p:cNvSpPr>
          <p:nvPr/>
        </p:nvSpPr>
        <p:spPr bwMode="auto">
          <a:xfrm>
            <a:off x="5334000" y="5562600"/>
            <a:ext cx="2819400" cy="9144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eaLnBrk="1" hangingPunct="1"/>
            <a:r>
              <a:rPr lang="en-GB" sz="1800" dirty="0">
                <a:latin typeface="Arial" pitchFamily="-107" charset="0"/>
              </a:rPr>
              <a:t>Intellectual Property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0" y="28220"/>
            <a:ext cx="9144000" cy="1772201"/>
          </a:xfrm>
          <a:solidFill>
            <a:srgbClr val="660066"/>
          </a:solidFill>
        </p:spPr>
        <p:txBody>
          <a:bodyPr/>
          <a:lstStyle/>
          <a:p>
            <a:pPr eaLnBrk="1" hangingPunct="1"/>
            <a: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Vicious  and </a:t>
            </a:r>
            <a:b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br>
            <a:r>
              <a:rPr lang="it-IT"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virtuos</a:t>
            </a:r>
            <a: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 </a:t>
            </a:r>
            <a:r>
              <a:rPr lang="en-US"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circles</a:t>
            </a:r>
            <a:endParaRPr lang="it-IT"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endParaRPr>
          </a:p>
        </p:txBody>
      </p:sp>
      <p:sp>
        <p:nvSpPr>
          <p:cNvPr id="3" name="Segnaposto contenuto 2"/>
          <p:cNvSpPr>
            <a:spLocks noGrp="1"/>
          </p:cNvSpPr>
          <p:nvPr>
            <p:ph idx="1"/>
          </p:nvPr>
        </p:nvSpPr>
        <p:spPr>
          <a:xfrm>
            <a:off x="0" y="1918052"/>
            <a:ext cx="9042827" cy="4837017"/>
          </a:xfrm>
          <a:noFill/>
        </p:spPr>
        <p:txBody>
          <a:bodyPr>
            <a:normAutofit/>
          </a:bodyPr>
          <a:lstStyle/>
          <a:p>
            <a:pPr eaLnBrk="1" hangingPunct="1">
              <a:lnSpc>
                <a:spcPct val="80000"/>
              </a:lnSpc>
              <a:buFont typeface="Arial" charset="0"/>
              <a:buNone/>
            </a:pPr>
            <a:r>
              <a:rPr lang="en-US" sz="2400" dirty="0">
                <a:latin typeface="Calibri" charset="0"/>
                <a:ea typeface="ヒラギノ角ゴ Pro W3" charset="0"/>
                <a:cs typeface="ヒラギノ角ゴ Pro W3" charset="0"/>
              </a:rPr>
              <a:t>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The monopolistic </a:t>
            </a:r>
            <a:r>
              <a:rPr lang="en-US" sz="2800" dirty="0">
                <a:solidFill>
                  <a:srgbClr val="FF0000"/>
                </a:solidFill>
                <a:latin typeface="Calibri" charset="0"/>
                <a:ea typeface="ヒラギノ角ゴ Pro W3" charset="0"/>
                <a:cs typeface="ヒラギノ角ゴ Pro W3" charset="0"/>
              </a:rPr>
              <a:t>ownership</a:t>
            </a:r>
            <a:r>
              <a:rPr lang="en-US" sz="2800" dirty="0">
                <a:latin typeface="Calibri" charset="0"/>
                <a:ea typeface="ヒラギノ角ゴ Pro W3" charset="0"/>
                <a:cs typeface="ヒラギノ角ゴ Pro W3" charset="0"/>
              </a:rPr>
              <a:t> of intellectual property encourages investment in the </a:t>
            </a:r>
            <a:r>
              <a:rPr lang="en-US" sz="2800" dirty="0">
                <a:solidFill>
                  <a:srgbClr val="FF0000"/>
                </a:solidFill>
                <a:latin typeface="Calibri" charset="0"/>
                <a:ea typeface="ヒラギノ角ゴ Pro W3" charset="0"/>
                <a:cs typeface="ヒラギノ角ゴ Pro W3" charset="0"/>
              </a:rPr>
              <a:t>skills</a:t>
            </a:r>
            <a:r>
              <a:rPr lang="en-US" sz="2800" dirty="0">
                <a:latin typeface="Calibri" charset="0"/>
                <a:ea typeface="ヒラギノ角ゴ Pro W3" charset="0"/>
                <a:cs typeface="ヒラギノ角ゴ Pro W3" charset="0"/>
              </a:rPr>
              <a:t> necessary to improve the knowledge that one owns. The skills that are developed make it even more convenient to acquire and </a:t>
            </a:r>
            <a:r>
              <a:rPr lang="en-US" sz="2800" dirty="0">
                <a:solidFill>
                  <a:srgbClr val="FF0000"/>
                </a:solidFill>
                <a:latin typeface="Calibri" charset="0"/>
                <a:ea typeface="ヒラギノ角ゴ Pro W3" charset="0"/>
                <a:cs typeface="ヒラギノ角ゴ Pro W3" charset="0"/>
              </a:rPr>
              <a:t>produce more private knowledge.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Other individuals may be trapped in </a:t>
            </a:r>
            <a:r>
              <a:rPr lang="en-US" sz="2800" dirty="0">
                <a:solidFill>
                  <a:srgbClr val="FF0000"/>
                </a:solidFill>
                <a:latin typeface="Calibri" charset="0"/>
                <a:ea typeface="ヒラギノ角ゴ Pro W3" charset="0"/>
                <a:cs typeface="ヒラギノ角ゴ Pro W3" charset="0"/>
              </a:rPr>
              <a:t>vicious circles of under-investment </a:t>
            </a:r>
            <a:r>
              <a:rPr lang="en-US" sz="2800" dirty="0">
                <a:latin typeface="Calibri" charset="0"/>
                <a:ea typeface="ヒラギノ角ゴ Pro W3" charset="0"/>
                <a:cs typeface="ヒラギノ角ゴ Pro W3" charset="0"/>
              </a:rPr>
              <a:t>in human capital where the lack of intellectual property discourages the acquisition of skills and the lack of skills discourages the acquisition of intellectual property. </a:t>
            </a:r>
            <a:r>
              <a:rPr lang="en-US" sz="2800" dirty="0">
                <a:solidFill>
                  <a:srgbClr val="FF0000"/>
                </a:solidFill>
                <a:latin typeface="Calibri" charset="0"/>
                <a:ea typeface="ヒラギノ角ゴ Pro W3" charset="0"/>
                <a:cs typeface="ヒラギノ角ゴ Pro W3" charset="0"/>
              </a:rPr>
              <a:t> </a:t>
            </a:r>
            <a:endParaRPr lang="it-IT" sz="2800" dirty="0">
              <a:solidFill>
                <a:srgbClr val="FF0000"/>
              </a:solidFill>
              <a:latin typeface="Calibri" charset="0"/>
              <a:ea typeface="ヒラギノ角ゴ Pro W3" charset="0"/>
              <a:cs typeface="ヒラギノ角ゴ Pro W3" charset="0"/>
            </a:endParaRPr>
          </a:p>
        </p:txBody>
      </p:sp>
      <p:pic>
        <p:nvPicPr>
          <p:cNvPr id="4" name="Picture 4"/>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633349" y="2175723"/>
            <a:ext cx="513094" cy="513094"/>
          </a:xfrm>
          <a:prstGeom prst="rect">
            <a:avLst/>
          </a:prstGeom>
          <a:solidFill>
            <a:schemeClr val="bg2"/>
          </a:solidFill>
          <a:ln w="9525">
            <a:solidFill>
              <a:srgbClr val="FFFFFF"/>
            </a:solidFill>
            <a:miter lim="800000"/>
            <a:headEnd/>
            <a:tailEnd/>
          </a:ln>
          <a:effectLst>
            <a:reflection stA="50000" endPos="75000" dist="12700" dir="5400000" sy="-100000" algn="bl" rotWithShape="0"/>
          </a:effec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589" y="14569"/>
            <a:ext cx="1786238" cy="1660101"/>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45" y="211533"/>
            <a:ext cx="1463138" cy="1463138"/>
          </a:xfrm>
          <a:prstGeom prst="rect">
            <a:avLst/>
          </a:prstGeom>
          <a:solidFill>
            <a:schemeClr val="bg2"/>
          </a:solidFill>
          <a:ln w="9525">
            <a:solidFill>
              <a:srgbClr val="FFFFFF"/>
            </a:solidFill>
            <a:miter lim="800000"/>
            <a:headEnd/>
            <a:tailEnd/>
          </a:ln>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64" y="4368209"/>
            <a:ext cx="743974" cy="475040"/>
          </a:xfrm>
          <a:prstGeom prst="rect">
            <a:avLst/>
          </a:prstGeom>
          <a:noFill/>
          <a:ln w="9525">
            <a:solidFill>
              <a:srgbClr val="FFFFFF"/>
            </a:solidFill>
            <a:miter lim="800000"/>
            <a:headEnd/>
            <a:tailEnd/>
          </a:ln>
          <a:effectLst>
            <a:reflection stA="50000" endPos="75000" dist="127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524000" y="0"/>
            <a:ext cx="7010400" cy="1219200"/>
          </a:xfrm>
        </p:spPr>
        <p:txBody>
          <a:bodyPr/>
          <a:lstStyle/>
          <a:p>
            <a:r>
              <a:rPr lang="it-IT" sz="2700">
                <a:solidFill>
                  <a:srgbClr val="FF0000"/>
                </a:solidFill>
                <a:ea typeface="ＭＳ Ｐゴシック" charset="0"/>
                <a:cs typeface="ＭＳ Ｐゴシック" charset="0"/>
              </a:rPr>
              <a:t>A simple model on the institutional complementarity between IPRs and technology </a:t>
            </a:r>
          </a:p>
        </p:txBody>
      </p:sp>
      <p:sp>
        <p:nvSpPr>
          <p:cNvPr id="175107" name="Rectangle 3"/>
          <p:cNvSpPr>
            <a:spLocks noGrp="1" noChangeArrowheads="1"/>
          </p:cNvSpPr>
          <p:nvPr>
            <p:ph type="body" idx="1"/>
          </p:nvPr>
        </p:nvSpPr>
        <p:spPr>
          <a:xfrm>
            <a:off x="457200" y="1295400"/>
            <a:ext cx="8305800" cy="5334000"/>
          </a:xfrm>
          <a:solidFill>
            <a:srgbClr val="FFFFFF"/>
          </a:solidFill>
        </p:spPr>
        <p:txBody>
          <a:bodyPr/>
          <a:lstStyle/>
          <a:p>
            <a:pPr marL="571500" indent="-571500">
              <a:lnSpc>
                <a:spcPct val="90000"/>
              </a:lnSpc>
              <a:spcBef>
                <a:spcPct val="50000"/>
              </a:spcBef>
              <a:buClr>
                <a:schemeClr val="accent2"/>
              </a:buClr>
            </a:pPr>
            <a:r>
              <a:rPr lang="en-US" sz="2200" dirty="0">
                <a:ea typeface="ＭＳ Ｐゴシック" charset="0"/>
                <a:cs typeface="ＭＳ Ｐゴシック" charset="0"/>
              </a:rPr>
              <a:t>Consider two different (sets of) agents </a:t>
            </a:r>
            <a:r>
              <a:rPr lang="en-US" sz="22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and </a:t>
            </a:r>
            <a:r>
              <a:rPr lang="en-US" sz="22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and consider two different domains of choice:</a:t>
            </a:r>
          </a:p>
          <a:p>
            <a:pPr marL="990600" lvl="1" indent="-533400">
              <a:lnSpc>
                <a:spcPct val="90000"/>
              </a:lnSpc>
              <a:buClr>
                <a:schemeClr val="accent2"/>
              </a:buClr>
            </a:pPr>
            <a:r>
              <a:rPr lang="en-US" sz="2000" dirty="0"/>
              <a:t>the property rights domain (P)</a:t>
            </a:r>
          </a:p>
          <a:p>
            <a:pPr marL="990600" lvl="1" indent="-533400">
              <a:lnSpc>
                <a:spcPct val="90000"/>
              </a:lnSpc>
              <a:buClr>
                <a:schemeClr val="accent2"/>
              </a:buClr>
            </a:pPr>
            <a:r>
              <a:rPr lang="en-US" sz="2000" dirty="0"/>
              <a:t>the technology domain (T)</a:t>
            </a:r>
          </a:p>
          <a:p>
            <a:pPr marL="571500" indent="-571500">
              <a:lnSpc>
                <a:spcPct val="90000"/>
              </a:lnSpc>
              <a:spcBef>
                <a:spcPct val="50000"/>
              </a:spcBef>
              <a:buClr>
                <a:schemeClr val="accent2"/>
              </a:buClr>
            </a:pPr>
            <a:r>
              <a:rPr lang="en-US" sz="2200" dirty="0">
                <a:ea typeface="ＭＳ Ｐゴシック" charset="0"/>
                <a:cs typeface="ＭＳ Ｐゴシック" charset="0"/>
              </a:rPr>
              <a:t>P</a:t>
            </a:r>
            <a:r>
              <a:rPr lang="en-US" sz="2200" baseline="500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and P</a:t>
            </a:r>
            <a:r>
              <a:rPr lang="en-US" sz="2200" baseline="500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denote, respectively, the cases in which the assets A are attributed to the individuals </a:t>
            </a:r>
            <a:r>
              <a:rPr lang="en-US" sz="2200" dirty="0">
                <a:solidFill>
                  <a:srgbClr val="006633"/>
                </a:solidFill>
                <a:ea typeface="ＭＳ Ｐゴシック" charset="0"/>
                <a:cs typeface="ＭＳ Ｐゴシック" charset="0"/>
              </a:rPr>
              <a:t>G </a:t>
            </a:r>
            <a:r>
              <a:rPr lang="en-US" sz="2200" dirty="0">
                <a:ea typeface="ＭＳ Ｐゴシック" charset="0"/>
                <a:cs typeface="ＭＳ Ｐゴシック" charset="0"/>
              </a:rPr>
              <a:t>and the case in which they are given to the individuals </a:t>
            </a:r>
            <a:r>
              <a:rPr lang="en-US" sz="22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at the beginning of the period</a:t>
            </a:r>
          </a:p>
          <a:p>
            <a:pPr marL="571500" indent="-571500">
              <a:lnSpc>
                <a:spcPct val="90000"/>
              </a:lnSpc>
              <a:spcBef>
                <a:spcPct val="50000"/>
              </a:spcBef>
              <a:buClr>
                <a:schemeClr val="accent2"/>
              </a:buClr>
            </a:pPr>
            <a:r>
              <a:rPr lang="en-US" sz="2200" dirty="0">
                <a:ea typeface="ＭＳ Ｐゴシック" charset="0"/>
                <a:cs typeface="ＭＳ Ｐゴシック" charset="0"/>
              </a:rPr>
              <a:t>T</a:t>
            </a:r>
            <a:r>
              <a:rPr lang="en-US" sz="2200" baseline="500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and T</a:t>
            </a:r>
            <a:r>
              <a:rPr lang="en-US" sz="2200" baseline="500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denote two different technologies characterized by the fact that the intensity of the specific investment of agents </a:t>
            </a:r>
            <a:r>
              <a:rPr lang="en-US" sz="22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with respect to agents </a:t>
            </a:r>
            <a:r>
              <a:rPr lang="en-US" sz="22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is relatively higher in T</a:t>
            </a:r>
            <a:r>
              <a:rPr lang="en-US" sz="2200" baseline="500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than in T</a:t>
            </a:r>
            <a:r>
              <a:rPr lang="en-US" sz="2200" baseline="500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a:t>
            </a:r>
          </a:p>
          <a:p>
            <a:pPr marL="571500" indent="-571500">
              <a:lnSpc>
                <a:spcPct val="90000"/>
              </a:lnSpc>
              <a:spcBef>
                <a:spcPct val="50000"/>
              </a:spcBef>
              <a:buClr>
                <a:schemeClr val="accent2"/>
              </a:buClr>
            </a:pPr>
            <a:r>
              <a:rPr lang="en-US" sz="2200" dirty="0">
                <a:ea typeface="ＭＳ Ｐゴシック" charset="0"/>
                <a:cs typeface="ＭＳ Ｐゴシック" charset="0"/>
              </a:rPr>
              <a:t>Denote by </a:t>
            </a:r>
            <a:r>
              <a:rPr lang="en-US" sz="2200" dirty="0" err="1">
                <a:solidFill>
                  <a:srgbClr val="0000FF"/>
                </a:solidFill>
                <a:ea typeface="ＭＳ Ｐゴシック" charset="0"/>
                <a:cs typeface="ＭＳ Ｐゴシック" charset="0"/>
              </a:rPr>
              <a:t>x</a:t>
            </a:r>
            <a:r>
              <a:rPr lang="en-US" sz="2200" dirty="0">
                <a:ea typeface="ＭＳ Ｐゴシック" charset="0"/>
                <a:cs typeface="ＭＳ Ｐゴシック" charset="0"/>
              </a:rPr>
              <a:t> the </a:t>
            </a:r>
            <a:r>
              <a:rPr lang="en-US" sz="2200" dirty="0">
                <a:solidFill>
                  <a:schemeClr val="accent2"/>
                </a:solidFill>
                <a:ea typeface="ＭＳ Ｐゴシック" charset="0"/>
                <a:cs typeface="ＭＳ Ｐゴシック" charset="0"/>
              </a:rPr>
              <a:t>extra-agency cost</a:t>
            </a:r>
            <a:r>
              <a:rPr lang="en-US" sz="2200" dirty="0">
                <a:ea typeface="ＭＳ Ｐゴシック" charset="0"/>
                <a:cs typeface="ＭＳ Ｐゴシック" charset="0"/>
              </a:rPr>
              <a:t> that </a:t>
            </a:r>
            <a:r>
              <a:rPr lang="en-US" sz="2200" dirty="0">
                <a:solidFill>
                  <a:srgbClr val="006633"/>
                </a:solidFill>
                <a:ea typeface="ＭＳ Ｐゴシック" charset="0"/>
                <a:cs typeface="ＭＳ Ｐゴシック" charset="0"/>
              </a:rPr>
              <a:t>G</a:t>
            </a:r>
            <a:r>
              <a:rPr lang="en-US" sz="2200" dirty="0">
                <a:solidFill>
                  <a:srgbClr val="00FF00"/>
                </a:solidFill>
                <a:ea typeface="ＭＳ Ｐゴシック" charset="0"/>
                <a:cs typeface="ＭＳ Ｐゴシック" charset="0"/>
              </a:rPr>
              <a:t> </a:t>
            </a:r>
            <a:r>
              <a:rPr lang="en-US" sz="2200" dirty="0">
                <a:ea typeface="ＭＳ Ｐゴシック" charset="0"/>
                <a:cs typeface="ＭＳ Ｐゴシック" charset="0"/>
              </a:rPr>
              <a:t>must pay to induce </a:t>
            </a:r>
            <a:r>
              <a:rPr lang="en-US" sz="2200" dirty="0">
                <a:solidFill>
                  <a:srgbClr val="996633"/>
                </a:solidFill>
                <a:ea typeface="ＭＳ Ｐゴシック" charset="0"/>
                <a:cs typeface="ＭＳ Ｐゴシック" charset="0"/>
              </a:rPr>
              <a:t>B </a:t>
            </a:r>
            <a:r>
              <a:rPr lang="en-US" sz="2200" dirty="0">
                <a:ea typeface="ＭＳ Ｐゴシック" charset="0"/>
                <a:cs typeface="ＭＳ Ｐゴシック" charset="0"/>
              </a:rPr>
              <a:t>to invest in capabilities when </a:t>
            </a:r>
            <a:r>
              <a:rPr lang="en-US" sz="22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owns A</a:t>
            </a:r>
          </a:p>
          <a:p>
            <a:pPr marL="571500" indent="-571500">
              <a:lnSpc>
                <a:spcPct val="90000"/>
              </a:lnSpc>
              <a:spcBef>
                <a:spcPct val="50000"/>
              </a:spcBef>
              <a:buClr>
                <a:schemeClr val="accent2"/>
              </a:buClr>
            </a:pPr>
            <a:r>
              <a:rPr lang="en-US" sz="2200" dirty="0">
                <a:ea typeface="ＭＳ Ｐゴシック" charset="0"/>
                <a:cs typeface="ＭＳ Ｐゴシック" charset="0"/>
              </a:rPr>
              <a:t>Denote by </a:t>
            </a:r>
            <a:r>
              <a:rPr lang="en-US" sz="2200" dirty="0" err="1">
                <a:solidFill>
                  <a:srgbClr val="0000FF"/>
                </a:solidFill>
                <a:ea typeface="ＭＳ Ｐゴシック" charset="0"/>
                <a:cs typeface="ＭＳ Ｐゴシック" charset="0"/>
              </a:rPr>
              <a:t>y</a:t>
            </a:r>
            <a:r>
              <a:rPr lang="en-US" sz="2200" dirty="0">
                <a:solidFill>
                  <a:srgbClr val="FF0066"/>
                </a:solidFill>
                <a:ea typeface="ＭＳ Ｐゴシック" charset="0"/>
                <a:cs typeface="ＭＳ Ｐゴシック" charset="0"/>
              </a:rPr>
              <a:t> </a:t>
            </a:r>
            <a:r>
              <a:rPr lang="en-US" sz="2200" dirty="0">
                <a:ea typeface="ＭＳ Ｐゴシック" charset="0"/>
                <a:cs typeface="ＭＳ Ｐゴシック" charset="0"/>
              </a:rPr>
              <a:t>the </a:t>
            </a:r>
            <a:r>
              <a:rPr lang="en-US" sz="2200" dirty="0">
                <a:solidFill>
                  <a:schemeClr val="accent2"/>
                </a:solidFill>
                <a:ea typeface="ＭＳ Ｐゴシック" charset="0"/>
                <a:cs typeface="ＭＳ Ｐゴシック" charset="0"/>
              </a:rPr>
              <a:t>extra-agency cost</a:t>
            </a:r>
            <a:r>
              <a:rPr lang="en-US" sz="2200" dirty="0">
                <a:ea typeface="ＭＳ Ｐゴシック" charset="0"/>
                <a:cs typeface="ＭＳ Ｐゴシック" charset="0"/>
              </a:rPr>
              <a:t> that </a:t>
            </a:r>
            <a:r>
              <a:rPr lang="en-US" sz="22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must pay to induce </a:t>
            </a:r>
            <a:r>
              <a:rPr lang="en-US" sz="2200" dirty="0">
                <a:solidFill>
                  <a:srgbClr val="006633"/>
                </a:solidFill>
                <a:ea typeface="ＭＳ Ｐゴシック" charset="0"/>
                <a:cs typeface="ＭＳ Ｐゴシック" charset="0"/>
              </a:rPr>
              <a:t>G</a:t>
            </a:r>
            <a:r>
              <a:rPr lang="en-US" sz="2200" dirty="0">
                <a:ea typeface="ＭＳ Ｐゴシック" charset="0"/>
                <a:cs typeface="ＭＳ Ｐゴシック" charset="0"/>
              </a:rPr>
              <a:t> to invest in capabilities when </a:t>
            </a:r>
            <a:r>
              <a:rPr lang="en-US" sz="2200" dirty="0">
                <a:solidFill>
                  <a:srgbClr val="996633"/>
                </a:solidFill>
                <a:ea typeface="ＭＳ Ｐゴシック" charset="0"/>
                <a:cs typeface="ＭＳ Ｐゴシック" charset="0"/>
              </a:rPr>
              <a:t>B</a:t>
            </a:r>
            <a:r>
              <a:rPr lang="en-US" sz="2200" dirty="0">
                <a:ea typeface="ＭＳ Ｐゴシック" charset="0"/>
                <a:cs typeface="ＭＳ Ｐゴシック" charset="0"/>
              </a:rPr>
              <a:t> owns A </a:t>
            </a:r>
          </a:p>
          <a:p>
            <a:pPr marL="1371600" lvl="2" indent="-457200">
              <a:lnSpc>
                <a:spcPct val="90000"/>
              </a:lnSpc>
              <a:buFontTx/>
              <a:buNone/>
            </a:pPr>
            <a:endParaRPr lang="it-IT" sz="2000" dirty="0">
              <a:ea typeface="ヒラギノ角ゴ Pro W3" pitchFamily="-107" charset="-128"/>
              <a:cs typeface="ヒラギノ角ゴ Pro W3" pitchFamily="-107"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Increase of total working time.</a:t>
            </a:r>
          </a:p>
        </p:txBody>
      </p:sp>
      <p:sp>
        <p:nvSpPr>
          <p:cNvPr id="37891"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7892"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3"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7894"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5"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15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5 h</a:t>
            </a:r>
          </a:p>
        </p:txBody>
      </p:sp>
      <p:sp>
        <p:nvSpPr>
          <p:cNvPr id="13" name="Ovale 12"/>
          <p:cNvSpPr/>
          <p:nvPr/>
        </p:nvSpPr>
        <p:spPr>
          <a:xfrm>
            <a:off x="6318250" y="1079500"/>
            <a:ext cx="226853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it-IT" sz="2700" dirty="0">
                <a:ea typeface="ＭＳ Ｐゴシック" charset="0"/>
                <a:cs typeface="ＭＳ Ｐゴシック" charset="0"/>
              </a:rPr>
              <a:t> </a:t>
            </a:r>
          </a:p>
        </p:txBody>
      </p:sp>
      <p:sp>
        <p:nvSpPr>
          <p:cNvPr id="176131" name="Rectangle 3"/>
          <p:cNvSpPr>
            <a:spLocks noGrp="1" noChangeArrowheads="1"/>
          </p:cNvSpPr>
          <p:nvPr>
            <p:ph type="body" idx="1"/>
          </p:nvPr>
        </p:nvSpPr>
        <p:spPr>
          <a:xfrm>
            <a:off x="304800" y="2971800"/>
            <a:ext cx="8610600" cy="3581400"/>
          </a:xfrm>
          <a:solidFill>
            <a:srgbClr val="FFFFFF"/>
          </a:solidFill>
        </p:spPr>
        <p:txBody>
          <a:bodyPr/>
          <a:lstStyle/>
          <a:p>
            <a:pPr>
              <a:lnSpc>
                <a:spcPct val="90000"/>
              </a:lnSpc>
              <a:buFontTx/>
              <a:buNone/>
            </a:pPr>
            <a:r>
              <a:rPr lang="it-IT" sz="2200" b="1" dirty="0">
                <a:solidFill>
                  <a:schemeClr val="bg2"/>
                </a:solidFill>
                <a:ea typeface="ＭＳ Ｐゴシック" charset="0"/>
                <a:cs typeface="ＭＳ Ｐゴシック" charset="0"/>
              </a:rPr>
              <a:t>	</a:t>
            </a:r>
            <a:r>
              <a:rPr lang="it-IT" sz="1900" b="1" dirty="0">
                <a:solidFill>
                  <a:schemeClr val="bg2"/>
                </a:solidFill>
                <a:ea typeface="ＭＳ Ｐゴシック" charset="0"/>
                <a:cs typeface="ＭＳ Ｐゴシック" charset="0"/>
              </a:rPr>
              <a:t> </a:t>
            </a:r>
            <a:r>
              <a:rPr lang="it-IT" sz="1900" b="1" dirty="0">
                <a:solidFill>
                  <a:srgbClr val="FF0000"/>
                </a:solidFill>
                <a:ea typeface="ＭＳ Ｐゴシック" charset="0"/>
                <a:cs typeface="ＭＳ Ｐゴシック" charset="0"/>
              </a:rPr>
              <a:t>Given an (</a:t>
            </a:r>
            <a:r>
              <a:rPr lang="it-IT" sz="1900" b="1" dirty="0" err="1">
                <a:solidFill>
                  <a:srgbClr val="FF0000"/>
                </a:solidFill>
                <a:ea typeface="ＭＳ Ｐゴシック" charset="0"/>
                <a:cs typeface="ＭＳ Ｐゴシック" charset="0"/>
              </a:rPr>
              <a:t>optimal</a:t>
            </a:r>
            <a:r>
              <a:rPr lang="it-IT" sz="1900" b="1" dirty="0">
                <a:solidFill>
                  <a:srgbClr val="FF0000"/>
                </a:solidFill>
                <a:ea typeface="ＭＳ Ｐゴシック" charset="0"/>
                <a:cs typeface="ＭＳ Ｐゴシック" charset="0"/>
              </a:rPr>
              <a:t>) </a:t>
            </a:r>
            <a:r>
              <a:rPr lang="it-IT" sz="1900" b="1" dirty="0" err="1">
                <a:solidFill>
                  <a:srgbClr val="FF0000"/>
                </a:solidFill>
                <a:ea typeface="ＭＳ Ｐゴシック" charset="0"/>
                <a:cs typeface="ＭＳ Ｐゴシック" charset="0"/>
              </a:rPr>
              <a:t>technology</a:t>
            </a:r>
            <a:r>
              <a:rPr lang="it-IT" sz="1900" b="1" dirty="0">
                <a:solidFill>
                  <a:srgbClr val="FF0000"/>
                </a:solidFill>
                <a:ea typeface="ＭＳ Ｐゴシック" charset="0"/>
                <a:cs typeface="ＭＳ Ｐゴシック" charset="0"/>
              </a:rPr>
              <a:t> T </a:t>
            </a:r>
            <a:r>
              <a:rPr lang="it-IT" sz="1900" b="1" dirty="0" err="1">
                <a:solidFill>
                  <a:srgbClr val="FF0000"/>
                </a:solidFill>
                <a:ea typeface="ＭＳ Ｐゴシック" charset="0"/>
                <a:cs typeface="ＭＳ Ｐゴシック" charset="0"/>
              </a:rPr>
              <a:t>defined</a:t>
            </a:r>
            <a:r>
              <a:rPr lang="it-IT" sz="1900" b="1" dirty="0">
                <a:solidFill>
                  <a:srgbClr val="FF0000"/>
                </a:solidFill>
                <a:ea typeface="ＭＳ Ｐゴシック" charset="0"/>
                <a:cs typeface="ＭＳ Ｐゴシック" charset="0"/>
              </a:rPr>
              <a:t> by </a:t>
            </a:r>
            <a:r>
              <a:rPr lang="en-US" sz="2000" dirty="0">
                <a:ea typeface="ＭＳ Ｐゴシック" charset="0"/>
                <a:cs typeface="ＭＳ Ｐゴシック" charset="0"/>
              </a:rPr>
              <a:t>(</a:t>
            </a:r>
            <a:r>
              <a:rPr lang="en-US" sz="2000" dirty="0" err="1">
                <a:ea typeface="ＭＳ Ｐゴシック" charset="0"/>
                <a:cs typeface="ＭＳ Ｐゴシック" charset="0"/>
              </a:rPr>
              <a:t>I</a:t>
            </a:r>
            <a:r>
              <a:rPr lang="en-US" sz="2000" baseline="-25000" dirty="0" err="1">
                <a:solidFill>
                  <a:srgbClr val="006633"/>
                </a:solidFill>
                <a:ea typeface="ＭＳ Ｐゴシック" charset="0"/>
                <a:cs typeface="ＭＳ Ｐゴシック" charset="0"/>
              </a:rPr>
              <a:t>Gy</a:t>
            </a:r>
            <a:r>
              <a:rPr lang="en-US" sz="2000" dirty="0">
                <a:ea typeface="ＭＳ Ｐゴシック" charset="0"/>
                <a:cs typeface="ＭＳ Ｐゴシック" charset="0"/>
              </a:rPr>
              <a:t>, I</a:t>
            </a:r>
            <a:r>
              <a:rPr lang="en-US" sz="2000" baseline="-25000" dirty="0">
                <a:solidFill>
                  <a:srgbClr val="996633"/>
                </a:solidFill>
                <a:ea typeface="ＭＳ Ｐゴシック" charset="0"/>
                <a:cs typeface="ＭＳ Ｐゴシック" charset="0"/>
              </a:rPr>
              <a:t>B</a:t>
            </a:r>
            <a:r>
              <a:rPr lang="en-US" sz="2000" dirty="0">
                <a:ea typeface="ＭＳ Ｐゴシック" charset="0"/>
                <a:cs typeface="ＭＳ Ｐゴシック" charset="0"/>
              </a:rPr>
              <a:t>) </a:t>
            </a:r>
            <a:r>
              <a:rPr lang="it-IT" sz="1900" b="1" dirty="0">
                <a:solidFill>
                  <a:schemeClr val="bg2"/>
                </a:solidFill>
                <a:highlight>
                  <a:srgbClr val="000000"/>
                </a:highlight>
                <a:ea typeface="ＭＳ Ｐゴシック" charset="0"/>
                <a:cs typeface="ＭＳ Ｐゴシック" charset="0"/>
              </a:rPr>
              <a:t>, </a:t>
            </a:r>
            <a:r>
              <a:rPr lang="en-US" sz="1900" b="1" dirty="0">
                <a:solidFill>
                  <a:schemeClr val="bg2"/>
                </a:solidFill>
                <a:highlight>
                  <a:srgbClr val="000000"/>
                </a:highlight>
                <a:ea typeface="ＭＳ Ｐゴシック" charset="0"/>
                <a:cs typeface="ＭＳ Ｐゴシック" charset="0"/>
              </a:rPr>
              <a:t>property rights over assets A will be attributed:</a:t>
            </a:r>
          </a:p>
          <a:p>
            <a:pPr>
              <a:lnSpc>
                <a:spcPct val="90000"/>
              </a:lnSpc>
              <a:buFontTx/>
              <a:buNone/>
            </a:pPr>
            <a:r>
              <a:rPr lang="en-US" sz="1900" b="1" dirty="0">
                <a:solidFill>
                  <a:schemeClr val="bg2"/>
                </a:solidFill>
                <a:ea typeface="ＭＳ Ｐゴシック" charset="0"/>
                <a:cs typeface="ＭＳ Ｐゴシック" charset="0"/>
              </a:rPr>
              <a:t> </a:t>
            </a:r>
          </a:p>
          <a:p>
            <a:pPr>
              <a:lnSpc>
                <a:spcPct val="90000"/>
              </a:lnSpc>
              <a:buFontTx/>
              <a:buNone/>
            </a:pPr>
            <a:r>
              <a:rPr lang="en-US" sz="1900" dirty="0">
                <a:ea typeface="ＭＳ Ｐゴシック" charset="0"/>
                <a:cs typeface="ＭＳ Ｐゴシック" charset="0"/>
              </a:rPr>
              <a:t>	to agents </a:t>
            </a:r>
            <a:r>
              <a:rPr lang="en-US" sz="1900" dirty="0">
                <a:solidFill>
                  <a:srgbClr val="006633"/>
                </a:solidFill>
                <a:ea typeface="ＭＳ Ｐゴシック" charset="0"/>
                <a:cs typeface="ＭＳ Ｐゴシック" charset="0"/>
              </a:rPr>
              <a:t>G </a:t>
            </a:r>
            <a:r>
              <a:rPr lang="en-US" sz="1900" dirty="0">
                <a:ea typeface="ＭＳ Ｐゴシック" charset="0"/>
                <a:cs typeface="ＭＳ Ｐゴシック" charset="0"/>
              </a:rPr>
              <a:t>when the benefit U(P</a:t>
            </a:r>
            <a:r>
              <a:rPr lang="en-US" sz="1900" baseline="500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of the property rights structure P</a:t>
            </a:r>
            <a:r>
              <a:rPr lang="en-US" sz="1900" baseline="500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exceeds the benefit U(P</a:t>
            </a:r>
            <a:r>
              <a:rPr lang="en-US" sz="1900" baseline="500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of the property rights structure P</a:t>
            </a:r>
            <a:r>
              <a:rPr lang="en-US" sz="1900" baseline="500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that is when </a:t>
            </a:r>
            <a:r>
              <a:rPr lang="en-US" sz="2000" dirty="0">
                <a:ea typeface="ＭＳ Ｐゴシック" charset="0"/>
                <a:cs typeface="ＭＳ Ｐゴシック" charset="0"/>
              </a:rPr>
              <a:t>R</a:t>
            </a:r>
            <a:r>
              <a:rPr lang="en-US" sz="2000" baseline="-250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 </a:t>
            </a:r>
            <a:r>
              <a:rPr lang="en-US" sz="2000" dirty="0">
                <a:ea typeface="ＭＳ Ｐゴシック" charset="0"/>
                <a:cs typeface="ＭＳ Ｐゴシック" charset="0"/>
              </a:rPr>
              <a:t>R</a:t>
            </a:r>
            <a:r>
              <a:rPr lang="en-US" sz="2000" baseline="-25000" dirty="0">
                <a:solidFill>
                  <a:srgbClr val="996633"/>
                </a:solidFill>
                <a:ea typeface="ＭＳ Ｐゴシック" charset="0"/>
                <a:cs typeface="ＭＳ Ｐゴシック" charset="0"/>
              </a:rPr>
              <a:t>B</a:t>
            </a:r>
            <a:r>
              <a:rPr lang="en-US" sz="2000" dirty="0">
                <a:ea typeface="ＭＳ Ｐゴシック" charset="0"/>
                <a:cs typeface="ＭＳ Ｐゴシック" charset="0"/>
              </a:rPr>
              <a:t>,</a:t>
            </a:r>
            <a:r>
              <a:rPr lang="en-US" sz="2000" dirty="0">
                <a:solidFill>
                  <a:srgbClr val="996633"/>
                </a:solidFill>
                <a:ea typeface="ＭＳ Ｐゴシック" charset="0"/>
                <a:cs typeface="ＭＳ Ｐゴシック" charset="0"/>
              </a:rPr>
              <a:t>    </a:t>
            </a:r>
            <a:r>
              <a:rPr lang="en-US" sz="2000" baseline="-25000" dirty="0">
                <a:solidFill>
                  <a:srgbClr val="996633"/>
                </a:solidFill>
                <a:ea typeface="ＭＳ Ｐゴシック" charset="0"/>
                <a:cs typeface="ＭＳ Ｐゴシック" charset="0"/>
              </a:rPr>
              <a:t> </a:t>
            </a:r>
            <a:r>
              <a:rPr lang="en-US" sz="2000" dirty="0">
                <a:ea typeface="ＭＳ Ｐゴシック" charset="0"/>
                <a:cs typeface="ＭＳ Ｐゴシック" charset="0"/>
              </a:rPr>
              <a:t>or</a:t>
            </a:r>
            <a:r>
              <a:rPr lang="en-GB" sz="1900" dirty="0">
                <a:ea typeface="ＭＳ Ｐゴシック" charset="0"/>
                <a:cs typeface="ＭＳ Ｐゴシック" charset="0"/>
              </a:rPr>
              <a:t>:     </a:t>
            </a:r>
          </a:p>
          <a:p>
            <a:pPr>
              <a:lnSpc>
                <a:spcPct val="90000"/>
              </a:lnSpc>
              <a:buFontTx/>
              <a:buNone/>
            </a:pPr>
            <a:r>
              <a:rPr lang="en-GB" sz="1900" dirty="0">
                <a:ea typeface="ＭＳ Ｐゴシック" charset="0"/>
                <a:cs typeface="ＭＳ Ｐゴシック" charset="0"/>
              </a:rPr>
              <a:t>(3)	</a:t>
            </a:r>
            <a:r>
              <a:rPr lang="en-GB" sz="1900" dirty="0">
                <a:solidFill>
                  <a:srgbClr val="0000FF"/>
                </a:solidFill>
                <a:ea typeface="ＭＳ Ｐゴシック" charset="0"/>
                <a:cs typeface="ＭＳ Ｐゴシック" charset="0"/>
              </a:rPr>
              <a:t>        </a:t>
            </a:r>
            <a:r>
              <a:rPr lang="en-US" sz="1900" dirty="0" err="1">
                <a:solidFill>
                  <a:srgbClr val="0000FF"/>
                </a:solidFill>
                <a:ea typeface="ＭＳ Ｐゴシック" charset="0"/>
                <a:cs typeface="ＭＳ Ｐゴシック" charset="0"/>
              </a:rPr>
              <a:t>y</a:t>
            </a:r>
            <a:r>
              <a:rPr lang="en-US" sz="2000" dirty="0" err="1">
                <a:ea typeface="ＭＳ Ｐゴシック" charset="0"/>
                <a:cs typeface="ＭＳ Ｐゴシック" charset="0"/>
              </a:rPr>
              <a:t>I</a:t>
            </a:r>
            <a:r>
              <a:rPr lang="en-US" sz="2000" baseline="-25000" dirty="0" err="1">
                <a:solidFill>
                  <a:srgbClr val="006633"/>
                </a:solidFill>
                <a:ea typeface="ＭＳ Ｐゴシック" charset="0"/>
                <a:cs typeface="ＭＳ Ｐゴシック" charset="0"/>
              </a:rPr>
              <a:t>G</a:t>
            </a:r>
            <a:r>
              <a:rPr lang="en-US" sz="1900" dirty="0">
                <a:ea typeface="ＭＳ Ｐゴシック" charset="0"/>
                <a:cs typeface="ＭＳ Ｐゴシック" charset="0"/>
              </a:rPr>
              <a:t> ≥ </a:t>
            </a:r>
            <a:r>
              <a:rPr lang="en-US" sz="1900" dirty="0" err="1">
                <a:solidFill>
                  <a:srgbClr val="0000FF"/>
                </a:solidFill>
                <a:ea typeface="ＭＳ Ｐゴシック" charset="0"/>
                <a:cs typeface="ＭＳ Ｐゴシック" charset="0"/>
              </a:rPr>
              <a:t>x</a:t>
            </a:r>
            <a:r>
              <a:rPr lang="en-US" sz="1900" dirty="0">
                <a:solidFill>
                  <a:srgbClr val="0000FF"/>
                </a:solidFill>
                <a:ea typeface="ＭＳ Ｐゴシック" charset="0"/>
                <a:cs typeface="ＭＳ Ｐゴシック" charset="0"/>
              </a:rPr>
              <a:t> </a:t>
            </a:r>
            <a:r>
              <a:rPr lang="en-US" sz="2000" dirty="0">
                <a:ea typeface="ＭＳ Ｐゴシック" charset="0"/>
                <a:cs typeface="ＭＳ Ｐゴシック" charset="0"/>
              </a:rPr>
              <a:t>I</a:t>
            </a:r>
            <a:r>
              <a:rPr lang="en-US" sz="2000" baseline="-25000" dirty="0">
                <a:solidFill>
                  <a:srgbClr val="996633"/>
                </a:solidFill>
                <a:ea typeface="ＭＳ Ｐゴシック" charset="0"/>
                <a:cs typeface="ＭＳ Ｐゴシック" charset="0"/>
              </a:rPr>
              <a:t>B                     </a:t>
            </a:r>
            <a:r>
              <a:rPr lang="en-GB" sz="2600" dirty="0">
                <a:solidFill>
                  <a:srgbClr val="FF0000"/>
                </a:solidFill>
                <a:latin typeface="Geneva" pitchFamily="-107" charset="0"/>
                <a:ea typeface="ＭＳ Ｐゴシック" charset="0"/>
                <a:cs typeface="ＭＳ Ｐゴシック" charset="0"/>
              </a:rPr>
              <a:t>-----&gt; </a:t>
            </a:r>
            <a:r>
              <a:rPr lang="en-US" sz="1900" dirty="0">
                <a:ea typeface="ＭＳ Ｐゴシック" charset="0"/>
                <a:cs typeface="ＭＳ Ｐゴシック" charset="0"/>
              </a:rPr>
              <a:t>P</a:t>
            </a:r>
            <a:r>
              <a:rPr lang="en-US" sz="1900" baseline="50000" dirty="0">
                <a:solidFill>
                  <a:srgbClr val="006633"/>
                </a:solidFill>
                <a:ea typeface="ＭＳ Ｐゴシック" charset="0"/>
                <a:cs typeface="ＭＳ Ｐゴシック" charset="0"/>
              </a:rPr>
              <a:t>G</a:t>
            </a:r>
            <a:r>
              <a:rPr lang="en-GB" sz="2600" dirty="0">
                <a:solidFill>
                  <a:srgbClr val="FF0000"/>
                </a:solidFill>
                <a:latin typeface="Geneva" pitchFamily="-107" charset="0"/>
                <a:ea typeface="ＭＳ Ｐゴシック" charset="0"/>
                <a:cs typeface="ＭＳ Ｐゴシック" charset="0"/>
              </a:rPr>
              <a:t> </a:t>
            </a:r>
            <a:endParaRPr lang="en-US" sz="1900" baseline="-25000" dirty="0">
              <a:ea typeface="ＭＳ Ｐゴシック" charset="0"/>
              <a:cs typeface="ＭＳ Ｐゴシック" charset="0"/>
            </a:endParaRPr>
          </a:p>
          <a:p>
            <a:pPr algn="ctr">
              <a:lnSpc>
                <a:spcPct val="90000"/>
              </a:lnSpc>
              <a:buFontTx/>
              <a:buNone/>
            </a:pPr>
            <a:r>
              <a:rPr lang="en-US" sz="1900" dirty="0">
                <a:ea typeface="ＭＳ Ｐゴシック" charset="0"/>
                <a:cs typeface="ＭＳ Ｐゴシック" charset="0"/>
              </a:rPr>
              <a:t>	to agents </a:t>
            </a:r>
            <a:r>
              <a:rPr lang="en-US" sz="19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if the benefit U(P</a:t>
            </a:r>
            <a:r>
              <a:rPr lang="en-US" sz="1900" baseline="500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of  the property rights structure </a:t>
            </a:r>
            <a:r>
              <a:rPr lang="en-US" sz="2600" dirty="0">
                <a:ea typeface="ＭＳ Ｐゴシック" charset="0"/>
                <a:cs typeface="ＭＳ Ｐゴシック" charset="0"/>
              </a:rPr>
              <a:t> </a:t>
            </a:r>
            <a:r>
              <a:rPr lang="en-US" sz="1900" dirty="0">
                <a:ea typeface="ＭＳ Ｐゴシック" charset="0"/>
                <a:cs typeface="ＭＳ Ｐゴシック" charset="0"/>
              </a:rPr>
              <a:t>P</a:t>
            </a:r>
            <a:r>
              <a:rPr lang="en-US" sz="1900" baseline="500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a:t>
            </a:r>
            <a:r>
              <a:rPr lang="en-GB" sz="1900" dirty="0">
                <a:ea typeface="ＭＳ Ｐゴシック" charset="0"/>
                <a:cs typeface="ＭＳ Ｐゴシック" charset="0"/>
              </a:rPr>
              <a:t>is greater that the benefit deriving of the property rights structure</a:t>
            </a:r>
            <a:r>
              <a:rPr lang="en-US" sz="1900" dirty="0">
                <a:ea typeface="ＭＳ Ｐゴシック" charset="0"/>
                <a:cs typeface="ＭＳ Ｐゴシック" charset="0"/>
              </a:rPr>
              <a:t> P</a:t>
            </a:r>
            <a:r>
              <a:rPr lang="en-US" sz="1900" baseline="500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 i.e. when </a:t>
            </a:r>
            <a:r>
              <a:rPr lang="en-US" sz="2000" dirty="0">
                <a:ea typeface="ＭＳ Ｐゴシック" charset="0"/>
                <a:cs typeface="ＭＳ Ｐゴシック" charset="0"/>
              </a:rPr>
              <a:t>R</a:t>
            </a:r>
            <a:r>
              <a:rPr lang="en-US" sz="2000" baseline="-25000" dirty="0">
                <a:solidFill>
                  <a:srgbClr val="996633"/>
                </a:solidFill>
                <a:ea typeface="ＭＳ Ｐゴシック" charset="0"/>
                <a:cs typeface="ＭＳ Ｐゴシック" charset="0"/>
              </a:rPr>
              <a:t>B</a:t>
            </a:r>
            <a:r>
              <a:rPr lang="en-US" sz="1900" dirty="0">
                <a:ea typeface="ＭＳ Ｐゴシック" charset="0"/>
                <a:cs typeface="ＭＳ Ｐゴシック" charset="0"/>
              </a:rPr>
              <a:t> </a:t>
            </a:r>
            <a:r>
              <a:rPr lang="en-GB" sz="1900" dirty="0">
                <a:ea typeface="ＭＳ Ｐゴシック" charset="0"/>
                <a:cs typeface="ＭＳ Ｐゴシック" charset="0"/>
              </a:rPr>
              <a:t>≥ </a:t>
            </a:r>
            <a:r>
              <a:rPr lang="en-US" sz="1900" dirty="0">
                <a:ea typeface="ＭＳ Ｐゴシック" charset="0"/>
                <a:cs typeface="ＭＳ Ｐゴシック" charset="0"/>
              </a:rPr>
              <a:t>R</a:t>
            </a:r>
            <a:r>
              <a:rPr lang="en-US" sz="15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or:</a:t>
            </a:r>
          </a:p>
          <a:p>
            <a:pPr>
              <a:lnSpc>
                <a:spcPct val="90000"/>
              </a:lnSpc>
              <a:buFontTx/>
              <a:buNone/>
            </a:pPr>
            <a:r>
              <a:rPr lang="en-US" sz="1900" dirty="0">
                <a:ea typeface="ＭＳ Ｐゴシック" charset="0"/>
                <a:cs typeface="ＭＳ Ｐゴシック" charset="0"/>
              </a:rPr>
              <a:t> (4</a:t>
            </a:r>
            <a:r>
              <a:rPr lang="en-US" sz="1900" dirty="0">
                <a:solidFill>
                  <a:srgbClr val="0000FF"/>
                </a:solidFill>
                <a:ea typeface="ＭＳ Ｐゴシック" charset="0"/>
                <a:cs typeface="ＭＳ Ｐゴシック" charset="0"/>
              </a:rPr>
              <a:t>)      </a:t>
            </a:r>
            <a:r>
              <a:rPr lang="en-US" sz="1900" dirty="0" err="1">
                <a:solidFill>
                  <a:srgbClr val="0000FF"/>
                </a:solidFill>
                <a:ea typeface="ＭＳ Ｐゴシック" charset="0"/>
                <a:cs typeface="ＭＳ Ｐゴシック" charset="0"/>
              </a:rPr>
              <a:t>x</a:t>
            </a:r>
            <a:r>
              <a:rPr lang="en-US" sz="1900" dirty="0">
                <a:solidFill>
                  <a:schemeClr val="hlink"/>
                </a:solidFill>
                <a:ea typeface="ＭＳ Ｐゴシック" charset="0"/>
                <a:cs typeface="ＭＳ Ｐゴシック" charset="0"/>
              </a:rPr>
              <a:t> </a:t>
            </a:r>
            <a:r>
              <a:rPr lang="en-US" sz="2000" dirty="0">
                <a:ea typeface="ＭＳ Ｐゴシック" charset="0"/>
                <a:cs typeface="ＭＳ Ｐゴシック" charset="0"/>
              </a:rPr>
              <a:t>I</a:t>
            </a:r>
            <a:r>
              <a:rPr lang="en-US" sz="2000" baseline="-25000" dirty="0">
                <a:solidFill>
                  <a:srgbClr val="996633"/>
                </a:solidFill>
                <a:ea typeface="ＭＳ Ｐゴシック" charset="0"/>
                <a:cs typeface="ＭＳ Ｐゴシック" charset="0"/>
              </a:rPr>
              <a:t>B    </a:t>
            </a:r>
            <a:r>
              <a:rPr lang="en-US" sz="1900" dirty="0">
                <a:ea typeface="ＭＳ Ｐゴシック" charset="0"/>
                <a:cs typeface="ＭＳ Ｐゴシック" charset="0"/>
              </a:rPr>
              <a:t>≥</a:t>
            </a:r>
            <a:r>
              <a:rPr lang="en-US" sz="2000" baseline="-25000" dirty="0">
                <a:solidFill>
                  <a:srgbClr val="996633"/>
                </a:solidFill>
                <a:ea typeface="ＭＳ Ｐゴシック" charset="0"/>
                <a:cs typeface="ＭＳ Ｐゴシック" charset="0"/>
              </a:rPr>
              <a:t>    </a:t>
            </a:r>
            <a:r>
              <a:rPr lang="en-US" sz="1900" dirty="0" err="1">
                <a:solidFill>
                  <a:srgbClr val="0000FF"/>
                </a:solidFill>
                <a:ea typeface="ＭＳ Ｐゴシック" charset="0"/>
                <a:cs typeface="ＭＳ Ｐゴシック" charset="0"/>
              </a:rPr>
              <a:t>y</a:t>
            </a:r>
            <a:r>
              <a:rPr lang="en-US" sz="1900" dirty="0">
                <a:solidFill>
                  <a:srgbClr val="0000FF"/>
                </a:solidFill>
                <a:ea typeface="ＭＳ Ｐゴシック" charset="0"/>
                <a:cs typeface="ＭＳ Ｐゴシック" charset="0"/>
              </a:rPr>
              <a:t> </a:t>
            </a:r>
            <a:r>
              <a:rPr lang="en-US" sz="2000" dirty="0">
                <a:ea typeface="ＭＳ Ｐゴシック" charset="0"/>
                <a:cs typeface="ＭＳ Ｐゴシック" charset="0"/>
              </a:rPr>
              <a:t>I</a:t>
            </a:r>
            <a:r>
              <a:rPr lang="en-US" sz="2000" baseline="-25000" dirty="0">
                <a:solidFill>
                  <a:srgbClr val="006633"/>
                </a:solidFill>
                <a:ea typeface="ＭＳ Ｐゴシック" charset="0"/>
                <a:cs typeface="ＭＳ Ｐゴシック" charset="0"/>
              </a:rPr>
              <a:t>G</a:t>
            </a:r>
            <a:r>
              <a:rPr lang="en-US" sz="1900" dirty="0">
                <a:ea typeface="ＭＳ Ｐゴシック" charset="0"/>
                <a:cs typeface="ＭＳ Ｐゴシック" charset="0"/>
              </a:rPr>
              <a:t>              </a:t>
            </a:r>
            <a:r>
              <a:rPr lang="en-GB" sz="2600" dirty="0">
                <a:solidFill>
                  <a:srgbClr val="FF0000"/>
                </a:solidFill>
                <a:latin typeface="Geneva" pitchFamily="-107" charset="0"/>
                <a:ea typeface="ＭＳ Ｐゴシック" charset="0"/>
                <a:cs typeface="ＭＳ Ｐゴシック" charset="0"/>
              </a:rPr>
              <a:t>-----&gt;   </a:t>
            </a:r>
            <a:r>
              <a:rPr lang="en-US" sz="1900" dirty="0">
                <a:ea typeface="ＭＳ Ｐゴシック" charset="0"/>
                <a:cs typeface="ＭＳ Ｐゴシック" charset="0"/>
              </a:rPr>
              <a:t>P</a:t>
            </a:r>
            <a:r>
              <a:rPr lang="en-US" sz="1900" baseline="50000" dirty="0">
                <a:solidFill>
                  <a:srgbClr val="996633"/>
                </a:solidFill>
                <a:ea typeface="ＭＳ Ｐゴシック" charset="0"/>
                <a:cs typeface="ＭＳ Ｐゴシック" charset="0"/>
              </a:rPr>
              <a:t>B</a:t>
            </a:r>
            <a:endParaRPr lang="en-GB" sz="1900" baseline="50000" dirty="0">
              <a:solidFill>
                <a:srgbClr val="996633"/>
              </a:solidFill>
              <a:ea typeface="ＭＳ Ｐゴシック" charset="0"/>
              <a:cs typeface="ＭＳ Ｐゴシック" charset="0"/>
            </a:endParaRPr>
          </a:p>
          <a:p>
            <a:pPr>
              <a:lnSpc>
                <a:spcPct val="90000"/>
              </a:lnSpc>
              <a:buFontTx/>
              <a:buNone/>
            </a:pPr>
            <a:endParaRPr lang="en-US" sz="1900" baseline="-25000" dirty="0">
              <a:ea typeface="ＭＳ Ｐゴシック" charset="0"/>
              <a:cs typeface="ＭＳ Ｐゴシック" charset="0"/>
            </a:endParaRPr>
          </a:p>
          <a:p>
            <a:pPr algn="ctr">
              <a:lnSpc>
                <a:spcPct val="90000"/>
              </a:lnSpc>
              <a:buFontTx/>
              <a:buNone/>
            </a:pPr>
            <a:endParaRPr lang="en-US" sz="1900" dirty="0">
              <a:ea typeface="ＭＳ Ｐゴシック" charset="0"/>
              <a:cs typeface="ＭＳ Ｐゴシック" charset="0"/>
            </a:endParaRPr>
          </a:p>
          <a:p>
            <a:pPr>
              <a:lnSpc>
                <a:spcPct val="90000"/>
              </a:lnSpc>
              <a:spcBef>
                <a:spcPct val="50000"/>
              </a:spcBef>
              <a:buFontTx/>
              <a:buNone/>
            </a:pPr>
            <a:r>
              <a:rPr lang="en-US" sz="1900" dirty="0">
                <a:ea typeface="ＭＳ Ｐゴシック" charset="0"/>
                <a:cs typeface="ＭＳ Ｐゴシック" charset="0"/>
              </a:rPr>
              <a:t>	</a:t>
            </a:r>
            <a:endParaRPr lang="it-IT" sz="1900" dirty="0">
              <a:ea typeface="ＭＳ Ｐゴシック" charset="0"/>
              <a:cs typeface="ＭＳ Ｐゴシック" charset="0"/>
            </a:endParaRPr>
          </a:p>
        </p:txBody>
      </p:sp>
      <p:sp>
        <p:nvSpPr>
          <p:cNvPr id="176132" name="Rectangle 4"/>
          <p:cNvSpPr>
            <a:spLocks noChangeArrowheads="1"/>
          </p:cNvSpPr>
          <p:nvPr/>
        </p:nvSpPr>
        <p:spPr bwMode="auto">
          <a:xfrm>
            <a:off x="1447800" y="228600"/>
            <a:ext cx="7467600" cy="3397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50000"/>
              </a:spcBef>
              <a:buClr>
                <a:schemeClr val="accent2"/>
              </a:buClr>
              <a:buFont typeface="Wingdings" pitchFamily="-107" charset="2"/>
              <a:buNone/>
            </a:pPr>
            <a:endParaRPr lang="it-IT" sz="1800">
              <a:latin typeface="Arial" pitchFamily="-107" charset="0"/>
            </a:endParaRPr>
          </a:p>
        </p:txBody>
      </p:sp>
      <p:sp>
        <p:nvSpPr>
          <p:cNvPr id="176133" name="Rectangle 5"/>
          <p:cNvSpPr>
            <a:spLocks noChangeArrowheads="1"/>
          </p:cNvSpPr>
          <p:nvPr/>
        </p:nvSpPr>
        <p:spPr bwMode="auto">
          <a:xfrm>
            <a:off x="1600200" y="228600"/>
            <a:ext cx="6934200" cy="2520950"/>
          </a:xfrm>
          <a:prstGeom prst="rect">
            <a:avLst/>
          </a:prstGeom>
          <a:solidFill>
            <a:srgbClr val="FFFFFF"/>
          </a:solidFill>
          <a:ln w="9525">
            <a:noFill/>
            <a:miter lim="800000"/>
            <a:headEnd/>
            <a:tailEnd/>
          </a:ln>
        </p:spPr>
        <p:txBody>
          <a:bodyPr>
            <a:prstTxWarp prst="textNoShape">
              <a:avLst/>
            </a:prstTxWarp>
            <a:spAutoFit/>
          </a:bodyPr>
          <a:lstStyle/>
          <a:p>
            <a:pPr marL="342900" indent="-342900" eaLnBrk="1" hangingPunct="1">
              <a:lnSpc>
                <a:spcPct val="90000"/>
              </a:lnSpc>
              <a:spcBef>
                <a:spcPct val="50000"/>
              </a:spcBef>
              <a:buClr>
                <a:schemeClr val="accent2"/>
              </a:buClr>
              <a:buFont typeface="Wingdings" pitchFamily="-107" charset="2"/>
              <a:buNone/>
            </a:pPr>
            <a:r>
              <a:rPr lang="en-US" sz="1900" dirty="0">
                <a:solidFill>
                  <a:srgbClr val="FF0000"/>
                </a:solidFill>
                <a:latin typeface="Arial" pitchFamily="-107" charset="0"/>
              </a:rPr>
              <a:t>Given the property rights</a:t>
            </a:r>
            <a:r>
              <a:rPr lang="en-US" sz="1900" dirty="0">
                <a:solidFill>
                  <a:schemeClr val="tx2"/>
                </a:solidFill>
                <a:latin typeface="Arial" pitchFamily="-107" charset="0"/>
              </a:rPr>
              <a:t> system </a:t>
            </a:r>
            <a:r>
              <a:rPr lang="en-US" sz="2000" dirty="0">
                <a:solidFill>
                  <a:schemeClr val="tx2"/>
                </a:solidFill>
                <a:latin typeface="Arial" pitchFamily="-107" charset="0"/>
              </a:rPr>
              <a:t>P</a:t>
            </a:r>
            <a:r>
              <a:rPr lang="en-US" sz="2000" baseline="50000" dirty="0">
                <a:solidFill>
                  <a:srgbClr val="006633"/>
                </a:solidFill>
                <a:latin typeface="Arial" pitchFamily="-107" charset="0"/>
              </a:rPr>
              <a:t>G</a:t>
            </a:r>
            <a:r>
              <a:rPr lang="en-US" sz="1900" dirty="0">
                <a:solidFill>
                  <a:schemeClr val="tx2"/>
                </a:solidFill>
                <a:latin typeface="Arial" pitchFamily="-107" charset="0"/>
              </a:rPr>
              <a:t>, the firm will </a:t>
            </a:r>
            <a:r>
              <a:rPr lang="en-US" sz="1900" dirty="0" err="1">
                <a:solidFill>
                  <a:schemeClr val="tx2"/>
                </a:solidFill>
                <a:latin typeface="Arial" pitchFamily="-107" charset="0"/>
              </a:rPr>
              <a:t>maximise</a:t>
            </a:r>
            <a:r>
              <a:rPr lang="en-US" sz="1900" dirty="0">
                <a:solidFill>
                  <a:schemeClr val="tx2"/>
                </a:solidFill>
                <a:latin typeface="Arial" pitchFamily="-107" charset="0"/>
              </a:rPr>
              <a:t>:</a:t>
            </a:r>
            <a:r>
              <a:rPr lang="en-US" sz="1900" baseline="-25000" dirty="0">
                <a:solidFill>
                  <a:schemeClr val="tx2"/>
                </a:solidFill>
                <a:latin typeface="Arial" pitchFamily="-107" charset="0"/>
              </a:rPr>
              <a:t>:</a:t>
            </a:r>
            <a:r>
              <a:rPr lang="en-US" sz="1900" dirty="0">
                <a:solidFill>
                  <a:schemeClr val="tx2"/>
                </a:solidFill>
                <a:latin typeface="Arial" pitchFamily="-107" charset="0"/>
              </a:rPr>
              <a:t> </a:t>
            </a:r>
          </a:p>
          <a:p>
            <a:pPr marL="342900" indent="-342900" eaLnBrk="1" hangingPunct="1">
              <a:lnSpc>
                <a:spcPct val="90000"/>
              </a:lnSpc>
              <a:spcBef>
                <a:spcPct val="50000"/>
              </a:spcBef>
              <a:buClr>
                <a:schemeClr val="accent2"/>
              </a:buClr>
              <a:buFont typeface="Times" pitchFamily="-107" charset="0"/>
              <a:buNone/>
            </a:pPr>
            <a:r>
              <a:rPr lang="en-US" sz="1900" dirty="0">
                <a:solidFill>
                  <a:schemeClr val="tx2"/>
                </a:solidFill>
                <a:latin typeface="Arial" pitchFamily="-107" charset="0"/>
              </a:rPr>
              <a:t>   (1)    R</a:t>
            </a:r>
            <a:r>
              <a:rPr lang="en-US" sz="1900" baseline="-25000" dirty="0">
                <a:solidFill>
                  <a:srgbClr val="006633"/>
                </a:solidFill>
                <a:latin typeface="Arial" pitchFamily="-107" charset="0"/>
              </a:rPr>
              <a:t>G</a:t>
            </a:r>
            <a:r>
              <a:rPr lang="en-US" sz="1900" dirty="0">
                <a:solidFill>
                  <a:schemeClr val="tx2"/>
                </a:solidFill>
                <a:latin typeface="Arial" pitchFamily="-107" charset="0"/>
              </a:rPr>
              <a:t> = Q(I</a:t>
            </a:r>
            <a:r>
              <a:rPr lang="en-US" sz="1900" baseline="-25000" dirty="0">
                <a:solidFill>
                  <a:srgbClr val="006633"/>
                </a:solidFill>
                <a:latin typeface="Arial" pitchFamily="-107" charset="0"/>
              </a:rPr>
              <a:t>G</a:t>
            </a:r>
            <a:r>
              <a:rPr lang="en-US" sz="1900" dirty="0">
                <a:solidFill>
                  <a:schemeClr val="tx2"/>
                </a:solidFill>
                <a:latin typeface="Arial" pitchFamily="-107" charset="0"/>
              </a:rPr>
              <a:t>, I</a:t>
            </a:r>
            <a:r>
              <a:rPr lang="en-US" sz="1900" baseline="-25000" dirty="0">
                <a:solidFill>
                  <a:srgbClr val="996633"/>
                </a:solidFill>
                <a:latin typeface="Arial" pitchFamily="-107" charset="0"/>
              </a:rPr>
              <a:t>B</a:t>
            </a:r>
            <a:r>
              <a:rPr lang="en-US" sz="1900" dirty="0">
                <a:solidFill>
                  <a:schemeClr val="tx2"/>
                </a:solidFill>
                <a:latin typeface="Arial" pitchFamily="-107" charset="0"/>
              </a:rPr>
              <a:t>) – [</a:t>
            </a:r>
            <a:r>
              <a:rPr lang="en-US" sz="1900" dirty="0" err="1">
                <a:solidFill>
                  <a:schemeClr val="tx2"/>
                </a:solidFill>
                <a:latin typeface="Arial" pitchFamily="-107" charset="0"/>
              </a:rPr>
              <a:t>I</a:t>
            </a:r>
            <a:r>
              <a:rPr lang="en-US" sz="1900" baseline="-25000" dirty="0" err="1">
                <a:solidFill>
                  <a:srgbClr val="006633"/>
                </a:solidFill>
                <a:latin typeface="Arial" pitchFamily="-107" charset="0"/>
              </a:rPr>
              <a:t>G</a:t>
            </a:r>
            <a:r>
              <a:rPr lang="en-US" sz="1900" dirty="0" err="1">
                <a:solidFill>
                  <a:schemeClr val="tx2"/>
                </a:solidFill>
                <a:latin typeface="Arial" pitchFamily="-107" charset="0"/>
              </a:rPr>
              <a:t>c</a:t>
            </a:r>
            <a:r>
              <a:rPr lang="en-US" sz="1900" baseline="-25000" dirty="0" err="1">
                <a:solidFill>
                  <a:srgbClr val="006633"/>
                </a:solidFill>
                <a:latin typeface="Arial" pitchFamily="-107" charset="0"/>
              </a:rPr>
              <a:t>G</a:t>
            </a:r>
            <a:r>
              <a:rPr lang="en-US" sz="1900" dirty="0">
                <a:solidFill>
                  <a:schemeClr val="tx2"/>
                </a:solidFill>
                <a:latin typeface="Arial" pitchFamily="-107" charset="0"/>
              </a:rPr>
              <a:t>+ (</a:t>
            </a:r>
            <a:r>
              <a:rPr lang="en-US" sz="1900" dirty="0" err="1">
                <a:solidFill>
                  <a:srgbClr val="0000FF"/>
                </a:solidFill>
                <a:latin typeface="Arial" pitchFamily="-107" charset="0"/>
              </a:rPr>
              <a:t>x</a:t>
            </a:r>
            <a:r>
              <a:rPr lang="en-US" sz="1900" dirty="0">
                <a:solidFill>
                  <a:schemeClr val="tx2"/>
                </a:solidFill>
                <a:latin typeface="Arial" pitchFamily="-107" charset="0"/>
              </a:rPr>
              <a:t> + </a:t>
            </a:r>
            <a:r>
              <a:rPr lang="en-US" sz="1900" dirty="0" err="1">
                <a:solidFill>
                  <a:schemeClr val="tx2"/>
                </a:solidFill>
                <a:latin typeface="Arial" pitchFamily="-107" charset="0"/>
              </a:rPr>
              <a:t>c</a:t>
            </a:r>
            <a:r>
              <a:rPr lang="en-US" sz="1900" baseline="-25000" dirty="0" err="1">
                <a:solidFill>
                  <a:srgbClr val="996633"/>
                </a:solidFill>
                <a:latin typeface="Arial" pitchFamily="-107" charset="0"/>
              </a:rPr>
              <a:t>B</a:t>
            </a:r>
            <a:r>
              <a:rPr lang="en-US" sz="1900" dirty="0">
                <a:solidFill>
                  <a:schemeClr val="tx2"/>
                </a:solidFill>
                <a:latin typeface="Arial" pitchFamily="-107" charset="0"/>
              </a:rPr>
              <a:t>) I</a:t>
            </a:r>
            <a:r>
              <a:rPr lang="en-US" sz="1900" baseline="-25000" dirty="0">
                <a:solidFill>
                  <a:srgbClr val="996633"/>
                </a:solidFill>
                <a:latin typeface="Arial" pitchFamily="-107" charset="0"/>
              </a:rPr>
              <a:t>B</a:t>
            </a:r>
            <a:r>
              <a:rPr lang="en-US" sz="1900" dirty="0">
                <a:solidFill>
                  <a:schemeClr val="tx2"/>
                </a:solidFill>
                <a:latin typeface="Arial" pitchFamily="-107" charset="0"/>
              </a:rPr>
              <a:t>]       </a:t>
            </a:r>
            <a:r>
              <a:rPr lang="en-GB" dirty="0">
                <a:solidFill>
                  <a:srgbClr val="FF0000"/>
                </a:solidFill>
                <a:latin typeface="Geneva" pitchFamily="-107" charset="0"/>
              </a:rPr>
              <a:t>-----&gt;</a:t>
            </a:r>
            <a:r>
              <a:rPr lang="en-US" dirty="0">
                <a:solidFill>
                  <a:schemeClr val="tx2"/>
                </a:solidFill>
                <a:latin typeface="Arial" pitchFamily="-107" charset="0"/>
              </a:rPr>
              <a:t>T</a:t>
            </a:r>
            <a:r>
              <a:rPr lang="en-US" baseline="50000" dirty="0">
                <a:solidFill>
                  <a:srgbClr val="006633"/>
                </a:solidFill>
                <a:latin typeface="Arial" pitchFamily="-107" charset="0"/>
              </a:rPr>
              <a:t>G</a:t>
            </a:r>
            <a:r>
              <a:rPr lang="en-GB" dirty="0">
                <a:latin typeface="Geneva" pitchFamily="-107" charset="0"/>
              </a:rPr>
              <a:t> </a:t>
            </a:r>
          </a:p>
          <a:p>
            <a:pPr marL="342900" indent="-342900" eaLnBrk="1" hangingPunct="1">
              <a:lnSpc>
                <a:spcPct val="90000"/>
              </a:lnSpc>
              <a:spcBef>
                <a:spcPct val="50000"/>
              </a:spcBef>
              <a:buClr>
                <a:schemeClr val="accent2"/>
              </a:buClr>
              <a:buFont typeface="Times" pitchFamily="-107" charset="0"/>
              <a:buNone/>
            </a:pPr>
            <a:endParaRPr lang="en-US" sz="1900" dirty="0">
              <a:solidFill>
                <a:schemeClr val="tx2"/>
              </a:solidFill>
              <a:latin typeface="Arial" pitchFamily="-107" charset="0"/>
            </a:endParaRPr>
          </a:p>
          <a:p>
            <a:pPr marL="342900" indent="-342900" eaLnBrk="1" hangingPunct="1">
              <a:lnSpc>
                <a:spcPct val="90000"/>
              </a:lnSpc>
              <a:spcBef>
                <a:spcPct val="50000"/>
              </a:spcBef>
              <a:buClr>
                <a:schemeClr val="accent2"/>
              </a:buClr>
              <a:buFont typeface="Wingdings" pitchFamily="-107" charset="2"/>
              <a:buNone/>
            </a:pPr>
            <a:r>
              <a:rPr lang="en-US" sz="1900" dirty="0">
                <a:solidFill>
                  <a:srgbClr val="FF0000"/>
                </a:solidFill>
                <a:latin typeface="Arial" pitchFamily="-107" charset="0"/>
              </a:rPr>
              <a:t>Given the property rights </a:t>
            </a:r>
            <a:r>
              <a:rPr lang="en-US" sz="1900" dirty="0">
                <a:solidFill>
                  <a:schemeClr val="tx2"/>
                </a:solidFill>
                <a:latin typeface="Arial" pitchFamily="-107" charset="0"/>
              </a:rPr>
              <a:t>system </a:t>
            </a:r>
            <a:r>
              <a:rPr lang="en-US" sz="2000" dirty="0">
                <a:solidFill>
                  <a:schemeClr val="tx2"/>
                </a:solidFill>
                <a:latin typeface="Arial" pitchFamily="-107" charset="0"/>
              </a:rPr>
              <a:t>P</a:t>
            </a:r>
            <a:r>
              <a:rPr lang="en-US" sz="2000" baseline="50000" dirty="0">
                <a:solidFill>
                  <a:srgbClr val="996633"/>
                </a:solidFill>
                <a:latin typeface="Arial" pitchFamily="-107" charset="0"/>
              </a:rPr>
              <a:t>B</a:t>
            </a:r>
            <a:r>
              <a:rPr lang="en-US" sz="1900" dirty="0">
                <a:solidFill>
                  <a:schemeClr val="tx2"/>
                </a:solidFill>
                <a:latin typeface="Arial" pitchFamily="-107" charset="0"/>
              </a:rPr>
              <a:t> , the firm will </a:t>
            </a:r>
            <a:r>
              <a:rPr lang="en-US" sz="1900" dirty="0" err="1">
                <a:solidFill>
                  <a:schemeClr val="tx2"/>
                </a:solidFill>
                <a:latin typeface="Arial" pitchFamily="-107" charset="0"/>
              </a:rPr>
              <a:t>maximise</a:t>
            </a:r>
            <a:r>
              <a:rPr lang="en-US" sz="1900" dirty="0">
                <a:solidFill>
                  <a:schemeClr val="tx2"/>
                </a:solidFill>
                <a:latin typeface="Arial" pitchFamily="-107" charset="0"/>
              </a:rPr>
              <a:t>:</a:t>
            </a:r>
            <a:r>
              <a:rPr lang="en-US" sz="1900" baseline="-25000" dirty="0">
                <a:solidFill>
                  <a:schemeClr val="tx2"/>
                </a:solidFill>
                <a:latin typeface="Arial" pitchFamily="-107" charset="0"/>
              </a:rPr>
              <a:t>:</a:t>
            </a:r>
            <a:r>
              <a:rPr lang="en-US" sz="1900" dirty="0">
                <a:solidFill>
                  <a:schemeClr val="tx2"/>
                </a:solidFill>
                <a:latin typeface="Arial" pitchFamily="-107" charset="0"/>
              </a:rPr>
              <a:t> </a:t>
            </a:r>
          </a:p>
          <a:p>
            <a:pPr marL="342900" indent="-342900" eaLnBrk="1" hangingPunct="1">
              <a:lnSpc>
                <a:spcPct val="90000"/>
              </a:lnSpc>
              <a:spcBef>
                <a:spcPct val="50000"/>
              </a:spcBef>
              <a:buClr>
                <a:schemeClr val="accent2"/>
              </a:buClr>
              <a:buFont typeface="Wingdings" pitchFamily="-107" charset="2"/>
              <a:buNone/>
            </a:pPr>
            <a:r>
              <a:rPr lang="it-IT" sz="1900" dirty="0">
                <a:solidFill>
                  <a:schemeClr val="tx2"/>
                </a:solidFill>
                <a:latin typeface="Arial" pitchFamily="-107" charset="0"/>
              </a:rPr>
              <a:t>    (</a:t>
            </a:r>
            <a:r>
              <a:rPr lang="it-IT" sz="1900" dirty="0" err="1">
                <a:solidFill>
                  <a:schemeClr val="tx2"/>
                </a:solidFill>
                <a:latin typeface="Arial" pitchFamily="-107" charset="0"/>
              </a:rPr>
              <a:t>2</a:t>
            </a:r>
            <a:r>
              <a:rPr lang="it-IT" sz="1900" dirty="0">
                <a:solidFill>
                  <a:schemeClr val="tx2"/>
                </a:solidFill>
                <a:latin typeface="Arial" pitchFamily="-107" charset="0"/>
              </a:rPr>
              <a:t>)  </a:t>
            </a:r>
            <a:r>
              <a:rPr lang="en-US" sz="1900" dirty="0">
                <a:solidFill>
                  <a:schemeClr val="tx2"/>
                </a:solidFill>
                <a:latin typeface="Arial" pitchFamily="-107" charset="0"/>
              </a:rPr>
              <a:t>R</a:t>
            </a:r>
            <a:r>
              <a:rPr lang="en-US" sz="1900" baseline="-25000" dirty="0">
                <a:solidFill>
                  <a:srgbClr val="996633"/>
                </a:solidFill>
                <a:latin typeface="Arial" pitchFamily="-107" charset="0"/>
              </a:rPr>
              <a:t>B</a:t>
            </a:r>
            <a:r>
              <a:rPr lang="it-IT" sz="1900" dirty="0">
                <a:solidFill>
                  <a:schemeClr val="tx2"/>
                </a:solidFill>
                <a:latin typeface="Arial" pitchFamily="-107" charset="0"/>
              </a:rPr>
              <a:t> = </a:t>
            </a:r>
            <a:r>
              <a:rPr lang="en-US" sz="1900" dirty="0">
                <a:solidFill>
                  <a:schemeClr val="tx2"/>
                </a:solidFill>
                <a:latin typeface="Arial" pitchFamily="-107" charset="0"/>
              </a:rPr>
              <a:t>Q(I</a:t>
            </a:r>
            <a:r>
              <a:rPr lang="en-US" sz="1900" baseline="-25000" dirty="0">
                <a:solidFill>
                  <a:srgbClr val="006633"/>
                </a:solidFill>
                <a:latin typeface="Arial" pitchFamily="-107" charset="0"/>
              </a:rPr>
              <a:t>G</a:t>
            </a:r>
            <a:r>
              <a:rPr lang="en-US" sz="1900" dirty="0">
                <a:solidFill>
                  <a:schemeClr val="tx2"/>
                </a:solidFill>
                <a:latin typeface="Arial" pitchFamily="-107" charset="0"/>
              </a:rPr>
              <a:t>, I</a:t>
            </a:r>
            <a:r>
              <a:rPr lang="en-US" sz="1900" baseline="-25000" dirty="0">
                <a:solidFill>
                  <a:srgbClr val="996633"/>
                </a:solidFill>
                <a:latin typeface="Arial" pitchFamily="-107" charset="0"/>
              </a:rPr>
              <a:t>B</a:t>
            </a:r>
            <a:r>
              <a:rPr lang="en-US" sz="1900" dirty="0">
                <a:solidFill>
                  <a:schemeClr val="tx2"/>
                </a:solidFill>
                <a:latin typeface="Arial" pitchFamily="-107" charset="0"/>
              </a:rPr>
              <a:t>) </a:t>
            </a:r>
            <a:r>
              <a:rPr lang="it-IT" sz="1900" dirty="0" err="1">
                <a:solidFill>
                  <a:schemeClr val="tx2"/>
                </a:solidFill>
                <a:latin typeface="Arial" pitchFamily="-107" charset="0"/>
              </a:rPr>
              <a:t>–</a:t>
            </a:r>
            <a:r>
              <a:rPr lang="it-IT" sz="1900" dirty="0">
                <a:solidFill>
                  <a:schemeClr val="tx2"/>
                </a:solidFill>
                <a:latin typeface="Arial" pitchFamily="-107" charset="0"/>
              </a:rPr>
              <a:t> [(</a:t>
            </a:r>
            <a:r>
              <a:rPr lang="it-IT" sz="1900" dirty="0" err="1">
                <a:solidFill>
                  <a:srgbClr val="0000FF"/>
                </a:solidFill>
                <a:latin typeface="Arial" pitchFamily="-107" charset="0"/>
              </a:rPr>
              <a:t>y</a:t>
            </a:r>
            <a:r>
              <a:rPr lang="it-IT" sz="1900" dirty="0">
                <a:solidFill>
                  <a:srgbClr val="0000FF"/>
                </a:solidFill>
                <a:latin typeface="Arial" pitchFamily="-107" charset="0"/>
              </a:rPr>
              <a:t> </a:t>
            </a:r>
            <a:r>
              <a:rPr lang="it-IT" sz="1900" dirty="0">
                <a:solidFill>
                  <a:schemeClr val="tx2"/>
                </a:solidFill>
                <a:latin typeface="Arial" pitchFamily="-107" charset="0"/>
              </a:rPr>
              <a:t>+</a:t>
            </a:r>
            <a:r>
              <a:rPr lang="en-US" sz="1900" dirty="0" err="1">
                <a:solidFill>
                  <a:schemeClr val="tx2"/>
                </a:solidFill>
                <a:latin typeface="Arial" pitchFamily="-107" charset="0"/>
              </a:rPr>
              <a:t>c</a:t>
            </a:r>
            <a:r>
              <a:rPr lang="en-US" sz="1900" baseline="-25000" dirty="0" err="1">
                <a:solidFill>
                  <a:srgbClr val="006633"/>
                </a:solidFill>
                <a:latin typeface="Arial" pitchFamily="-107" charset="0"/>
              </a:rPr>
              <a:t>G</a:t>
            </a:r>
            <a:r>
              <a:rPr lang="it-IT" sz="1900" dirty="0">
                <a:solidFill>
                  <a:schemeClr val="tx2"/>
                </a:solidFill>
                <a:latin typeface="Arial" pitchFamily="-107" charset="0"/>
              </a:rPr>
              <a:t>) </a:t>
            </a:r>
            <a:r>
              <a:rPr lang="en-US" sz="1900" dirty="0">
                <a:solidFill>
                  <a:schemeClr val="tx2"/>
                </a:solidFill>
                <a:latin typeface="Arial" pitchFamily="-107" charset="0"/>
              </a:rPr>
              <a:t>I</a:t>
            </a:r>
            <a:r>
              <a:rPr lang="en-US" sz="1900" baseline="-25000" dirty="0">
                <a:solidFill>
                  <a:srgbClr val="006633"/>
                </a:solidFill>
                <a:latin typeface="Arial" pitchFamily="-107" charset="0"/>
              </a:rPr>
              <a:t>G</a:t>
            </a:r>
            <a:r>
              <a:rPr lang="it-IT" sz="1900" dirty="0">
                <a:solidFill>
                  <a:schemeClr val="tx2"/>
                </a:solidFill>
                <a:latin typeface="Arial" pitchFamily="-107" charset="0"/>
              </a:rPr>
              <a:t>+ </a:t>
            </a:r>
            <a:r>
              <a:rPr lang="en-US" sz="1900" dirty="0" err="1">
                <a:solidFill>
                  <a:schemeClr val="tx2"/>
                </a:solidFill>
                <a:latin typeface="Arial" pitchFamily="-107" charset="0"/>
              </a:rPr>
              <a:t>c</a:t>
            </a:r>
            <a:r>
              <a:rPr lang="en-US" sz="1900" baseline="-25000" dirty="0" err="1">
                <a:solidFill>
                  <a:srgbClr val="996633"/>
                </a:solidFill>
                <a:latin typeface="Arial" pitchFamily="-107" charset="0"/>
              </a:rPr>
              <a:t>B</a:t>
            </a:r>
            <a:r>
              <a:rPr lang="en-US" sz="1900" baseline="-25000" dirty="0">
                <a:solidFill>
                  <a:schemeClr val="tx2"/>
                </a:solidFill>
                <a:latin typeface="Arial" pitchFamily="-107" charset="0"/>
              </a:rPr>
              <a:t> </a:t>
            </a:r>
            <a:r>
              <a:rPr lang="en-US" sz="1900" dirty="0">
                <a:solidFill>
                  <a:schemeClr val="tx2"/>
                </a:solidFill>
                <a:latin typeface="Arial" pitchFamily="-107" charset="0"/>
              </a:rPr>
              <a:t>I</a:t>
            </a:r>
            <a:r>
              <a:rPr lang="en-US" sz="1900" baseline="-25000" dirty="0">
                <a:solidFill>
                  <a:srgbClr val="996633"/>
                </a:solidFill>
                <a:latin typeface="Arial" pitchFamily="-107" charset="0"/>
              </a:rPr>
              <a:t>B</a:t>
            </a:r>
            <a:r>
              <a:rPr lang="it-IT" sz="1900" dirty="0">
                <a:solidFill>
                  <a:schemeClr val="tx2"/>
                </a:solidFill>
                <a:latin typeface="Arial" pitchFamily="-107" charset="0"/>
              </a:rPr>
              <a:t>]        </a:t>
            </a:r>
            <a:r>
              <a:rPr lang="en-GB" dirty="0">
                <a:solidFill>
                  <a:srgbClr val="FF0000"/>
                </a:solidFill>
                <a:latin typeface="Geneva" pitchFamily="-107" charset="0"/>
              </a:rPr>
              <a:t>-----&gt; </a:t>
            </a:r>
            <a:r>
              <a:rPr lang="en-US" dirty="0">
                <a:solidFill>
                  <a:schemeClr val="tx2"/>
                </a:solidFill>
                <a:latin typeface="Arial" pitchFamily="-107" charset="0"/>
              </a:rPr>
              <a:t>T</a:t>
            </a:r>
            <a:r>
              <a:rPr lang="en-US" baseline="50000" dirty="0">
                <a:solidFill>
                  <a:srgbClr val="996633"/>
                </a:solidFill>
                <a:latin typeface="Arial" pitchFamily="-107" charset="0"/>
              </a:rPr>
              <a:t>B</a:t>
            </a:r>
            <a:r>
              <a:rPr lang="en-GB" dirty="0">
                <a:latin typeface="Geneva" pitchFamily="-107" charset="0"/>
              </a:rPr>
              <a:t> </a:t>
            </a:r>
            <a:endParaRPr lang="it-IT" sz="1900" dirty="0">
              <a:solidFill>
                <a:schemeClr val="tx2"/>
              </a:solidFill>
              <a:latin typeface="Arial" pitchFamily="-107" charset="0"/>
            </a:endParaRPr>
          </a:p>
          <a:p>
            <a:pPr marL="342900" indent="-342900" eaLnBrk="1" hangingPunct="1"/>
            <a:endParaRPr lang="en-GB" sz="1800" dirty="0">
              <a:latin typeface="Arial" pitchFamily="-107"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it-IT" sz="2700">
                <a:ea typeface="ＭＳ Ｐゴシック" charset="0"/>
                <a:cs typeface="ＭＳ Ｐゴシック" charset="0"/>
              </a:rPr>
              <a:t> </a:t>
            </a:r>
          </a:p>
        </p:txBody>
      </p:sp>
      <p:sp>
        <p:nvSpPr>
          <p:cNvPr id="180227" name="Rectangle 3"/>
          <p:cNvSpPr>
            <a:spLocks noGrp="1" noChangeArrowheads="1"/>
          </p:cNvSpPr>
          <p:nvPr>
            <p:ph type="body" idx="1"/>
          </p:nvPr>
        </p:nvSpPr>
        <p:spPr>
          <a:xfrm>
            <a:off x="304800" y="2286000"/>
            <a:ext cx="8291513" cy="4448175"/>
          </a:xfrm>
          <a:solidFill>
            <a:srgbClr val="FFFFFF"/>
          </a:solidFill>
        </p:spPr>
        <p:txBody>
          <a:bodyPr/>
          <a:lstStyle/>
          <a:p>
            <a:pPr marL="609600" indent="-609600">
              <a:lnSpc>
                <a:spcPct val="80000"/>
              </a:lnSpc>
              <a:buFontTx/>
              <a:buNone/>
            </a:pPr>
            <a:r>
              <a:rPr lang="en-US" sz="2000">
                <a:solidFill>
                  <a:srgbClr val="FF0066"/>
                </a:solidFill>
                <a:ea typeface="ＭＳ Ｐゴシック" charset="0"/>
                <a:cs typeface="ＭＳ Ｐゴシック" charset="0"/>
              </a:rPr>
              <a:t>a)</a:t>
            </a:r>
            <a:r>
              <a:rPr lang="en-US" sz="2000">
                <a:ea typeface="ＭＳ Ｐゴシック" charset="0"/>
                <a:cs typeface="ＭＳ Ｐゴシック" charset="0"/>
              </a:rPr>
              <a:t>	Multiple property rights-technology equilibria (P</a:t>
            </a:r>
            <a:r>
              <a:rPr lang="en-US" sz="2000" baseline="50000">
                <a:solidFill>
                  <a:srgbClr val="006633"/>
                </a:solidFill>
                <a:ea typeface="ＭＳ Ｐゴシック" charset="0"/>
                <a:cs typeface="ＭＳ Ｐゴシック" charset="0"/>
              </a:rPr>
              <a:t>G</a:t>
            </a:r>
            <a:r>
              <a:rPr lang="en-US" sz="2000">
                <a:ea typeface="ＭＳ Ｐゴシック" charset="0"/>
                <a:cs typeface="ＭＳ Ｐゴシック" charset="0"/>
              </a:rPr>
              <a:t>, T</a:t>
            </a:r>
            <a:r>
              <a:rPr lang="en-US" sz="2000" baseline="50000">
                <a:solidFill>
                  <a:srgbClr val="006633"/>
                </a:solidFill>
                <a:ea typeface="ＭＳ Ｐゴシック" charset="0"/>
                <a:cs typeface="ＭＳ Ｐゴシック" charset="0"/>
              </a:rPr>
              <a:t>G</a:t>
            </a:r>
            <a:r>
              <a:rPr lang="en-US" sz="2000">
                <a:ea typeface="ＭＳ Ｐゴシック" charset="0"/>
                <a:cs typeface="ＭＳ Ｐゴシック" charset="0"/>
              </a:rPr>
              <a:t>) and (P</a:t>
            </a:r>
            <a:r>
              <a:rPr lang="en-US" sz="2000" baseline="50000">
                <a:solidFill>
                  <a:srgbClr val="996633"/>
                </a:solidFill>
                <a:ea typeface="ＭＳ Ｐゴシック" charset="0"/>
                <a:cs typeface="ＭＳ Ｐゴシック" charset="0"/>
              </a:rPr>
              <a:t>B</a:t>
            </a:r>
            <a:r>
              <a:rPr lang="en-GB" sz="2000">
                <a:ea typeface="ＭＳ Ｐゴシック" charset="0"/>
                <a:cs typeface="ＭＳ Ｐゴシック" charset="0"/>
              </a:rPr>
              <a:t>, </a:t>
            </a:r>
            <a:r>
              <a:rPr lang="en-US" sz="2000">
                <a:ea typeface="ＭＳ Ｐゴシック" charset="0"/>
                <a:cs typeface="ＭＳ Ｐゴシック" charset="0"/>
              </a:rPr>
              <a:t>T</a:t>
            </a:r>
            <a:r>
              <a:rPr lang="en-US" sz="2000" baseline="50000">
                <a:solidFill>
                  <a:srgbClr val="996633"/>
                </a:solidFill>
                <a:ea typeface="ＭＳ Ｐゴシック" charset="0"/>
                <a:cs typeface="ＭＳ Ｐゴシック" charset="0"/>
              </a:rPr>
              <a:t>B</a:t>
            </a:r>
            <a:r>
              <a:rPr lang="en-US" sz="2000">
                <a:ea typeface="ＭＳ Ｐゴシック" charset="0"/>
                <a:cs typeface="ＭＳ Ｐゴシック" charset="0"/>
              </a:rPr>
              <a:t>) exist when the following condition is satisfied:</a:t>
            </a:r>
            <a:endParaRPr lang="en-GB" sz="2000">
              <a:ea typeface="ＭＳ Ｐゴシック" charset="0"/>
              <a:cs typeface="ＭＳ Ｐゴシック" charset="0"/>
            </a:endParaRPr>
          </a:p>
          <a:p>
            <a:pPr marL="609600" indent="-609600" algn="ctr">
              <a:lnSpc>
                <a:spcPct val="80000"/>
              </a:lnSpc>
              <a:spcBef>
                <a:spcPct val="50000"/>
              </a:spcBef>
              <a:spcAft>
                <a:spcPct val="50000"/>
              </a:spcAft>
              <a:buFontTx/>
              <a:buNone/>
            </a:pPr>
            <a:r>
              <a:rPr lang="en-GB" sz="2000">
                <a:ea typeface="ＭＳ Ｐゴシック" charset="0"/>
                <a:cs typeface="ＭＳ Ｐゴシック" charset="0"/>
              </a:rPr>
              <a:t>	 I</a:t>
            </a:r>
            <a:r>
              <a:rPr lang="en-US" sz="2000" baseline="-25000">
                <a:solidFill>
                  <a:srgbClr val="006633"/>
                </a:solidFill>
                <a:ea typeface="ＭＳ Ｐゴシック" charset="0"/>
                <a:cs typeface="ＭＳ Ｐゴシック" charset="0"/>
              </a:rPr>
              <a:t>G</a:t>
            </a:r>
            <a:r>
              <a:rPr lang="en-US" sz="2000" baseline="50000">
                <a:solidFill>
                  <a:srgbClr val="006633"/>
                </a:solidFill>
                <a:ea typeface="ＭＳ Ｐゴシック" charset="0"/>
                <a:cs typeface="ＭＳ Ｐゴシック" charset="0"/>
              </a:rPr>
              <a:t>G</a:t>
            </a:r>
            <a:r>
              <a:rPr lang="en-GB" sz="2000">
                <a:ea typeface="ＭＳ Ｐゴシック" charset="0"/>
                <a:cs typeface="ＭＳ Ｐゴシック" charset="0"/>
              </a:rPr>
              <a:t> / I</a:t>
            </a:r>
            <a:r>
              <a:rPr lang="en-US" sz="2000" baseline="-25000">
                <a:solidFill>
                  <a:srgbClr val="996633"/>
                </a:solidFill>
                <a:ea typeface="ＭＳ Ｐゴシック" charset="0"/>
                <a:cs typeface="ＭＳ Ｐゴシック" charset="0"/>
              </a:rPr>
              <a:t>B</a:t>
            </a:r>
            <a:r>
              <a:rPr lang="en-US" sz="2000" baseline="50000">
                <a:solidFill>
                  <a:srgbClr val="006633"/>
                </a:solidFill>
                <a:ea typeface="ＭＳ Ｐゴシック" charset="0"/>
                <a:cs typeface="ＭＳ Ｐゴシック" charset="0"/>
              </a:rPr>
              <a:t>G</a:t>
            </a:r>
            <a:r>
              <a:rPr lang="en-GB" sz="2000">
                <a:solidFill>
                  <a:srgbClr val="006633"/>
                </a:solidFill>
                <a:ea typeface="ＭＳ Ｐゴシック" charset="0"/>
                <a:cs typeface="ＭＳ Ｐゴシック" charset="0"/>
              </a:rPr>
              <a:t> </a:t>
            </a:r>
            <a:r>
              <a:rPr lang="en-GB" sz="2000">
                <a:ea typeface="ＭＳ Ｐゴシック" charset="0"/>
                <a:cs typeface="ＭＳ Ｐゴシック" charset="0"/>
              </a:rPr>
              <a:t>≥    </a:t>
            </a:r>
            <a:r>
              <a:rPr lang="en-US" sz="2000">
                <a:solidFill>
                  <a:srgbClr val="FF0066"/>
                </a:solidFill>
                <a:ea typeface="ＭＳ Ｐゴシック" charset="0"/>
                <a:cs typeface="ＭＳ Ｐゴシック" charset="0"/>
              </a:rPr>
              <a:t>x / y</a:t>
            </a:r>
            <a:r>
              <a:rPr lang="en-US" sz="2000">
                <a:solidFill>
                  <a:schemeClr val="accent2"/>
                </a:solidFill>
                <a:ea typeface="ＭＳ Ｐゴシック" charset="0"/>
                <a:cs typeface="ＭＳ Ｐゴシック" charset="0"/>
              </a:rPr>
              <a:t> </a:t>
            </a:r>
            <a:r>
              <a:rPr lang="en-GB" sz="2000">
                <a:ea typeface="ＭＳ Ｐゴシック" charset="0"/>
                <a:cs typeface="ＭＳ Ｐゴシック" charset="0"/>
              </a:rPr>
              <a:t> ≥  I</a:t>
            </a:r>
            <a:r>
              <a:rPr lang="en-US" sz="2000" baseline="-25000">
                <a:solidFill>
                  <a:srgbClr val="006633"/>
                </a:solidFill>
                <a:ea typeface="ＭＳ Ｐゴシック" charset="0"/>
                <a:cs typeface="ＭＳ Ｐゴシック" charset="0"/>
              </a:rPr>
              <a:t>G</a:t>
            </a:r>
            <a:r>
              <a:rPr lang="en-US" sz="2000" baseline="50000">
                <a:solidFill>
                  <a:srgbClr val="996633"/>
                </a:solidFill>
                <a:ea typeface="ＭＳ Ｐゴシック" charset="0"/>
                <a:cs typeface="ＭＳ Ｐゴシック" charset="0"/>
              </a:rPr>
              <a:t>B</a:t>
            </a:r>
            <a:r>
              <a:rPr lang="en-GB" sz="2000">
                <a:ea typeface="ＭＳ Ｐゴシック" charset="0"/>
                <a:cs typeface="ＭＳ Ｐゴシック" charset="0"/>
              </a:rPr>
              <a:t> / I</a:t>
            </a:r>
            <a:r>
              <a:rPr lang="en-US" sz="2000" baseline="-25000">
                <a:solidFill>
                  <a:srgbClr val="996633"/>
                </a:solidFill>
                <a:ea typeface="ＭＳ Ｐゴシック" charset="0"/>
                <a:cs typeface="ＭＳ Ｐゴシック" charset="0"/>
              </a:rPr>
              <a:t>B</a:t>
            </a:r>
            <a:r>
              <a:rPr lang="en-US" sz="2000" baseline="50000">
                <a:solidFill>
                  <a:srgbClr val="996633"/>
                </a:solidFill>
                <a:ea typeface="ＭＳ Ｐゴシック" charset="0"/>
                <a:cs typeface="ＭＳ Ｐゴシック" charset="0"/>
              </a:rPr>
              <a:t>B</a:t>
            </a:r>
          </a:p>
          <a:p>
            <a:pPr marL="609600" indent="-609600" algn="ctr">
              <a:lnSpc>
                <a:spcPct val="80000"/>
              </a:lnSpc>
              <a:spcBef>
                <a:spcPct val="50000"/>
              </a:spcBef>
              <a:spcAft>
                <a:spcPct val="50000"/>
              </a:spcAft>
              <a:buFontTx/>
              <a:buNone/>
            </a:pPr>
            <a:r>
              <a:rPr lang="en-GB" sz="2000">
                <a:ea typeface="ＭＳ Ｐゴシック" charset="0"/>
                <a:cs typeface="ＭＳ Ｐゴシック" charset="0"/>
              </a:rPr>
              <a:t>i.e. when both condition (5) and (6) are satisfied.</a:t>
            </a:r>
          </a:p>
          <a:p>
            <a:pPr marL="609600" indent="-609600" algn="ctr">
              <a:lnSpc>
                <a:spcPct val="50000"/>
              </a:lnSpc>
              <a:spcBef>
                <a:spcPct val="50000"/>
              </a:spcBef>
              <a:spcAft>
                <a:spcPct val="50000"/>
              </a:spcAft>
              <a:buFontTx/>
              <a:buNone/>
            </a:pPr>
            <a:r>
              <a:rPr lang="en-GB" sz="2000">
                <a:solidFill>
                  <a:srgbClr val="FF0066"/>
                </a:solidFill>
                <a:ea typeface="ＭＳ Ｐゴシック" charset="0"/>
                <a:cs typeface="ＭＳ Ｐゴシック" charset="0"/>
              </a:rPr>
              <a:t>b)      </a:t>
            </a:r>
            <a:r>
              <a:rPr lang="en-GB" sz="2000">
                <a:ea typeface="ＭＳ Ｐゴシック" charset="0"/>
                <a:cs typeface="ＭＳ Ｐゴシック" charset="0"/>
              </a:rPr>
              <a:t>A unique equilibrium (</a:t>
            </a:r>
            <a:r>
              <a:rPr lang="en-US" sz="2000">
                <a:ea typeface="ＭＳ Ｐゴシック" charset="0"/>
                <a:cs typeface="ＭＳ Ｐゴシック" charset="0"/>
              </a:rPr>
              <a:t>P</a:t>
            </a:r>
            <a:r>
              <a:rPr lang="en-US" sz="2000" baseline="50000">
                <a:solidFill>
                  <a:srgbClr val="006633"/>
                </a:solidFill>
                <a:ea typeface="ＭＳ Ｐゴシック" charset="0"/>
                <a:cs typeface="ＭＳ Ｐゴシック" charset="0"/>
              </a:rPr>
              <a:t>G</a:t>
            </a:r>
            <a:r>
              <a:rPr lang="en-US" sz="2000">
                <a:ea typeface="ＭＳ Ｐゴシック" charset="0"/>
                <a:cs typeface="ＭＳ Ｐゴシック" charset="0"/>
              </a:rPr>
              <a:t>, T</a:t>
            </a:r>
            <a:r>
              <a:rPr lang="en-US" sz="2000" baseline="50000">
                <a:solidFill>
                  <a:srgbClr val="006633"/>
                </a:solidFill>
                <a:ea typeface="ＭＳ Ｐゴシック" charset="0"/>
                <a:cs typeface="ＭＳ Ｐゴシック" charset="0"/>
              </a:rPr>
              <a:t>G</a:t>
            </a:r>
            <a:r>
              <a:rPr lang="en-GB" sz="2000">
                <a:ea typeface="ＭＳ Ｐゴシック" charset="0"/>
                <a:cs typeface="ＭＳ Ｐゴシック" charset="0"/>
              </a:rPr>
              <a:t>) exists when:                     I</a:t>
            </a:r>
            <a:r>
              <a:rPr lang="en-US" sz="2000" baseline="-25000">
                <a:solidFill>
                  <a:srgbClr val="006633"/>
                </a:solidFill>
                <a:ea typeface="ＭＳ Ｐゴシック" charset="0"/>
                <a:cs typeface="ＭＳ Ｐゴシック" charset="0"/>
              </a:rPr>
              <a:t>G</a:t>
            </a:r>
            <a:r>
              <a:rPr lang="en-US" sz="2000" baseline="50000">
                <a:solidFill>
                  <a:srgbClr val="006633"/>
                </a:solidFill>
                <a:ea typeface="ＭＳ Ｐゴシック" charset="0"/>
                <a:cs typeface="ＭＳ Ｐゴシック" charset="0"/>
              </a:rPr>
              <a:t>G</a:t>
            </a:r>
            <a:r>
              <a:rPr lang="en-GB" sz="2000">
                <a:ea typeface="ＭＳ Ｐゴシック" charset="0"/>
                <a:cs typeface="ＭＳ Ｐゴシック" charset="0"/>
              </a:rPr>
              <a:t> / I</a:t>
            </a:r>
            <a:r>
              <a:rPr lang="en-US" sz="2000" baseline="-25000">
                <a:solidFill>
                  <a:srgbClr val="996633"/>
                </a:solidFill>
                <a:ea typeface="ＭＳ Ｐゴシック" charset="0"/>
                <a:cs typeface="ＭＳ Ｐゴシック" charset="0"/>
              </a:rPr>
              <a:t>B</a:t>
            </a:r>
            <a:r>
              <a:rPr lang="en-US" sz="2000" baseline="50000">
                <a:solidFill>
                  <a:srgbClr val="006633"/>
                </a:solidFill>
                <a:ea typeface="ＭＳ Ｐゴシック" charset="0"/>
                <a:cs typeface="ＭＳ Ｐゴシック" charset="0"/>
              </a:rPr>
              <a:t>G</a:t>
            </a:r>
            <a:r>
              <a:rPr lang="en-GB" sz="2000">
                <a:ea typeface="ＭＳ Ｐゴシック" charset="0"/>
                <a:cs typeface="ＭＳ Ｐゴシック" charset="0"/>
              </a:rPr>
              <a:t> ≥ </a:t>
            </a:r>
            <a:r>
              <a:rPr lang="en-US" sz="2000">
                <a:solidFill>
                  <a:srgbClr val="FF0066"/>
                </a:solidFill>
                <a:ea typeface="ＭＳ Ｐゴシック" charset="0"/>
                <a:cs typeface="ＭＳ Ｐゴシック" charset="0"/>
              </a:rPr>
              <a:t>x / y</a:t>
            </a:r>
            <a:endParaRPr lang="en-US" sz="2000" u="sng">
              <a:ea typeface="ＭＳ Ｐゴシック" charset="0"/>
              <a:cs typeface="ＭＳ Ｐゴシック" charset="0"/>
            </a:endParaRPr>
          </a:p>
          <a:p>
            <a:pPr marL="609600" indent="-609600">
              <a:lnSpc>
                <a:spcPct val="50000"/>
              </a:lnSpc>
              <a:spcBef>
                <a:spcPct val="100000"/>
              </a:spcBef>
              <a:buFont typeface="Times" pitchFamily="-107" charset="0"/>
              <a:buNone/>
            </a:pPr>
            <a:r>
              <a:rPr lang="en-GB" sz="2000">
                <a:ea typeface="ＭＳ Ｐゴシック" charset="0"/>
                <a:cs typeface="ＭＳ Ｐゴシック" charset="0"/>
              </a:rPr>
              <a:t>i.e. when condition (5) is satisfied but condition (6) is not satisfied.</a:t>
            </a:r>
          </a:p>
          <a:p>
            <a:pPr marL="609600" indent="-609600">
              <a:lnSpc>
                <a:spcPct val="80000"/>
              </a:lnSpc>
              <a:spcBef>
                <a:spcPct val="100000"/>
              </a:spcBef>
              <a:buFontTx/>
              <a:buNone/>
            </a:pPr>
            <a:r>
              <a:rPr lang="en-GB" sz="2000">
                <a:solidFill>
                  <a:srgbClr val="FF0066"/>
                </a:solidFill>
                <a:ea typeface="ＭＳ Ｐゴシック" charset="0"/>
                <a:cs typeface="ＭＳ Ｐゴシック" charset="0"/>
              </a:rPr>
              <a:t>c)</a:t>
            </a:r>
            <a:r>
              <a:rPr lang="en-GB" sz="2000">
                <a:solidFill>
                  <a:schemeClr val="accent1"/>
                </a:solidFill>
                <a:ea typeface="ＭＳ Ｐゴシック" charset="0"/>
                <a:cs typeface="ＭＳ Ｐゴシック" charset="0"/>
              </a:rPr>
              <a:t>   </a:t>
            </a:r>
            <a:r>
              <a:rPr lang="en-GB" sz="2000">
                <a:ea typeface="ＭＳ Ｐゴシック" charset="0"/>
                <a:cs typeface="ＭＳ Ｐゴシック" charset="0"/>
              </a:rPr>
              <a:t>A unique equilibrium </a:t>
            </a:r>
            <a:r>
              <a:rPr lang="en-US" sz="2000">
                <a:ea typeface="ＭＳ Ｐゴシック" charset="0"/>
                <a:cs typeface="ＭＳ Ｐゴシック" charset="0"/>
              </a:rPr>
              <a:t>(P</a:t>
            </a:r>
            <a:r>
              <a:rPr lang="en-US" sz="2000" baseline="50000">
                <a:solidFill>
                  <a:srgbClr val="996633"/>
                </a:solidFill>
                <a:ea typeface="ＭＳ Ｐゴシック" charset="0"/>
                <a:cs typeface="ＭＳ Ｐゴシック" charset="0"/>
              </a:rPr>
              <a:t>B</a:t>
            </a:r>
            <a:r>
              <a:rPr lang="en-GB" sz="2000">
                <a:ea typeface="ＭＳ Ｐゴシック" charset="0"/>
                <a:cs typeface="ＭＳ Ｐゴシック" charset="0"/>
              </a:rPr>
              <a:t>, </a:t>
            </a:r>
            <a:r>
              <a:rPr lang="en-US" sz="2000">
                <a:ea typeface="ＭＳ Ｐゴシック" charset="0"/>
                <a:cs typeface="ＭＳ Ｐゴシック" charset="0"/>
              </a:rPr>
              <a:t>T</a:t>
            </a:r>
            <a:r>
              <a:rPr lang="en-US" sz="2000" baseline="50000">
                <a:solidFill>
                  <a:srgbClr val="996633"/>
                </a:solidFill>
                <a:ea typeface="ＭＳ Ｐゴシック" charset="0"/>
                <a:cs typeface="ＭＳ Ｐゴシック" charset="0"/>
              </a:rPr>
              <a:t>B</a:t>
            </a:r>
            <a:r>
              <a:rPr lang="en-US" sz="2000">
                <a:ea typeface="ＭＳ Ｐゴシック" charset="0"/>
                <a:cs typeface="ＭＳ Ｐゴシック" charset="0"/>
              </a:rPr>
              <a:t>) exists when:     </a:t>
            </a:r>
            <a:r>
              <a:rPr lang="en-GB" sz="2000">
                <a:ea typeface="ＭＳ Ｐゴシック" charset="0"/>
                <a:cs typeface="ＭＳ Ｐゴシック" charset="0"/>
              </a:rPr>
              <a:t>I</a:t>
            </a:r>
            <a:r>
              <a:rPr lang="en-US" sz="2000" baseline="-25000">
                <a:solidFill>
                  <a:srgbClr val="006633"/>
                </a:solidFill>
                <a:ea typeface="ＭＳ Ｐゴシック" charset="0"/>
                <a:cs typeface="ＭＳ Ｐゴシック" charset="0"/>
              </a:rPr>
              <a:t>G</a:t>
            </a:r>
            <a:r>
              <a:rPr lang="en-US" sz="2000" baseline="50000">
                <a:solidFill>
                  <a:srgbClr val="996633"/>
                </a:solidFill>
                <a:ea typeface="ＭＳ Ｐゴシック" charset="0"/>
                <a:cs typeface="ＭＳ Ｐゴシック" charset="0"/>
              </a:rPr>
              <a:t>B</a:t>
            </a:r>
            <a:r>
              <a:rPr lang="en-GB" sz="2000">
                <a:ea typeface="ＭＳ Ｐゴシック" charset="0"/>
                <a:cs typeface="ＭＳ Ｐゴシック" charset="0"/>
              </a:rPr>
              <a:t> / I</a:t>
            </a:r>
            <a:r>
              <a:rPr lang="en-US" sz="2000" baseline="-25000">
                <a:solidFill>
                  <a:srgbClr val="996633"/>
                </a:solidFill>
                <a:ea typeface="ＭＳ Ｐゴシック" charset="0"/>
                <a:cs typeface="ＭＳ Ｐゴシック" charset="0"/>
              </a:rPr>
              <a:t>B</a:t>
            </a:r>
            <a:r>
              <a:rPr lang="en-US" sz="2000" baseline="50000">
                <a:solidFill>
                  <a:srgbClr val="996633"/>
                </a:solidFill>
                <a:ea typeface="ＭＳ Ｐゴシック" charset="0"/>
                <a:cs typeface="ＭＳ Ｐゴシック" charset="0"/>
              </a:rPr>
              <a:t>B</a:t>
            </a:r>
            <a:r>
              <a:rPr lang="en-US" sz="2000">
                <a:ea typeface="ＭＳ Ｐゴシック" charset="0"/>
                <a:cs typeface="ＭＳ Ｐゴシック" charset="0"/>
              </a:rPr>
              <a:t> </a:t>
            </a:r>
            <a:r>
              <a:rPr lang="en-GB" sz="2000">
                <a:ea typeface="ＭＳ Ｐゴシック" charset="0"/>
                <a:cs typeface="ＭＳ Ｐゴシック" charset="0"/>
              </a:rPr>
              <a:t>≤ </a:t>
            </a:r>
            <a:r>
              <a:rPr lang="en-US" sz="2000">
                <a:solidFill>
                  <a:srgbClr val="FF0066"/>
                </a:solidFill>
                <a:ea typeface="ＭＳ Ｐゴシック" charset="0"/>
                <a:cs typeface="ＭＳ Ｐゴシック" charset="0"/>
              </a:rPr>
              <a:t>x / y</a:t>
            </a:r>
            <a:endParaRPr lang="en-GB" sz="2000">
              <a:ea typeface="ＭＳ Ｐゴシック" charset="0"/>
              <a:cs typeface="ＭＳ Ｐゴシック" charset="0"/>
            </a:endParaRPr>
          </a:p>
          <a:p>
            <a:pPr marL="609600" indent="-609600" algn="ctr">
              <a:lnSpc>
                <a:spcPct val="80000"/>
              </a:lnSpc>
              <a:spcBef>
                <a:spcPct val="50000"/>
              </a:spcBef>
              <a:spcAft>
                <a:spcPct val="50000"/>
              </a:spcAft>
              <a:buFontTx/>
              <a:buNone/>
            </a:pPr>
            <a:r>
              <a:rPr lang="en-GB" sz="2000">
                <a:ea typeface="ＭＳ Ｐゴシック" charset="0"/>
                <a:cs typeface="ＭＳ Ｐゴシック" charset="0"/>
              </a:rPr>
              <a:t>i.e. when condition (6) is satisfied but condition (5) is not satisfied.</a:t>
            </a:r>
            <a:endParaRPr lang="it-IT" sz="2000">
              <a:ea typeface="ＭＳ Ｐゴシック" charset="0"/>
              <a:cs typeface="ＭＳ Ｐゴシック" charset="0"/>
            </a:endParaRPr>
          </a:p>
        </p:txBody>
      </p:sp>
      <p:sp>
        <p:nvSpPr>
          <p:cNvPr id="180228" name="Rectangle 4"/>
          <p:cNvSpPr>
            <a:spLocks noChangeArrowheads="1"/>
          </p:cNvSpPr>
          <p:nvPr/>
        </p:nvSpPr>
        <p:spPr bwMode="auto">
          <a:xfrm>
            <a:off x="0" y="0"/>
            <a:ext cx="9144000" cy="1981200"/>
          </a:xfrm>
          <a:prstGeom prst="rect">
            <a:avLst/>
          </a:prstGeom>
          <a:solidFill>
            <a:srgbClr val="FFFF00"/>
          </a:solidFill>
          <a:ln w="9525">
            <a:noFill/>
            <a:miter lim="800000"/>
            <a:headEnd/>
            <a:tailEnd/>
          </a:ln>
        </p:spPr>
        <p:txBody>
          <a:bodyPr>
            <a:prstTxWarp prst="textNoShape">
              <a:avLst/>
            </a:prstTxWarp>
            <a:spAutoFit/>
          </a:bodyPr>
          <a:lstStyle/>
          <a:p>
            <a:pPr eaLnBrk="1" hangingPunct="1"/>
            <a:r>
              <a:rPr lang="en-GB" sz="1800">
                <a:solidFill>
                  <a:srgbClr val="000090"/>
                </a:solidFill>
                <a:latin typeface="Arial" pitchFamily="-107" charset="0"/>
              </a:rPr>
              <a:t>Since:</a:t>
            </a:r>
          </a:p>
          <a:p>
            <a:pPr eaLnBrk="1" hangingPunct="1"/>
            <a:r>
              <a:rPr lang="en-GB" sz="1800">
                <a:solidFill>
                  <a:srgbClr val="000090"/>
                </a:solidFill>
                <a:latin typeface="Arial" pitchFamily="-107" charset="0"/>
              </a:rPr>
              <a:t> the ratio</a:t>
            </a:r>
            <a:r>
              <a:rPr lang="en-GB" sz="1800">
                <a:latin typeface="Arial" pitchFamily="-107" charset="0"/>
              </a:rPr>
              <a:t> </a:t>
            </a:r>
            <a:r>
              <a:rPr lang="en-US" sz="2000">
                <a:solidFill>
                  <a:srgbClr val="FF0066"/>
                </a:solidFill>
                <a:latin typeface="Arial" pitchFamily="-107" charset="0"/>
              </a:rPr>
              <a:t>x / y</a:t>
            </a:r>
            <a:r>
              <a:rPr lang="en-US" sz="2000">
                <a:solidFill>
                  <a:schemeClr val="accent2"/>
                </a:solidFill>
                <a:latin typeface="Arial" pitchFamily="-107" charset="0"/>
              </a:rPr>
              <a:t> </a:t>
            </a:r>
            <a:r>
              <a:rPr lang="en-US" sz="2000">
                <a:solidFill>
                  <a:srgbClr val="000090"/>
                </a:solidFill>
                <a:latin typeface="Arial" pitchFamily="-107" charset="0"/>
              </a:rPr>
              <a:t>is positive      and  </a:t>
            </a:r>
            <a:r>
              <a:rPr lang="en-US" sz="2000">
                <a:latin typeface="Arial" pitchFamily="-107" charset="0"/>
              </a:rPr>
              <a:t>      </a:t>
            </a:r>
            <a:r>
              <a:rPr lang="en-GB" sz="2000">
                <a:solidFill>
                  <a:schemeClr val="tx2"/>
                </a:solidFill>
                <a:latin typeface="Arial" pitchFamily="-107" charset="0"/>
              </a:rPr>
              <a:t>I</a:t>
            </a:r>
            <a:r>
              <a:rPr lang="en-US" sz="2000" baseline="-25000">
                <a:solidFill>
                  <a:srgbClr val="006633"/>
                </a:solidFill>
                <a:latin typeface="Arial" pitchFamily="-107" charset="0"/>
              </a:rPr>
              <a:t>G</a:t>
            </a:r>
            <a:r>
              <a:rPr lang="en-US" sz="2000" baseline="50000">
                <a:solidFill>
                  <a:srgbClr val="006633"/>
                </a:solidFill>
                <a:latin typeface="Arial" pitchFamily="-107" charset="0"/>
              </a:rPr>
              <a:t>G</a:t>
            </a:r>
            <a:r>
              <a:rPr lang="en-GB" sz="2000">
                <a:solidFill>
                  <a:schemeClr val="tx2"/>
                </a:solidFill>
                <a:latin typeface="Arial" pitchFamily="-107" charset="0"/>
              </a:rPr>
              <a:t> / I</a:t>
            </a:r>
            <a:r>
              <a:rPr lang="en-US" sz="2000" baseline="-25000">
                <a:solidFill>
                  <a:srgbClr val="996633"/>
                </a:solidFill>
                <a:latin typeface="Arial" pitchFamily="-107" charset="0"/>
              </a:rPr>
              <a:t>B</a:t>
            </a:r>
            <a:r>
              <a:rPr lang="en-US" sz="2000" baseline="50000">
                <a:solidFill>
                  <a:srgbClr val="006633"/>
                </a:solidFill>
                <a:latin typeface="Arial" pitchFamily="-107" charset="0"/>
              </a:rPr>
              <a:t>G</a:t>
            </a:r>
            <a:r>
              <a:rPr lang="en-GB" sz="2000">
                <a:solidFill>
                  <a:schemeClr val="tx2"/>
                </a:solidFill>
                <a:latin typeface="Arial" pitchFamily="-107" charset="0"/>
              </a:rPr>
              <a:t> ≥ I</a:t>
            </a:r>
            <a:r>
              <a:rPr lang="en-US" sz="2000" baseline="-25000">
                <a:solidFill>
                  <a:srgbClr val="006633"/>
                </a:solidFill>
                <a:latin typeface="Arial" pitchFamily="-107" charset="0"/>
              </a:rPr>
              <a:t>G</a:t>
            </a:r>
            <a:r>
              <a:rPr lang="en-US" sz="2000" baseline="50000">
                <a:solidFill>
                  <a:srgbClr val="996633"/>
                </a:solidFill>
                <a:latin typeface="Arial" pitchFamily="-107" charset="0"/>
              </a:rPr>
              <a:t>B</a:t>
            </a:r>
            <a:r>
              <a:rPr lang="en-GB" sz="2000">
                <a:solidFill>
                  <a:schemeClr val="tx2"/>
                </a:solidFill>
                <a:latin typeface="Arial" pitchFamily="-107" charset="0"/>
              </a:rPr>
              <a:t> / I</a:t>
            </a:r>
            <a:r>
              <a:rPr lang="en-US" sz="2000" baseline="-25000">
                <a:solidFill>
                  <a:srgbClr val="996633"/>
                </a:solidFill>
                <a:latin typeface="Arial" pitchFamily="-107" charset="0"/>
              </a:rPr>
              <a:t>B</a:t>
            </a:r>
            <a:r>
              <a:rPr lang="en-US" sz="2000" baseline="50000">
                <a:solidFill>
                  <a:srgbClr val="996633"/>
                </a:solidFill>
                <a:latin typeface="Arial" pitchFamily="-107" charset="0"/>
              </a:rPr>
              <a:t>B</a:t>
            </a:r>
          </a:p>
          <a:p>
            <a:pPr eaLnBrk="1" hangingPunct="1"/>
            <a:endParaRPr lang="en-US" sz="2000">
              <a:solidFill>
                <a:schemeClr val="accent2"/>
              </a:solidFill>
              <a:latin typeface="Arial" pitchFamily="-107" charset="0"/>
            </a:endParaRPr>
          </a:p>
          <a:p>
            <a:pPr eaLnBrk="1" hangingPunct="1"/>
            <a:r>
              <a:rPr lang="en-US" sz="2000">
                <a:solidFill>
                  <a:srgbClr val="FF0066"/>
                </a:solidFill>
                <a:latin typeface="Arial" pitchFamily="-107" charset="0"/>
              </a:rPr>
              <a:t>x / y</a:t>
            </a:r>
            <a:r>
              <a:rPr lang="en-GB" sz="2000">
                <a:solidFill>
                  <a:schemeClr val="tx2"/>
                </a:solidFill>
                <a:latin typeface="Arial" pitchFamily="-107" charset="0"/>
              </a:rPr>
              <a:t> can either fall in the interval defined by I</a:t>
            </a:r>
            <a:r>
              <a:rPr lang="en-US" sz="2000" baseline="-25000">
                <a:solidFill>
                  <a:srgbClr val="006633"/>
                </a:solidFill>
                <a:latin typeface="Arial" pitchFamily="-107" charset="0"/>
              </a:rPr>
              <a:t>G</a:t>
            </a:r>
            <a:r>
              <a:rPr lang="en-US" sz="2000" baseline="50000">
                <a:solidFill>
                  <a:srgbClr val="006633"/>
                </a:solidFill>
                <a:latin typeface="Arial" pitchFamily="-107" charset="0"/>
              </a:rPr>
              <a:t>G</a:t>
            </a:r>
            <a:r>
              <a:rPr lang="en-GB" sz="2000">
                <a:solidFill>
                  <a:schemeClr val="tx2"/>
                </a:solidFill>
                <a:latin typeface="Arial" pitchFamily="-107" charset="0"/>
              </a:rPr>
              <a:t> / I</a:t>
            </a:r>
            <a:r>
              <a:rPr lang="en-US" sz="2000" baseline="-25000">
                <a:solidFill>
                  <a:srgbClr val="996633"/>
                </a:solidFill>
                <a:latin typeface="Arial" pitchFamily="-107" charset="0"/>
              </a:rPr>
              <a:t>B</a:t>
            </a:r>
            <a:r>
              <a:rPr lang="en-US" sz="2000" baseline="50000">
                <a:solidFill>
                  <a:srgbClr val="006633"/>
                </a:solidFill>
                <a:latin typeface="Arial" pitchFamily="-107" charset="0"/>
              </a:rPr>
              <a:t>G</a:t>
            </a:r>
            <a:r>
              <a:rPr lang="en-GB" sz="2000">
                <a:solidFill>
                  <a:schemeClr val="tx2"/>
                </a:solidFill>
                <a:latin typeface="Arial" pitchFamily="-107" charset="0"/>
              </a:rPr>
              <a:t> and I</a:t>
            </a:r>
            <a:r>
              <a:rPr lang="en-US" sz="2000" baseline="-25000">
                <a:solidFill>
                  <a:srgbClr val="006633"/>
                </a:solidFill>
                <a:latin typeface="Arial" pitchFamily="-107" charset="0"/>
              </a:rPr>
              <a:t>G</a:t>
            </a:r>
            <a:r>
              <a:rPr lang="en-US" sz="2000" baseline="50000">
                <a:solidFill>
                  <a:srgbClr val="996633"/>
                </a:solidFill>
                <a:latin typeface="Arial" pitchFamily="-107" charset="0"/>
              </a:rPr>
              <a:t>B</a:t>
            </a:r>
            <a:r>
              <a:rPr lang="en-GB" sz="2000">
                <a:solidFill>
                  <a:schemeClr val="tx2"/>
                </a:solidFill>
                <a:latin typeface="Arial" pitchFamily="-107" charset="0"/>
              </a:rPr>
              <a:t> / I</a:t>
            </a:r>
            <a:r>
              <a:rPr lang="en-US" sz="2000" baseline="-25000">
                <a:solidFill>
                  <a:srgbClr val="996633"/>
                </a:solidFill>
                <a:latin typeface="Arial" pitchFamily="-107" charset="0"/>
              </a:rPr>
              <a:t>B</a:t>
            </a:r>
            <a:r>
              <a:rPr lang="en-US" sz="2000" baseline="50000">
                <a:solidFill>
                  <a:srgbClr val="996633"/>
                </a:solidFill>
                <a:latin typeface="Arial" pitchFamily="-107" charset="0"/>
              </a:rPr>
              <a:t>B</a:t>
            </a:r>
            <a:endParaRPr lang="en-US" sz="2000">
              <a:latin typeface="Arial" pitchFamily="-107" charset="0"/>
            </a:endParaRPr>
          </a:p>
          <a:p>
            <a:pPr eaLnBrk="1" hangingPunct="1"/>
            <a:r>
              <a:rPr lang="en-GB" sz="1800">
                <a:solidFill>
                  <a:schemeClr val="tx2"/>
                </a:solidFill>
                <a:latin typeface="Arial" pitchFamily="-107" charset="0"/>
              </a:rPr>
              <a:t>0</a:t>
            </a:r>
            <a:r>
              <a:rPr lang="en-GB" sz="2000">
                <a:solidFill>
                  <a:schemeClr val="tx2"/>
                </a:solidFill>
                <a:latin typeface="Arial" pitchFamily="-107" charset="0"/>
              </a:rPr>
              <a:t>r outside it. </a:t>
            </a:r>
          </a:p>
          <a:p>
            <a:pPr eaLnBrk="1" hangingPunct="1"/>
            <a:r>
              <a:rPr lang="en-GB" sz="2000">
                <a:solidFill>
                  <a:schemeClr val="tx2"/>
                </a:solidFill>
                <a:latin typeface="Arial" pitchFamily="-107" charset="0"/>
              </a:rPr>
              <a:t>We have therefore that: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35A8C-48BD-6AC3-8E9B-FB41EEDEC93E}"/>
              </a:ext>
            </a:extLst>
          </p:cNvPr>
          <p:cNvSpPr>
            <a:spLocks noGrp="1"/>
          </p:cNvSpPr>
          <p:nvPr>
            <p:ph type="title"/>
          </p:nvPr>
        </p:nvSpPr>
        <p:spPr>
          <a:xfrm>
            <a:off x="10090" y="156052"/>
            <a:ext cx="9144000" cy="1221750"/>
          </a:xfrm>
          <a:solidFill>
            <a:schemeClr val="accent6">
              <a:lumMod val="20000"/>
              <a:lumOff val="80000"/>
            </a:schemeClr>
          </a:solidFill>
        </p:spPr>
        <p:txBody>
          <a:bodyPr>
            <a:noAutofit/>
          </a:bodyPr>
          <a:lstStyle/>
          <a:p>
            <a:pPr algn="ctr"/>
            <a:br>
              <a:rPr lang="en-US" dirty="0">
                <a:solidFill>
                  <a:srgbClr val="7030A0"/>
                </a:solidFill>
              </a:rPr>
            </a:br>
            <a:r>
              <a:rPr lang="en-US" dirty="0">
                <a:solidFill>
                  <a:srgbClr val="7030A0"/>
                </a:solidFill>
              </a:rPr>
              <a:t>In both Marx and Schumpeter </a:t>
            </a:r>
            <a:br>
              <a:rPr lang="en-US" dirty="0">
                <a:solidFill>
                  <a:srgbClr val="7030A0"/>
                </a:solidFill>
              </a:rPr>
            </a:br>
            <a:r>
              <a:rPr lang="en-US" dirty="0">
                <a:solidFill>
                  <a:srgbClr val="7030A0"/>
                </a:solidFill>
              </a:rPr>
              <a:t>knowledge was not part of capital</a:t>
            </a:r>
            <a:br>
              <a:rPr lang="en-US" dirty="0">
                <a:solidFill>
                  <a:srgbClr val="FF0000"/>
                </a:solidFill>
              </a:rPr>
            </a:br>
            <a:endParaRPr lang="it-IT" dirty="0">
              <a:solidFill>
                <a:srgbClr val="FF0000"/>
              </a:solidFill>
            </a:endParaRPr>
          </a:p>
        </p:txBody>
      </p:sp>
      <p:pic>
        <p:nvPicPr>
          <p:cNvPr id="5" name="Immagine 3" descr="Immagine che contiene testo, uomo, indossando, posando&#10;&#10;Descrizione generata automaticamente">
            <a:extLst>
              <a:ext uri="{FF2B5EF4-FFF2-40B4-BE49-F238E27FC236}">
                <a16:creationId xmlns:a16="http://schemas.microsoft.com/office/drawing/2014/main" id="{07D6438D-5BE4-DAC1-5566-EC80671F2AD8}"/>
              </a:ext>
            </a:extLst>
          </p:cNvPr>
          <p:cNvPicPr>
            <a:picLocks noChangeAspect="1"/>
          </p:cNvPicPr>
          <p:nvPr/>
        </p:nvPicPr>
        <p:blipFill rotWithShape="1">
          <a:blip r:embed="rId2"/>
          <a:srcRect t="14377" r="3" b="13421"/>
          <a:stretch/>
        </p:blipFill>
        <p:spPr bwMode="auto">
          <a:xfrm>
            <a:off x="395800" y="4403817"/>
            <a:ext cx="1512398" cy="151239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4" name="Picture 4" descr="Immagine che contiene testo, uomo, persona, indossando&#10;&#10;Descrizione generata automaticamente">
            <a:extLst>
              <a:ext uri="{FF2B5EF4-FFF2-40B4-BE49-F238E27FC236}">
                <a16:creationId xmlns:a16="http://schemas.microsoft.com/office/drawing/2014/main" id="{AA654506-52A2-A1B3-752F-5BC1E99E2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047"/>
          <a:stretch/>
        </p:blipFill>
        <p:spPr bwMode="auto">
          <a:xfrm>
            <a:off x="391009" y="2117062"/>
            <a:ext cx="1512398" cy="151239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D206B2AA-326E-A570-B6CB-2E5955958082}"/>
              </a:ext>
            </a:extLst>
          </p:cNvPr>
          <p:cNvSpPr>
            <a:spLocks noGrp="1"/>
          </p:cNvSpPr>
          <p:nvPr>
            <p:ph idx="1"/>
          </p:nvPr>
        </p:nvSpPr>
        <p:spPr>
          <a:xfrm>
            <a:off x="2398424" y="2204528"/>
            <a:ext cx="6506090" cy="3668144"/>
          </a:xfrm>
          <a:solidFill>
            <a:schemeClr val="accent4">
              <a:lumMod val="20000"/>
              <a:lumOff val="80000"/>
            </a:schemeClr>
          </a:solidFill>
        </p:spPr>
        <p:txBody>
          <a:bodyPr>
            <a:normAutofit/>
          </a:bodyPr>
          <a:lstStyle/>
          <a:p>
            <a:pPr marL="0" indent="0">
              <a:buNone/>
            </a:pPr>
            <a:endParaRPr lang="en-US" sz="1800" dirty="0"/>
          </a:p>
          <a:p>
            <a:pPr marL="0" indent="0">
              <a:buNone/>
            </a:pPr>
            <a:r>
              <a:rPr lang="en-US" sz="1800" dirty="0">
                <a:solidFill>
                  <a:srgbClr val="7030A0"/>
                </a:solidFill>
              </a:rPr>
              <a:t>In Marx  </a:t>
            </a:r>
            <a:r>
              <a:rPr lang="en-US" sz="1800" dirty="0"/>
              <a:t>workers are deprived of their intellectual potencies while knowledge is embodied in machines and in the capabilities of management (a stream of Marxism powerfully developed by Harry Braverman Labor and Monopoly Capital).</a:t>
            </a:r>
          </a:p>
          <a:p>
            <a:pPr marL="0" indent="0">
              <a:buNone/>
            </a:pPr>
            <a:endParaRPr lang="en-US" sz="1800" dirty="0"/>
          </a:p>
          <a:p>
            <a:pPr marL="0" indent="0">
              <a:buNone/>
            </a:pPr>
            <a:endParaRPr lang="en-US" sz="1800" dirty="0"/>
          </a:p>
          <a:p>
            <a:pPr marL="0" indent="0">
              <a:buNone/>
            </a:pPr>
            <a:r>
              <a:rPr lang="en-US" sz="1800" dirty="0">
                <a:solidFill>
                  <a:srgbClr val="7030A0"/>
                </a:solidFill>
              </a:rPr>
              <a:t>In Schumpeter </a:t>
            </a:r>
            <a:r>
              <a:rPr lang="en-US" sz="1800" dirty="0"/>
              <a:t>innovations give a new asymmetric distribution of knowledge, yielding a competitive advantage to the innovators. and destroying old capital.  However, the advantage is only temporary. After a while, imitation takes place, extra-profits disappear, and the innovation becomes common knowledge.</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1523669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66DEE-7840-49D3-DC4E-78F2CCED5B91}"/>
              </a:ext>
            </a:extLst>
          </p:cNvPr>
          <p:cNvSpPr>
            <a:spLocks noGrp="1"/>
          </p:cNvSpPr>
          <p:nvPr>
            <p:ph type="title"/>
          </p:nvPr>
        </p:nvSpPr>
        <p:spPr>
          <a:xfrm>
            <a:off x="2816451" y="0"/>
            <a:ext cx="6281530" cy="111815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dirty="0">
                <a:solidFill>
                  <a:srgbClr val="FF0000"/>
                </a:solidFill>
              </a:rPr>
              <a:t> </a:t>
            </a:r>
            <a:br>
              <a:rPr lang="en-US" dirty="0">
                <a:solidFill>
                  <a:srgbClr val="FF0000"/>
                </a:solidFill>
              </a:rPr>
            </a:br>
            <a:r>
              <a:rPr lang="en-US" dirty="0">
                <a:highlight>
                  <a:srgbClr val="FFFF00"/>
                </a:highlight>
              </a:rPr>
              <a:t>National intellectual monopolies </a:t>
            </a:r>
            <a:br>
              <a:rPr lang="en-US" dirty="0">
                <a:solidFill>
                  <a:schemeClr val="bg1"/>
                </a:solidFill>
              </a:rPr>
            </a:br>
            <a:endParaRPr lang="en-US" dirty="0">
              <a:solidFill>
                <a:schemeClr val="bg1"/>
              </a:solidFill>
            </a:endParaRPr>
          </a:p>
        </p:txBody>
      </p:sp>
      <p:sp>
        <p:nvSpPr>
          <p:cNvPr id="3" name="Segnaposto contenuto 2">
            <a:extLst>
              <a:ext uri="{FF2B5EF4-FFF2-40B4-BE49-F238E27FC236}">
                <a16:creationId xmlns:a16="http://schemas.microsoft.com/office/drawing/2014/main" id="{283085B8-1F2E-3C8F-660C-67AF0CD1FAC1}"/>
              </a:ext>
            </a:extLst>
          </p:cNvPr>
          <p:cNvSpPr>
            <a:spLocks noGrp="1"/>
          </p:cNvSpPr>
          <p:nvPr>
            <p:ph idx="1"/>
          </p:nvPr>
        </p:nvSpPr>
        <p:spPr>
          <a:xfrm>
            <a:off x="19305" y="1434722"/>
            <a:ext cx="9124695" cy="3988556"/>
          </a:xfrm>
        </p:spPr>
        <p:txBody>
          <a:bodyPr/>
          <a:lstStyle/>
          <a:p>
            <a:pPr marL="0" indent="0">
              <a:buNone/>
            </a:pPr>
            <a:r>
              <a:rPr lang="en-US" sz="2400" b="1" noProof="1"/>
              <a:t>National States should balance: </a:t>
            </a:r>
          </a:p>
          <a:p>
            <a:pPr marL="0" indent="0">
              <a:buNone/>
            </a:pPr>
            <a:r>
              <a:rPr lang="en-US" sz="2400" noProof="1">
                <a:solidFill>
                  <a:srgbClr val="FF0000"/>
                </a:solidFill>
              </a:rPr>
              <a:t>the possibly beneficial incentives of patents </a:t>
            </a:r>
            <a:r>
              <a:rPr lang="en-US" sz="2400" noProof="1"/>
              <a:t>on investments </a:t>
            </a:r>
          </a:p>
          <a:p>
            <a:pPr marL="0" indent="0">
              <a:buNone/>
            </a:pPr>
            <a:r>
              <a:rPr lang="en-US" sz="2400" b="1" noProof="1"/>
              <a:t>with:</a:t>
            </a:r>
          </a:p>
          <a:p>
            <a:pPr marL="0" indent="0">
              <a:buNone/>
            </a:pPr>
            <a:r>
              <a:rPr lang="en-US" sz="2400" noProof="1">
                <a:solidFill>
                  <a:srgbClr val="FF0000"/>
                </a:solidFill>
                <a:latin typeface="Calibri" panose="020F0502020204030204" pitchFamily="34" charset="0"/>
                <a:ea typeface="Calibri" panose="020F0502020204030204" pitchFamily="34" charset="0"/>
                <a:cs typeface="Times New Roman" panose="02020603050405020304" pitchFamily="18" charset="0"/>
              </a:rPr>
              <a:t>high pr</a:t>
            </a: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ices </a:t>
            </a:r>
            <a:r>
              <a:rPr lang="en-US" sz="2400" noProof="1">
                <a:effectLst/>
                <a:latin typeface="Calibri" panose="020F0502020204030204" pitchFamily="34" charset="0"/>
                <a:ea typeface="Calibri" panose="020F0502020204030204" pitchFamily="34" charset="0"/>
                <a:cs typeface="Times New Roman" panose="02020603050405020304" pitchFamily="18" charset="0"/>
              </a:rPr>
              <a:t>(especially when cost of waiting for the product</a:t>
            </a:r>
            <a:r>
              <a:rPr lang="en-US" sz="2400" noProof="1">
                <a:latin typeface="Calibri" panose="020F0502020204030204" pitchFamily="34" charset="0"/>
                <a:ea typeface="Calibri" panose="020F0502020204030204" pitchFamily="34" charset="0"/>
                <a:cs typeface="Times New Roman" panose="02020603050405020304" pitchFamily="18" charset="0"/>
              </a:rPr>
              <a:t> is very high)</a:t>
            </a:r>
            <a:r>
              <a:rPr lang="en-US" sz="2400" noProof="1">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noProof="1">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lockage of innovative investments </a:t>
            </a:r>
            <a:r>
              <a:rPr lang="en-US" sz="2400" noProof="1">
                <a:effectLst/>
                <a:latin typeface="Calibri" panose="020F0502020204030204" pitchFamily="34" charset="0"/>
                <a:ea typeface="Calibri" panose="020F0502020204030204" pitchFamily="34" charset="0"/>
                <a:cs typeface="Times New Roman" panose="02020603050405020304" pitchFamily="18" charset="0"/>
              </a:rPr>
              <a:t>requirimg that knowledge</a:t>
            </a:r>
          </a:p>
          <a:p>
            <a:pPr marL="0" indent="0">
              <a:buNone/>
            </a:pP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 danger of patent trolls </a:t>
            </a:r>
            <a:r>
              <a:rPr lang="en-US" sz="2400" noProof="1">
                <a:latin typeface="Calibri" panose="020F0502020204030204" pitchFamily="34" charset="0"/>
                <a:ea typeface="Calibri" panose="020F0502020204030204" pitchFamily="34" charset="0"/>
                <a:cs typeface="Times New Roman" panose="02020603050405020304" pitchFamily="18" charset="0"/>
              </a:rPr>
              <a:t> (</a:t>
            </a:r>
            <a:r>
              <a:rPr lang="en-US" sz="2400" noProof="1">
                <a:effectLst/>
                <a:latin typeface="Calibri" panose="020F0502020204030204" pitchFamily="34" charset="0"/>
                <a:ea typeface="Calibri" panose="020F0502020204030204" pitchFamily="34" charset="0"/>
                <a:cs typeface="Times New Roman" panose="02020603050405020304" pitchFamily="18" charset="0"/>
              </a:rPr>
              <a:t> blocking competitive innovations)</a:t>
            </a:r>
          </a:p>
          <a:p>
            <a:pPr marL="0" indent="0">
              <a:buNone/>
            </a:pP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Like Trade Secrets, Intellectual Property Rights</a:t>
            </a:r>
            <a:r>
              <a:rPr lang="en-US" sz="2400" b="1" dirty="0">
                <a:solidFill>
                  <a:schemeClr val="accent4">
                    <a:lumMod val="50000"/>
                  </a:schemeClr>
                </a:solidFill>
              </a:rPr>
              <a:t> could </a:t>
            </a:r>
            <a:r>
              <a:rPr lang="en-US" sz="2400" b="1" dirty="0">
                <a:solidFill>
                  <a:srgbClr val="FF0000"/>
                </a:solidFill>
              </a:rPr>
              <a:t>not</a:t>
            </a:r>
            <a:r>
              <a:rPr lang="en-US" sz="2400" b="1" dirty="0">
                <a:solidFill>
                  <a:schemeClr val="accent4">
                    <a:lumMod val="50000"/>
                  </a:schemeClr>
                </a:solidFill>
              </a:rPr>
              <a:t> effectively be enforced </a:t>
            </a:r>
            <a:r>
              <a:rPr lang="en-US" sz="2400" b="1" dirty="0">
                <a:solidFill>
                  <a:srgbClr val="FF0000"/>
                </a:solidFill>
              </a:rPr>
              <a:t>at local level.</a:t>
            </a: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Unlike land or machines, which stay in one place, knowledge is a non-rival good, which can be used everywhere in the world. </a:t>
            </a:r>
          </a:p>
          <a:p>
            <a:pPr marL="0" indent="0">
              <a:buNone/>
            </a:pP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"Erga omnes" property rights on knowledge had to be defined and enforced at </a:t>
            </a:r>
            <a:r>
              <a:rPr lang="en-US" sz="2400" b="1" noProof="1">
                <a:solidFill>
                  <a:srgbClr val="FF0000"/>
                </a:solidFill>
                <a:latin typeface="Calibri" panose="020F0502020204030204" pitchFamily="34" charset="0"/>
                <a:ea typeface="Calibri" panose="020F0502020204030204" pitchFamily="34" charset="0"/>
                <a:cs typeface="Times New Roman" panose="02020603050405020304" pitchFamily="18" charset="0"/>
              </a:rPr>
              <a:t>global leve</a:t>
            </a:r>
            <a:r>
              <a:rPr lang="en-US" sz="2400"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l </a:t>
            </a: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and not simply at national level.</a:t>
            </a:r>
          </a:p>
          <a:p>
            <a:pPr marL="0" indent="0">
              <a:buNone/>
            </a:pPr>
            <a:r>
              <a:rPr lang="en-US" sz="2400" b="1" noProof="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noProof="1">
                <a:effectLst/>
                <a:latin typeface="Calibri" panose="020F0502020204030204" pitchFamily="34" charset="0"/>
                <a:ea typeface="Calibri" panose="020F0502020204030204" pitchFamily="34" charset="0"/>
                <a:cs typeface="Times New Roman" panose="02020603050405020304" pitchFamily="18" charset="0"/>
              </a:rPr>
              <a:t>Their establishment had major consequences:</a:t>
            </a:r>
          </a:p>
          <a:p>
            <a:pPr marL="0" indent="0">
              <a:buNone/>
            </a:pPr>
            <a:endParaRPr lang="en-US" dirty="0"/>
          </a:p>
        </p:txBody>
      </p:sp>
      <p:pic>
        <p:nvPicPr>
          <p:cNvPr id="5" name="Immagine 4">
            <a:extLst>
              <a:ext uri="{FF2B5EF4-FFF2-40B4-BE49-F238E27FC236}">
                <a16:creationId xmlns:a16="http://schemas.microsoft.com/office/drawing/2014/main" id="{66FA8571-4EA0-0E08-906E-F0F7353F8E26}"/>
              </a:ext>
            </a:extLst>
          </p:cNvPr>
          <p:cNvPicPr>
            <a:picLocks noChangeAspect="1"/>
          </p:cNvPicPr>
          <p:nvPr/>
        </p:nvPicPr>
        <p:blipFill>
          <a:blip r:embed="rId2"/>
          <a:stretch>
            <a:fillRect/>
          </a:stretch>
        </p:blipFill>
        <p:spPr>
          <a:xfrm>
            <a:off x="-7932" y="42871"/>
            <a:ext cx="1665377" cy="1118153"/>
          </a:xfrm>
          <a:prstGeom prst="rect">
            <a:avLst/>
          </a:prstGeom>
        </p:spPr>
      </p:pic>
      <p:pic>
        <p:nvPicPr>
          <p:cNvPr id="9" name="Immagine 8">
            <a:extLst>
              <a:ext uri="{FF2B5EF4-FFF2-40B4-BE49-F238E27FC236}">
                <a16:creationId xmlns:a16="http://schemas.microsoft.com/office/drawing/2014/main" id="{117256AC-B224-C9DB-3901-21D4E2C078CC}"/>
              </a:ext>
            </a:extLst>
          </p:cNvPr>
          <p:cNvPicPr>
            <a:picLocks noChangeAspect="1"/>
          </p:cNvPicPr>
          <p:nvPr/>
        </p:nvPicPr>
        <p:blipFill>
          <a:blip r:embed="rId3"/>
          <a:stretch>
            <a:fillRect/>
          </a:stretch>
        </p:blipFill>
        <p:spPr>
          <a:xfrm>
            <a:off x="1547995" y="18395"/>
            <a:ext cx="1405145" cy="1118153"/>
          </a:xfrm>
          <a:prstGeom prst="rect">
            <a:avLst/>
          </a:prstGeom>
        </p:spPr>
      </p:pic>
    </p:spTree>
    <p:extLst>
      <p:ext uri="{BB962C8B-B14F-4D97-AF65-F5344CB8AC3E}">
        <p14:creationId xmlns:p14="http://schemas.microsoft.com/office/powerpoint/2010/main" val="261884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6F3A5B-4E8A-BD61-89C9-2172E5DD7FB6}"/>
              </a:ext>
            </a:extLst>
          </p:cNvPr>
          <p:cNvSpPr>
            <a:spLocks noGrp="1"/>
          </p:cNvSpPr>
          <p:nvPr>
            <p:ph type="title"/>
          </p:nvPr>
        </p:nvSpPr>
        <p:spPr>
          <a:xfrm>
            <a:off x="0" y="6007"/>
            <a:ext cx="9144000" cy="994172"/>
          </a:xfrm>
          <a:solidFill>
            <a:srgbClr val="7030A0"/>
          </a:solidFill>
        </p:spPr>
        <p:txBody>
          <a:bodyPr/>
          <a:lstStyle/>
          <a:p>
            <a:r>
              <a:rPr lang="en-US" dirty="0">
                <a:solidFill>
                  <a:schemeClr val="bg1"/>
                </a:solidFill>
              </a:rPr>
              <a:t>First effect: inequality           </a:t>
            </a:r>
          </a:p>
        </p:txBody>
      </p:sp>
      <p:sp>
        <p:nvSpPr>
          <p:cNvPr id="3" name="Segnaposto contenuto 2">
            <a:extLst>
              <a:ext uri="{FF2B5EF4-FFF2-40B4-BE49-F238E27FC236}">
                <a16:creationId xmlns:a16="http://schemas.microsoft.com/office/drawing/2014/main" id="{7DE61C7A-5337-06F1-C844-7ADFE6D1BE9A}"/>
              </a:ext>
            </a:extLst>
          </p:cNvPr>
          <p:cNvSpPr>
            <a:spLocks noGrp="1"/>
          </p:cNvSpPr>
          <p:nvPr>
            <p:ph idx="1"/>
          </p:nvPr>
        </p:nvSpPr>
        <p:spPr>
          <a:xfrm>
            <a:off x="0" y="1169728"/>
            <a:ext cx="9144000" cy="5512715"/>
          </a:xfrm>
        </p:spPr>
        <p:txBody>
          <a:bodyPr>
            <a:noAutofit/>
          </a:bodyPr>
          <a:lstStyle/>
          <a:p>
            <a:pPr marL="0" indent="0">
              <a:lnSpc>
                <a:spcPct val="107000"/>
              </a:lnSpc>
              <a:spcAft>
                <a:spcPts val="6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The distribution of the use of knowledge can be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egalitarian</a:t>
            </a:r>
            <a:r>
              <a:rPr lang="en-US" sz="2200" dirty="0">
                <a:latin typeface="Calibri" panose="020F0502020204030204" pitchFamily="34" charset="0"/>
                <a:ea typeface="Calibri" panose="020F0502020204030204" pitchFamily="34" charset="0"/>
                <a:cs typeface="Times New Roman" panose="02020603050405020304" pitchFamily="18" charset="0"/>
              </a:rPr>
              <a:t> than that of land of machines. Everyone can use the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same </a:t>
            </a:r>
            <a:r>
              <a:rPr lang="en-US" sz="2200" dirty="0">
                <a:latin typeface="Calibri" panose="020F0502020204030204" pitchFamily="34" charset="0"/>
                <a:ea typeface="Calibri" panose="020F0502020204030204" pitchFamily="34" charset="0"/>
                <a:cs typeface="Times New Roman" panose="02020603050405020304" pitchFamily="18" charset="0"/>
              </a:rPr>
              <a:t>piece of knowledge!</a:t>
            </a:r>
          </a:p>
          <a:p>
            <a:pPr marL="0" indent="0">
              <a:lnSpc>
                <a:spcPct val="107000"/>
              </a:lnSpc>
              <a:spcAft>
                <a:spcPts val="6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However, while the privatization of a machine does not restrict the liberty of others to use an identical machine, </a:t>
            </a:r>
            <a:r>
              <a:rPr lang="en-US" sz="2200" b="1" dirty="0">
                <a:latin typeface="Calibri" panose="020F0502020204030204" pitchFamily="34" charset="0"/>
                <a:ea typeface="Calibri" panose="020F0502020204030204" pitchFamily="34" charset="0"/>
                <a:cs typeface="Times New Roman" panose="02020603050405020304" pitchFamily="18" charset="0"/>
              </a:rPr>
              <a:t>the so-called privatization of knowledge forbids the use of an </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identical </a:t>
            </a:r>
            <a:r>
              <a:rPr lang="en-US" sz="2200" b="1" dirty="0">
                <a:latin typeface="Calibri" panose="020F0502020204030204" pitchFamily="34" charset="0"/>
                <a:ea typeface="Calibri" panose="020F0502020204030204" pitchFamily="34" charset="0"/>
                <a:cs typeface="Times New Roman" panose="02020603050405020304" pitchFamily="18" charset="0"/>
              </a:rPr>
              <a:t>piece of knowledge, causing </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increasing inequality.</a:t>
            </a:r>
            <a:r>
              <a:rPr lang="en-US" sz="2200" b="1" dirty="0"/>
              <a:t> </a:t>
            </a:r>
            <a:r>
              <a:rPr lang="en-US" sz="2200" dirty="0"/>
              <a:t>(An alternative explanation of r&gt;g, Piketty 2014) </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Hierarchy and inequality in global value chains (Durand and Milberg 2020). </a:t>
            </a:r>
          </a:p>
          <a:p>
            <a:pPr marL="0" indent="0">
              <a:lnSpc>
                <a:spcPct val="107000"/>
              </a:lnSpc>
              <a:spcAft>
                <a:spcPts val="600"/>
              </a:spcAft>
              <a:buNone/>
            </a:pP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Low wages and firms' inequality even in the core countries (Song et al.2019).</a:t>
            </a:r>
          </a:p>
          <a:p>
            <a:pPr marL="0" indent="0">
              <a:buNone/>
            </a:pPr>
            <a:r>
              <a:rPr lang="en-US" sz="2200" dirty="0">
                <a:solidFill>
                  <a:srgbClr val="FF0000"/>
                </a:solidFill>
              </a:rPr>
              <a:t>---</a:t>
            </a:r>
            <a:r>
              <a:rPr lang="en-US" sz="2200" dirty="0"/>
              <a:t> Developing vs. established monopolies and research exploitation (</a:t>
            </a:r>
            <a:r>
              <a:rPr lang="en-US" sz="2200" dirty="0" err="1"/>
              <a:t>Rikap</a:t>
            </a:r>
            <a:r>
              <a:rPr lang="en-US" sz="2200" dirty="0"/>
              <a:t> 2021)</a:t>
            </a:r>
          </a:p>
          <a:p>
            <a:pPr marL="0" indent="0">
              <a:buNone/>
            </a:pPr>
            <a:r>
              <a:rPr lang="en-US" sz="2200" dirty="0">
                <a:solidFill>
                  <a:srgbClr val="FF0000"/>
                </a:solidFill>
              </a:rPr>
              <a:t>---- </a:t>
            </a:r>
            <a:r>
              <a:rPr lang="en-US" sz="2200" dirty="0"/>
              <a:t>Kicking away the ladder for developing countries</a:t>
            </a:r>
            <a:r>
              <a:rPr lang="en-US" sz="2200" dirty="0">
                <a:solidFill>
                  <a:srgbClr val="FF0000"/>
                </a:solidFill>
              </a:rPr>
              <a:t> </a:t>
            </a:r>
            <a:r>
              <a:rPr lang="en-US" sz="2200" dirty="0"/>
              <a:t>(Chang 2002)</a:t>
            </a:r>
          </a:p>
        </p:txBody>
      </p:sp>
      <p:pic>
        <p:nvPicPr>
          <p:cNvPr id="5" name="Immagine 4" descr="Immagine che contiene testo, esterni, cielo, nuvole&#10;&#10;Descrizione generata automaticamente">
            <a:extLst>
              <a:ext uri="{FF2B5EF4-FFF2-40B4-BE49-F238E27FC236}">
                <a16:creationId xmlns:a16="http://schemas.microsoft.com/office/drawing/2014/main" id="{B2A7535B-6FD5-2A0D-BFEE-1934908C67A1}"/>
              </a:ext>
            </a:extLst>
          </p:cNvPr>
          <p:cNvPicPr>
            <a:picLocks noChangeAspect="1"/>
          </p:cNvPicPr>
          <p:nvPr/>
        </p:nvPicPr>
        <p:blipFill>
          <a:blip r:embed="rId2"/>
          <a:stretch>
            <a:fillRect/>
          </a:stretch>
        </p:blipFill>
        <p:spPr>
          <a:xfrm>
            <a:off x="5148064" y="175556"/>
            <a:ext cx="3794023" cy="824623"/>
          </a:xfrm>
          <a:prstGeom prst="rect">
            <a:avLst/>
          </a:prstGeom>
        </p:spPr>
      </p:pic>
    </p:spTree>
    <p:extLst>
      <p:ext uri="{BB962C8B-B14F-4D97-AF65-F5344CB8AC3E}">
        <p14:creationId xmlns:p14="http://schemas.microsoft.com/office/powerpoint/2010/main" val="3922272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892D7-2F89-B9A5-17D4-0ACF1DD85CA0}"/>
              </a:ext>
            </a:extLst>
          </p:cNvPr>
          <p:cNvSpPr>
            <a:spLocks noGrp="1"/>
          </p:cNvSpPr>
          <p:nvPr>
            <p:ph type="title"/>
          </p:nvPr>
        </p:nvSpPr>
        <p:spPr>
          <a:xfrm>
            <a:off x="-70977" y="0"/>
            <a:ext cx="9144000" cy="994172"/>
          </a:xfrm>
          <a:solidFill>
            <a:srgbClr val="7030A0"/>
          </a:solidFill>
        </p:spPr>
        <p:txBody>
          <a:bodyPr/>
          <a:lstStyle/>
          <a:p>
            <a:r>
              <a:rPr lang="en-US" dirty="0">
                <a:solidFill>
                  <a:schemeClr val="bg1"/>
                </a:solidFill>
              </a:rPr>
              <a:t>Second effect: financialization</a:t>
            </a:r>
          </a:p>
        </p:txBody>
      </p:sp>
      <p:sp>
        <p:nvSpPr>
          <p:cNvPr id="3" name="Segnaposto contenuto 2">
            <a:extLst>
              <a:ext uri="{FF2B5EF4-FFF2-40B4-BE49-F238E27FC236}">
                <a16:creationId xmlns:a16="http://schemas.microsoft.com/office/drawing/2014/main" id="{AB5E8E17-6382-C54C-C58A-A36C1E2AA310}"/>
              </a:ext>
            </a:extLst>
          </p:cNvPr>
          <p:cNvSpPr>
            <a:spLocks noGrp="1"/>
          </p:cNvSpPr>
          <p:nvPr>
            <p:ph idx="1"/>
          </p:nvPr>
        </p:nvSpPr>
        <p:spPr>
          <a:xfrm>
            <a:off x="107504" y="1196752"/>
            <a:ext cx="8856984" cy="4896544"/>
          </a:xfrm>
        </p:spPr>
        <p:txBody>
          <a:bodyPr/>
          <a:lstStyle/>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With the transformation of intellectual monopolies into ordinary assets, the capital of the firms included new fictitious commodities yielding future rents subject to financial claims. </a:t>
            </a:r>
          </a:p>
          <a:p>
            <a:pPr marL="0"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 the other side of the balance sheet, </a:t>
            </a:r>
            <a:r>
              <a:rPr lang="en-US" sz="2400" dirty="0">
                <a:latin typeface="Calibri" panose="020F0502020204030204" pitchFamily="34" charset="0"/>
                <a:ea typeface="Calibri" panose="020F0502020204030204" pitchFamily="34" charset="0"/>
                <a:cs typeface="Times New Roman" panose="02020603050405020304" pitchFamily="18" charset="0"/>
              </a:rPr>
              <a:t>the financialization of the economy has as its counterpart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multiplication of these monopoly assets. </a:t>
            </a:r>
          </a:p>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By contrast, public knowledge cannot be included in any public or private balance  sheet;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it is a global common of  all humanity. </a:t>
            </a:r>
          </a:p>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When knowledge is privatized,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spite of an enormous increase of financial wealth, real-world wealth can sharply decrease.</a:t>
            </a:r>
          </a:p>
          <a:p>
            <a:pPr marL="0" indent="0">
              <a:lnSpc>
                <a:spcPct val="107000"/>
              </a:lnSpc>
              <a:buNone/>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342900">
              <a:lnSpc>
                <a:spcPct val="107000"/>
              </a:lnSpc>
            </a:pPr>
            <a:r>
              <a:rPr lang="it-IT"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Immagine 4">
            <a:extLst>
              <a:ext uri="{FF2B5EF4-FFF2-40B4-BE49-F238E27FC236}">
                <a16:creationId xmlns:a16="http://schemas.microsoft.com/office/drawing/2014/main" id="{258B491B-F9C1-C966-D020-125AAB4D6726}"/>
              </a:ext>
            </a:extLst>
          </p:cNvPr>
          <p:cNvPicPr>
            <a:picLocks noChangeAspect="1"/>
          </p:cNvPicPr>
          <p:nvPr/>
        </p:nvPicPr>
        <p:blipFill>
          <a:blip r:embed="rId2"/>
          <a:stretch>
            <a:fillRect/>
          </a:stretch>
        </p:blipFill>
        <p:spPr>
          <a:xfrm>
            <a:off x="5642179" y="104717"/>
            <a:ext cx="3129424" cy="784737"/>
          </a:xfrm>
          <a:prstGeom prst="rect">
            <a:avLst/>
          </a:prstGeom>
        </p:spPr>
      </p:pic>
    </p:spTree>
    <p:extLst>
      <p:ext uri="{BB962C8B-B14F-4D97-AF65-F5344CB8AC3E}">
        <p14:creationId xmlns:p14="http://schemas.microsoft.com/office/powerpoint/2010/main" val="39984882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99476-9576-8AA5-C3B5-3E25F3AC76E7}"/>
              </a:ext>
            </a:extLst>
          </p:cNvPr>
          <p:cNvSpPr>
            <a:spLocks noGrp="1"/>
          </p:cNvSpPr>
          <p:nvPr>
            <p:ph type="title"/>
          </p:nvPr>
        </p:nvSpPr>
        <p:spPr>
          <a:xfrm>
            <a:off x="11759" y="4374"/>
            <a:ext cx="9144000" cy="994172"/>
          </a:xfrm>
          <a:solidFill>
            <a:srgbClr val="7030A0"/>
          </a:solidFill>
        </p:spPr>
        <p:txBody>
          <a:bodyPr/>
          <a:lstStyle/>
          <a:p>
            <a:r>
              <a:rPr lang="en-US" dirty="0">
                <a:solidFill>
                  <a:schemeClr val="bg1"/>
                </a:solidFill>
              </a:rPr>
              <a:t>Third effect: stagnation</a:t>
            </a:r>
          </a:p>
        </p:txBody>
      </p:sp>
      <p:sp>
        <p:nvSpPr>
          <p:cNvPr id="3" name="Segnaposto contenuto 2">
            <a:extLst>
              <a:ext uri="{FF2B5EF4-FFF2-40B4-BE49-F238E27FC236}">
                <a16:creationId xmlns:a16="http://schemas.microsoft.com/office/drawing/2014/main" id="{BA9EFECF-61F9-3327-0EF4-DE8D753AAE7E}"/>
              </a:ext>
            </a:extLst>
          </p:cNvPr>
          <p:cNvSpPr>
            <a:spLocks noGrp="1"/>
          </p:cNvSpPr>
          <p:nvPr>
            <p:ph idx="1"/>
          </p:nvPr>
        </p:nvSpPr>
        <p:spPr>
          <a:xfrm>
            <a:off x="126750" y="1004515"/>
            <a:ext cx="8914017" cy="3929447"/>
          </a:xfrm>
        </p:spPr>
        <p:txBody>
          <a:bodyPr/>
          <a:lstStyle/>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Intellectual monopolies have been greatly reinforced by their  transformation into full-blown global property rights. A reinforcement of monopolies has two types of effects:</a:t>
            </a:r>
          </a:p>
          <a:p>
            <a:pPr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r>
              <a:rPr lang="en-US" sz="2400" u="sng" dirty="0">
                <a:latin typeface="Calibri" panose="020F0502020204030204" pitchFamily="34" charset="0"/>
                <a:ea typeface="Calibri" panose="020F0502020204030204" pitchFamily="34" charset="0"/>
                <a:cs typeface="Times New Roman" panose="02020603050405020304" pitchFamily="18" charset="0"/>
              </a:rPr>
              <a:t>immediate (or even anticipatory) effects: </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expectations of future monopoly rents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increase</a:t>
            </a:r>
            <a:r>
              <a:rPr lang="en-US" sz="2400" dirty="0">
                <a:latin typeface="Calibri" panose="020F0502020204030204" pitchFamily="34" charset="0"/>
                <a:ea typeface="Calibri" panose="020F0502020204030204" pitchFamily="34" charset="0"/>
                <a:cs typeface="Times New Roman" panose="02020603050405020304" pitchFamily="18" charset="0"/>
              </a:rPr>
              <a:t> innovative investments.</a:t>
            </a:r>
          </a:p>
          <a:p>
            <a:pPr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 </a:t>
            </a:r>
            <a:r>
              <a:rPr lang="en-US" sz="2400" u="sng" dirty="0">
                <a:latin typeface="Calibri" panose="020F0502020204030204" pitchFamily="34" charset="0"/>
                <a:ea typeface="Calibri" panose="020F0502020204030204" pitchFamily="34" charset="0"/>
                <a:cs typeface="Times New Roman" panose="02020603050405020304" pitchFamily="18" charset="0"/>
              </a:rPr>
              <a:t>medium and long terms effects: </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blocking effects,  anti-common tragedies, patent trolls and secrecy inhibiting research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decrease</a:t>
            </a:r>
            <a:r>
              <a:rPr lang="en-US" sz="2400" dirty="0">
                <a:latin typeface="Calibri" panose="020F0502020204030204" pitchFamily="34" charset="0"/>
                <a:ea typeface="Calibri" panose="020F0502020204030204" pitchFamily="34" charset="0"/>
                <a:cs typeface="Times New Roman" panose="02020603050405020304" pitchFamily="18" charset="0"/>
              </a:rPr>
              <a:t> innovative investments</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Deterministic explanations such as that of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Haskel</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Westlake (2018), </a:t>
            </a:r>
            <a:r>
              <a:rPr lang="en-US" sz="2400" dirty="0">
                <a:latin typeface="Calibri" panose="020F0502020204030204" pitchFamily="34" charset="0"/>
                <a:ea typeface="Calibri" panose="020F0502020204030204" pitchFamily="34" charset="0"/>
                <a:cs typeface="Times New Roman" panose="02020603050405020304" pitchFamily="18" charset="0"/>
              </a:rPr>
              <a:t>who see the growth of intangibles as a purely technological phenomenon (unrelated to a property right shock), fail to explain the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boom </a:t>
            </a:r>
            <a:r>
              <a:rPr lang="en-US" sz="2400" dirty="0">
                <a:latin typeface="Calibri" panose="020F0502020204030204" pitchFamily="34" charset="0"/>
                <a:ea typeface="Calibri" panose="020F0502020204030204" pitchFamily="34" charset="0"/>
                <a:cs typeface="Times New Roman" panose="02020603050405020304" pitchFamily="18" charset="0"/>
              </a:rPr>
              <a:t>of the 1990s which has preceded the subsequent stagnation.</a:t>
            </a:r>
          </a:p>
          <a:p>
            <a:endParaRPr lang="en-US" dirty="0"/>
          </a:p>
        </p:txBody>
      </p:sp>
      <p:pic>
        <p:nvPicPr>
          <p:cNvPr id="7" name="Immagine 6" descr="Immagine che contiene freccia&#10;&#10;Descrizione generata automaticamente">
            <a:extLst>
              <a:ext uri="{FF2B5EF4-FFF2-40B4-BE49-F238E27FC236}">
                <a16:creationId xmlns:a16="http://schemas.microsoft.com/office/drawing/2014/main" id="{2B07AEE1-1D02-B370-0245-F108260FCEB4}"/>
              </a:ext>
            </a:extLst>
          </p:cNvPr>
          <p:cNvPicPr>
            <a:picLocks noChangeAspect="1"/>
          </p:cNvPicPr>
          <p:nvPr/>
        </p:nvPicPr>
        <p:blipFill>
          <a:blip r:embed="rId2"/>
          <a:stretch>
            <a:fillRect/>
          </a:stretch>
        </p:blipFill>
        <p:spPr>
          <a:xfrm>
            <a:off x="5187745" y="114314"/>
            <a:ext cx="3814762" cy="774291"/>
          </a:xfrm>
          <a:prstGeom prst="rect">
            <a:avLst/>
          </a:prstGeom>
        </p:spPr>
      </p:pic>
    </p:spTree>
    <p:extLst>
      <p:ext uri="{BB962C8B-B14F-4D97-AF65-F5344CB8AC3E}">
        <p14:creationId xmlns:p14="http://schemas.microsoft.com/office/powerpoint/2010/main" val="29048975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26758"/>
          </a:xfrm>
        </p:spPr>
        <p:txBody>
          <a:bodyPr/>
          <a:lstStyle/>
          <a:p>
            <a:r>
              <a:rPr lang="it-IT" sz="3600" b="1" dirty="0">
                <a:solidFill>
                  <a:srgbClr val="FF0000"/>
                </a:solidFill>
              </a:rPr>
              <a:t>Knowledge-</a:t>
            </a:r>
            <a:r>
              <a:rPr lang="it-IT" sz="3600" b="1" dirty="0" err="1">
                <a:solidFill>
                  <a:srgbClr val="FF0000"/>
                </a:solidFill>
              </a:rPr>
              <a:t>Markets</a:t>
            </a:r>
            <a:r>
              <a:rPr lang="it-IT" sz="3600" b="1" dirty="0">
                <a:solidFill>
                  <a:srgbClr val="FF0000"/>
                </a:solidFill>
              </a:rPr>
              <a:t> </a:t>
            </a:r>
            <a:r>
              <a:rPr lang="it-IT" sz="3600" b="1" dirty="0" err="1">
                <a:solidFill>
                  <a:srgbClr val="FF0000"/>
                </a:solidFill>
              </a:rPr>
              <a:t>Complementarities</a:t>
            </a:r>
            <a:endParaRPr lang="it-IT" sz="3600" b="1" dirty="0">
              <a:solidFill>
                <a:srgbClr val="FF0000"/>
              </a:solidFill>
            </a:endParaRPr>
          </a:p>
        </p:txBody>
      </p:sp>
      <p:sp>
        <p:nvSpPr>
          <p:cNvPr id="3" name="Segnaposto contenuto 2"/>
          <p:cNvSpPr>
            <a:spLocks noGrp="1"/>
          </p:cNvSpPr>
          <p:nvPr>
            <p:ph idx="1"/>
          </p:nvPr>
        </p:nvSpPr>
        <p:spPr>
          <a:xfrm>
            <a:off x="229699" y="1161858"/>
            <a:ext cx="8715004" cy="5417499"/>
          </a:xfrm>
        </p:spPr>
        <p:txBody>
          <a:bodyPr/>
          <a:lstStyle/>
          <a:p>
            <a:pPr marL="0" indent="0">
              <a:buNone/>
            </a:pPr>
            <a:r>
              <a:rPr lang="en-US" sz="2400" dirty="0"/>
              <a:t> </a:t>
            </a:r>
            <a:r>
              <a:rPr lang="en-US" sz="2400" b="1" u="sng" dirty="0">
                <a:solidFill>
                  <a:srgbClr val="FF0000"/>
                </a:solidFill>
              </a:rPr>
              <a:t>Open Science – Open Markets    Complementarities:</a:t>
            </a:r>
          </a:p>
          <a:p>
            <a:pPr marL="0" indent="0">
              <a:buNone/>
            </a:pPr>
            <a:r>
              <a:rPr lang="en-US" sz="2400" dirty="0"/>
              <a:t>When much Knowledge is produced as open science, markets can be open to numerous competitors. </a:t>
            </a:r>
          </a:p>
          <a:p>
            <a:pPr marL="0" indent="0">
              <a:buNone/>
            </a:pPr>
            <a:r>
              <a:rPr lang="en-US" sz="2400" dirty="0"/>
              <a:t>When there are numerous competitors, each piece of knowledge produced as a public good yields greater benefits.</a:t>
            </a:r>
          </a:p>
          <a:p>
            <a:pPr marL="0" indent="0">
              <a:buNone/>
            </a:pPr>
            <a:endParaRPr lang="en-US" sz="2400" dirty="0"/>
          </a:p>
          <a:p>
            <a:pPr marL="0" indent="0">
              <a:buNone/>
            </a:pPr>
            <a:r>
              <a:rPr lang="en-US" sz="2400" b="1" u="sng" dirty="0">
                <a:solidFill>
                  <a:srgbClr val="FF0000"/>
                </a:solidFill>
              </a:rPr>
              <a:t>Closed Science – Closed Market      Complementarities:</a:t>
            </a:r>
          </a:p>
          <a:p>
            <a:pPr marL="0" indent="0">
              <a:buNone/>
            </a:pPr>
            <a:r>
              <a:rPr lang="en-US" sz="2400" dirty="0"/>
              <a:t>When much knowledge is produced as closed science as an exclusive intellectual monopoly, markets are are also closed to competition. </a:t>
            </a:r>
          </a:p>
          <a:p>
            <a:pPr marL="0" indent="0">
              <a:buNone/>
            </a:pPr>
            <a:r>
              <a:rPr lang="en-US" sz="2400" dirty="0"/>
              <a:t>When market are closed, the production of knowledge can be worthwhile only for the few organizations that have sufficient market power.  </a:t>
            </a:r>
          </a:p>
        </p:txBody>
      </p:sp>
    </p:spTree>
    <p:extLst>
      <p:ext uri="{BB962C8B-B14F-4D97-AF65-F5344CB8AC3E}">
        <p14:creationId xmlns:p14="http://schemas.microsoft.com/office/powerpoint/2010/main" val="550109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0300"/>
          </a:xfrm>
          <a:solidFill>
            <a:schemeClr val="bg2"/>
          </a:solidFill>
          <a:ln>
            <a:solidFill>
              <a:srgbClr val="660066"/>
            </a:solidFill>
          </a:ln>
        </p:spPr>
        <p:txBody>
          <a:bodyPr>
            <a:normAutofit/>
          </a:bodyPr>
          <a:lstStyle/>
          <a:p>
            <a:r>
              <a:rPr lang="en-US" sz="3200" dirty="0">
                <a:ln>
                  <a:solidFill>
                    <a:srgbClr val="4F81BD"/>
                  </a:solidFill>
                </a:ln>
                <a:solidFill>
                  <a:srgbClr val="FF0000"/>
                </a:solidFill>
              </a:rPr>
              <a:t>Knowledge-Markets institutional complementarities</a:t>
            </a:r>
            <a:endParaRPr lang="it-IT" sz="3200" dirty="0">
              <a:solidFill>
                <a:srgbClr val="FF0000"/>
              </a:solidFill>
              <a:latin typeface="Calibri" charset="0"/>
              <a:ea typeface="ＭＳ Ｐゴシック" charset="0"/>
              <a:cs typeface="ＭＳ Ｐゴシック" charset="0"/>
            </a:endParaRPr>
          </a:p>
        </p:txBody>
      </p:sp>
      <p:sp>
        <p:nvSpPr>
          <p:cNvPr id="40963" name="Rectangle 4"/>
          <p:cNvSpPr>
            <a:spLocks noChangeArrowheads="1"/>
          </p:cNvSpPr>
          <p:nvPr/>
        </p:nvSpPr>
        <p:spPr bwMode="auto">
          <a:xfrm>
            <a:off x="154622" y="3572922"/>
            <a:ext cx="2073275" cy="830997"/>
          </a:xfrm>
          <a:prstGeom prst="rect">
            <a:avLst/>
          </a:prstGeom>
          <a:solidFill>
            <a:srgbClr val="F2DCDB"/>
          </a:solidFill>
          <a:ln w="9525">
            <a:solidFill>
              <a:srgbClr val="FF0000"/>
            </a:solidFill>
            <a:miter lim="800000"/>
            <a:headEnd/>
            <a:tailEnd/>
          </a:ln>
        </p:spPr>
        <p:txBody>
          <a:bodyPr>
            <a:spAutoFit/>
          </a:bodyPr>
          <a:lstStyle/>
          <a:p>
            <a:pPr defTabSz="457200" eaLnBrk="1" fontAlgn="auto" hangingPunct="1">
              <a:spcBef>
                <a:spcPts val="0"/>
              </a:spcBef>
              <a:spcAft>
                <a:spcPts val="0"/>
              </a:spcAft>
              <a:defRPr/>
            </a:pPr>
            <a:r>
              <a:rPr lang="en-GB" b="1" dirty="0">
                <a:solidFill>
                  <a:srgbClr val="FF0000"/>
                </a:solidFill>
                <a:latin typeface="Arial" charset="0"/>
                <a:ea typeface="ヒラギノ角ゴ Pro W3" charset="0"/>
                <a:cs typeface="ヒラギノ角ゴ Pro W3" charset="0"/>
              </a:rPr>
              <a:t>C</a:t>
            </a:r>
            <a:r>
              <a:rPr lang="en-GB" dirty="0">
                <a:solidFill>
                  <a:prstClr val="black"/>
                </a:solidFill>
                <a:latin typeface="Arial" charset="0"/>
                <a:ea typeface="ヒラギノ角ゴ Pro W3" charset="0"/>
                <a:cs typeface="ヒラギノ角ゴ Pro W3" charset="0"/>
              </a:rPr>
              <a:t>losed  </a:t>
            </a:r>
          </a:p>
          <a:p>
            <a:pPr defTabSz="457200" eaLnBrk="1" fontAlgn="auto" hangingPunct="1">
              <a:spcBef>
                <a:spcPts val="0"/>
              </a:spcBef>
              <a:spcAft>
                <a:spcPts val="0"/>
              </a:spcAft>
              <a:defRPr/>
            </a:pPr>
            <a:r>
              <a:rPr lang="en-GB" b="1" dirty="0">
                <a:solidFill>
                  <a:srgbClr val="FF0000"/>
                </a:solidFill>
                <a:latin typeface="Arial" charset="0"/>
                <a:ea typeface="ヒラギノ角ゴ Pro W3" charset="0"/>
                <a:cs typeface="ヒラギノ角ゴ Pro W3" charset="0"/>
              </a:rPr>
              <a:t>S</a:t>
            </a:r>
            <a:r>
              <a:rPr lang="en-GB" dirty="0">
                <a:solidFill>
                  <a:prstClr val="black"/>
                </a:solidFill>
                <a:latin typeface="Arial" charset="0"/>
                <a:ea typeface="ヒラギノ角ゴ Pro W3" charset="0"/>
                <a:cs typeface="ヒラギノ角ゴ Pro W3" charset="0"/>
              </a:rPr>
              <a:t>cience</a:t>
            </a:r>
          </a:p>
        </p:txBody>
      </p:sp>
      <p:sp>
        <p:nvSpPr>
          <p:cNvPr id="40964" name="AutoShape 6"/>
          <p:cNvSpPr>
            <a:spLocks noChangeArrowheads="1"/>
          </p:cNvSpPr>
          <p:nvPr/>
        </p:nvSpPr>
        <p:spPr bwMode="auto">
          <a:xfrm>
            <a:off x="2574925" y="4055269"/>
            <a:ext cx="3490913" cy="655637"/>
          </a:xfrm>
          <a:prstGeom prst="leftRightArrow">
            <a:avLst>
              <a:gd name="adj1" fmla="val 50000"/>
              <a:gd name="adj2" fmla="val 50001"/>
            </a:avLst>
          </a:prstGeom>
          <a:solidFill>
            <a:srgbClr val="FF0000"/>
          </a:solidFill>
          <a:ln w="9525">
            <a:solidFill>
              <a:schemeClr val="tx1"/>
            </a:solidFill>
            <a:miter lim="800000"/>
            <a:headEnd/>
            <a:tailEnd/>
          </a:ln>
        </p:spPr>
        <p:txBody>
          <a:bodyPr wrap="none" anchor="ctr"/>
          <a:lstStyle/>
          <a:p>
            <a:pPr defTabSz="457200" eaLnBrk="1" hangingPunct="1"/>
            <a:endParaRPr lang="en-US" sz="1800">
              <a:solidFill>
                <a:prstClr val="black"/>
              </a:solidFill>
              <a:latin typeface="Calibri" charset="0"/>
              <a:ea typeface="ヒラギノ角ゴ Pro W3" charset="0"/>
              <a:cs typeface="ヒラギノ角ゴ Pro W3" charset="0"/>
            </a:endParaRPr>
          </a:p>
        </p:txBody>
      </p:sp>
      <p:sp>
        <p:nvSpPr>
          <p:cNvPr id="40965" name="Rectangle 7"/>
          <p:cNvSpPr>
            <a:spLocks noChangeArrowheads="1"/>
          </p:cNvSpPr>
          <p:nvPr/>
        </p:nvSpPr>
        <p:spPr bwMode="auto">
          <a:xfrm>
            <a:off x="6384925" y="3566631"/>
            <a:ext cx="2644775" cy="1200328"/>
          </a:xfrm>
          <a:prstGeom prst="rect">
            <a:avLst/>
          </a:prstGeom>
          <a:solidFill>
            <a:srgbClr val="F2DCDB"/>
          </a:solidFill>
          <a:ln w="9525">
            <a:solidFill>
              <a:srgbClr val="FF0000"/>
            </a:solidFill>
            <a:miter lim="800000"/>
            <a:headEnd/>
            <a:tailEnd/>
          </a:ln>
        </p:spPr>
        <p:txBody>
          <a:bodyPr>
            <a:spAutoFit/>
          </a:bodyPr>
          <a:lstStyle/>
          <a:p>
            <a:pPr defTabSz="457200" eaLnBrk="1" hangingPunct="1"/>
            <a:r>
              <a:rPr lang="en-GB" b="1" dirty="0">
                <a:solidFill>
                  <a:srgbClr val="FF0000"/>
                </a:solidFill>
                <a:latin typeface="Arial" charset="0"/>
                <a:ea typeface="ヒラギノ角ゴ Pro W3" charset="0"/>
                <a:cs typeface="ヒラギノ角ゴ Pro W3" charset="0"/>
              </a:rPr>
              <a:t>C</a:t>
            </a:r>
            <a:r>
              <a:rPr lang="en-GB" dirty="0">
                <a:solidFill>
                  <a:prstClr val="black"/>
                </a:solidFill>
                <a:latin typeface="Arial" charset="0"/>
                <a:ea typeface="ヒラギノ角ゴ Pro W3" charset="0"/>
                <a:cs typeface="ヒラギノ角ゴ Pro W3" charset="0"/>
              </a:rPr>
              <a:t>losed </a:t>
            </a:r>
            <a:endParaRPr lang="en-GB" dirty="0">
              <a:solidFill>
                <a:prstClr val="black"/>
              </a:solidFill>
              <a:latin typeface="Calibri" charset="0"/>
              <a:ea typeface="ヒラギノ角ゴ Pro W3" charset="0"/>
              <a:cs typeface="ヒラギノ角ゴ Pro W3" charset="0"/>
            </a:endParaRPr>
          </a:p>
          <a:p>
            <a:pPr defTabSz="457200" eaLnBrk="1" hangingPunct="1"/>
            <a:r>
              <a:rPr lang="en-GB" b="1" dirty="0">
                <a:solidFill>
                  <a:srgbClr val="FF0000"/>
                </a:solidFill>
                <a:latin typeface="Calibri" charset="0"/>
                <a:ea typeface="ヒラギノ角ゴ Pro W3" charset="0"/>
                <a:cs typeface="ヒラギノ角ゴ Pro W3" charset="0"/>
              </a:rPr>
              <a:t>M</a:t>
            </a:r>
            <a:r>
              <a:rPr lang="en-GB" dirty="0">
                <a:solidFill>
                  <a:prstClr val="black"/>
                </a:solidFill>
                <a:latin typeface="Calibri" charset="0"/>
                <a:ea typeface="ヒラギノ角ゴ Pro W3" charset="0"/>
                <a:cs typeface="ヒラギノ角ゴ Pro W3" charset="0"/>
              </a:rPr>
              <a:t>arkets</a:t>
            </a:r>
          </a:p>
          <a:p>
            <a:pPr defTabSz="457200" eaLnBrk="1" hangingPunct="1"/>
            <a:endParaRPr lang="en-GB" dirty="0">
              <a:solidFill>
                <a:prstClr val="black"/>
              </a:solidFill>
              <a:latin typeface="Calibri" charset="0"/>
              <a:ea typeface="ヒラギノ角ゴ Pro W3" charset="0"/>
              <a:cs typeface="ヒラギノ角ゴ Pro W3" charset="0"/>
            </a:endParaRPr>
          </a:p>
        </p:txBody>
      </p:sp>
      <p:sp>
        <p:nvSpPr>
          <p:cNvPr id="36870" name="Rectangle 4"/>
          <p:cNvSpPr>
            <a:spLocks noChangeArrowheads="1"/>
          </p:cNvSpPr>
          <p:nvPr/>
        </p:nvSpPr>
        <p:spPr bwMode="auto">
          <a:xfrm>
            <a:off x="0" y="1470451"/>
            <a:ext cx="2000250" cy="830997"/>
          </a:xfrm>
          <a:prstGeom prst="rect">
            <a:avLst/>
          </a:prstGeom>
          <a:solidFill>
            <a:schemeClr val="accent2">
              <a:lumMod val="20000"/>
              <a:lumOff val="80000"/>
            </a:schemeClr>
          </a:solidFill>
          <a:ln w="9525">
            <a:solidFill>
              <a:srgbClr val="FF0000"/>
            </a:solidFill>
            <a:miter lim="800000"/>
            <a:headEnd/>
            <a:tailEnd/>
          </a:ln>
        </p:spPr>
        <p:txBody>
          <a:bodyPr>
            <a:spAutoFit/>
          </a:bodyPr>
          <a:lstStyle/>
          <a:p>
            <a:pPr defTabSz="457200" eaLnBrk="1" fontAlgn="auto" hangingPunct="1">
              <a:spcBef>
                <a:spcPts val="0"/>
              </a:spcBef>
              <a:spcAft>
                <a:spcPts val="0"/>
              </a:spcAft>
              <a:defRPr/>
            </a:pPr>
            <a:r>
              <a:rPr lang="en-GB" b="1" dirty="0">
                <a:solidFill>
                  <a:srgbClr val="FF0000"/>
                </a:solidFill>
                <a:latin typeface="Calibri"/>
                <a:ea typeface="ヒラギノ角ゴ Pro W3" charset="0"/>
                <a:cs typeface="ヒラギノ角ゴ Pro W3" charset="0"/>
              </a:rPr>
              <a:t>O</a:t>
            </a:r>
            <a:r>
              <a:rPr lang="en-GB" dirty="0">
                <a:solidFill>
                  <a:prstClr val="black"/>
                </a:solidFill>
                <a:latin typeface="Calibri"/>
                <a:ea typeface="ヒラギノ角ゴ Pro W3" charset="0"/>
                <a:cs typeface="ヒラギノ角ゴ Pro W3" charset="0"/>
              </a:rPr>
              <a:t>pen</a:t>
            </a:r>
          </a:p>
          <a:p>
            <a:pPr defTabSz="457200" eaLnBrk="1" fontAlgn="auto" hangingPunct="1">
              <a:spcBef>
                <a:spcPts val="0"/>
              </a:spcBef>
              <a:spcAft>
                <a:spcPts val="0"/>
              </a:spcAft>
              <a:defRPr/>
            </a:pPr>
            <a:r>
              <a:rPr lang="en-GB" b="1" dirty="0">
                <a:solidFill>
                  <a:srgbClr val="FF0000"/>
                </a:solidFill>
                <a:latin typeface="Calibri"/>
                <a:ea typeface="ヒラギノ角ゴ Pro W3" charset="0"/>
                <a:cs typeface="ヒラギノ角ゴ Pro W3" charset="0"/>
              </a:rPr>
              <a:t>S</a:t>
            </a:r>
            <a:r>
              <a:rPr lang="en-GB" dirty="0">
                <a:solidFill>
                  <a:prstClr val="black"/>
                </a:solidFill>
                <a:latin typeface="Calibri"/>
                <a:ea typeface="ヒラギノ角ゴ Pro W3" charset="0"/>
                <a:cs typeface="ヒラギノ角ゴ Pro W3" charset="0"/>
              </a:rPr>
              <a:t>cience</a:t>
            </a:r>
          </a:p>
        </p:txBody>
      </p:sp>
      <p:sp>
        <p:nvSpPr>
          <p:cNvPr id="40967" name="AutoShape 6"/>
          <p:cNvSpPr>
            <a:spLocks noChangeArrowheads="1"/>
          </p:cNvSpPr>
          <p:nvPr/>
        </p:nvSpPr>
        <p:spPr bwMode="auto">
          <a:xfrm>
            <a:off x="2356772" y="1587074"/>
            <a:ext cx="3594766" cy="728662"/>
          </a:xfrm>
          <a:prstGeom prst="leftRightArrow">
            <a:avLst>
              <a:gd name="adj1" fmla="val 50000"/>
              <a:gd name="adj2" fmla="val 49973"/>
            </a:avLst>
          </a:prstGeom>
          <a:solidFill>
            <a:srgbClr val="FF0000"/>
          </a:solidFill>
          <a:ln w="9525">
            <a:solidFill>
              <a:schemeClr val="tx1"/>
            </a:solidFill>
            <a:miter lim="800000"/>
            <a:headEnd/>
            <a:tailEnd/>
          </a:ln>
        </p:spPr>
        <p:txBody>
          <a:bodyPr wrap="none" anchor="ctr"/>
          <a:lstStyle/>
          <a:p>
            <a:pPr defTabSz="457200" eaLnBrk="1" hangingPunct="1"/>
            <a:endParaRPr lang="en-US" sz="1800">
              <a:solidFill>
                <a:prstClr val="black"/>
              </a:solidFill>
              <a:latin typeface="Calibri" charset="0"/>
              <a:ea typeface="ヒラギノ角ゴ Pro W3" charset="0"/>
              <a:cs typeface="ヒラギノ角ゴ Pro W3" charset="0"/>
            </a:endParaRPr>
          </a:p>
        </p:txBody>
      </p:sp>
      <p:sp>
        <p:nvSpPr>
          <p:cNvPr id="40968" name="Rectangle 7"/>
          <p:cNvSpPr>
            <a:spLocks noChangeArrowheads="1"/>
          </p:cNvSpPr>
          <p:nvPr/>
        </p:nvSpPr>
        <p:spPr bwMode="auto">
          <a:xfrm>
            <a:off x="6232662" y="1484739"/>
            <a:ext cx="2592387" cy="830997"/>
          </a:xfrm>
          <a:prstGeom prst="rect">
            <a:avLst/>
          </a:prstGeom>
          <a:solidFill>
            <a:srgbClr val="F2DCDB"/>
          </a:solidFill>
          <a:ln w="9525">
            <a:solidFill>
              <a:srgbClr val="FF0000"/>
            </a:solidFill>
            <a:miter lim="800000"/>
            <a:headEnd/>
            <a:tailEnd/>
          </a:ln>
        </p:spPr>
        <p:txBody>
          <a:bodyPr>
            <a:spAutoFit/>
          </a:bodyPr>
          <a:lstStyle/>
          <a:p>
            <a:pPr defTabSz="457200" eaLnBrk="1" hangingPunct="1"/>
            <a:r>
              <a:rPr lang="en-GB" b="1" dirty="0">
                <a:solidFill>
                  <a:srgbClr val="FF0000"/>
                </a:solidFill>
                <a:latin typeface="Calibri" charset="0"/>
                <a:ea typeface="ヒラギノ角ゴ Pro W3" charset="0"/>
                <a:cs typeface="ヒラギノ角ゴ Pro W3" charset="0"/>
              </a:rPr>
              <a:t>O</a:t>
            </a:r>
            <a:r>
              <a:rPr lang="en-GB" dirty="0">
                <a:solidFill>
                  <a:prstClr val="black"/>
                </a:solidFill>
                <a:latin typeface="Calibri" charset="0"/>
                <a:ea typeface="ヒラギノ角ゴ Pro W3" charset="0"/>
                <a:cs typeface="ヒラギノ角ゴ Pro W3" charset="0"/>
              </a:rPr>
              <a:t>pen  </a:t>
            </a:r>
          </a:p>
          <a:p>
            <a:pPr defTabSz="457200" eaLnBrk="1" hangingPunct="1"/>
            <a:r>
              <a:rPr lang="en-GB" b="1" dirty="0">
                <a:solidFill>
                  <a:srgbClr val="FF0000"/>
                </a:solidFill>
                <a:latin typeface="Calibri" charset="0"/>
                <a:ea typeface="ヒラギノ角ゴ Pro W3" charset="0"/>
                <a:cs typeface="ヒラギノ角ゴ Pro W3" charset="0"/>
              </a:rPr>
              <a:t>M</a:t>
            </a:r>
            <a:r>
              <a:rPr lang="en-GB" dirty="0">
                <a:solidFill>
                  <a:prstClr val="black"/>
                </a:solidFill>
                <a:latin typeface="Calibri" charset="0"/>
                <a:ea typeface="ヒラギノ角ゴ Pro W3" charset="0"/>
                <a:cs typeface="ヒラギノ角ゴ Pro W3" charset="0"/>
              </a:rPr>
              <a:t>arkets</a:t>
            </a:r>
          </a:p>
        </p:txBody>
      </p:sp>
      <p:sp>
        <p:nvSpPr>
          <p:cNvPr id="9" name="Ovale 8"/>
          <p:cNvSpPr/>
          <p:nvPr/>
        </p:nvSpPr>
        <p:spPr>
          <a:xfrm>
            <a:off x="3016250" y="1230674"/>
            <a:ext cx="2243138" cy="19106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r>
              <a:rPr lang="en-US" sz="1600" dirty="0">
                <a:solidFill>
                  <a:srgbClr val="FFFFFF"/>
                </a:solidFill>
                <a:ea typeface="ヒラギノ角ゴ Pro W3" charset="0"/>
                <a:cs typeface="ヒラギノ角ゴ Pro W3" charset="0"/>
              </a:rPr>
              <a:t>Increases the relative </a:t>
            </a:r>
            <a:r>
              <a:rPr lang="en-US" sz="1600" dirty="0" err="1">
                <a:solidFill>
                  <a:srgbClr val="FFFFFF"/>
                </a:solidFill>
                <a:ea typeface="ヒラギノ角ゴ Pro W3" charset="0"/>
                <a:cs typeface="ヒラギノ角ゴ Pro W3" charset="0"/>
              </a:rPr>
              <a:t>adavantage</a:t>
            </a:r>
            <a:r>
              <a:rPr lang="en-US" sz="1600" dirty="0">
                <a:solidFill>
                  <a:srgbClr val="FFFFFF"/>
                </a:solidFill>
                <a:ea typeface="ヒラギノ角ゴ Pro W3" charset="0"/>
                <a:cs typeface="ヒラギノ角ゴ Pro W3" charset="0"/>
              </a:rPr>
              <a:t> of</a:t>
            </a:r>
          </a:p>
        </p:txBody>
      </p:sp>
      <p:sp>
        <p:nvSpPr>
          <p:cNvPr id="10" name="Ovale 9"/>
          <p:cNvSpPr/>
          <p:nvPr/>
        </p:nvSpPr>
        <p:spPr>
          <a:xfrm>
            <a:off x="3117850" y="3230019"/>
            <a:ext cx="2243138" cy="187758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r>
              <a:rPr lang="en-US" sz="1600" dirty="0">
                <a:solidFill>
                  <a:srgbClr val="FFFFFF"/>
                </a:solidFill>
                <a:ea typeface="ヒラギノ角ゴ Pro W3" charset="0"/>
                <a:cs typeface="ヒラギノ角ゴ Pro W3" charset="0"/>
              </a:rPr>
              <a:t>Increases the relative </a:t>
            </a:r>
            <a:r>
              <a:rPr lang="en-US" sz="1600" dirty="0" err="1">
                <a:solidFill>
                  <a:srgbClr val="FFFFFF"/>
                </a:solidFill>
                <a:ea typeface="ヒラギノ角ゴ Pro W3" charset="0"/>
                <a:cs typeface="ヒラギノ角ゴ Pro W3" charset="0"/>
              </a:rPr>
              <a:t>adavantage</a:t>
            </a:r>
            <a:r>
              <a:rPr lang="en-US" sz="1600" dirty="0">
                <a:solidFill>
                  <a:srgbClr val="FFFFFF"/>
                </a:solidFill>
                <a:ea typeface="ヒラギノ角ゴ Pro W3" charset="0"/>
                <a:cs typeface="ヒラギノ角ゴ Pro W3" charset="0"/>
              </a:rPr>
              <a:t> of</a:t>
            </a:r>
          </a:p>
          <a:p>
            <a:pPr algn="ctr" defTabSz="457200" eaLnBrk="1" hangingPunct="1"/>
            <a:endParaRPr lang="en-US" sz="1600" dirty="0">
              <a:solidFill>
                <a:srgbClr val="FFFFFF"/>
              </a:solidFill>
              <a:ea typeface="ヒラギノ角ゴ Pro W3" charset="0"/>
              <a:cs typeface="ヒラギノ角ゴ Pro W3" charset="0"/>
            </a:endParaRPr>
          </a:p>
        </p:txBody>
      </p:sp>
      <p:sp>
        <p:nvSpPr>
          <p:cNvPr id="5" name="CasellaDiTesto 4"/>
          <p:cNvSpPr txBox="1"/>
          <p:nvPr/>
        </p:nvSpPr>
        <p:spPr>
          <a:xfrm>
            <a:off x="154622" y="5572327"/>
            <a:ext cx="1309979" cy="646331"/>
          </a:xfrm>
          <a:prstGeom prst="rect">
            <a:avLst/>
          </a:prstGeom>
          <a:solidFill>
            <a:schemeClr val="bg2"/>
          </a:solidFill>
          <a:ln>
            <a:solidFill>
              <a:srgbClr val="660066"/>
            </a:solidFill>
          </a:ln>
        </p:spPr>
        <p:txBody>
          <a:bodyPr wrap="square" rtlCol="0">
            <a:spAutoFit/>
          </a:bodyPr>
          <a:lstStyle/>
          <a:p>
            <a:pPr defTabSz="457200" eaLnBrk="1" hangingPunct="1"/>
            <a:r>
              <a:rPr lang="it-IT" sz="1800" b="1" dirty="0">
                <a:solidFill>
                  <a:srgbClr val="FF0000"/>
                </a:solidFill>
                <a:latin typeface="Arial" charset="0"/>
                <a:ea typeface="ヒラギノ角ゴ Pro W3" charset="0"/>
                <a:cs typeface="ヒラギノ角ゴ Pro W3" charset="0"/>
              </a:rPr>
              <a:t>O-S ,</a:t>
            </a:r>
          </a:p>
          <a:p>
            <a:pPr defTabSz="457200" eaLnBrk="1" hangingPunct="1"/>
            <a:r>
              <a:rPr lang="it-IT" sz="1800" b="1" dirty="0">
                <a:solidFill>
                  <a:srgbClr val="FF0000"/>
                </a:solidFill>
                <a:latin typeface="Arial" charset="0"/>
                <a:ea typeface="ヒラギノ角ゴ Pro W3" charset="0"/>
                <a:cs typeface="ヒラギノ角ゴ Pro W3" charset="0"/>
              </a:rPr>
              <a:t>O-M</a:t>
            </a:r>
          </a:p>
        </p:txBody>
      </p:sp>
      <p:sp>
        <p:nvSpPr>
          <p:cNvPr id="15" name="CasellaDiTesto 14"/>
          <p:cNvSpPr txBox="1"/>
          <p:nvPr/>
        </p:nvSpPr>
        <p:spPr>
          <a:xfrm>
            <a:off x="7528856" y="5572327"/>
            <a:ext cx="1264845" cy="646331"/>
          </a:xfrm>
          <a:prstGeom prst="rect">
            <a:avLst/>
          </a:prstGeom>
          <a:solidFill>
            <a:schemeClr val="bg2"/>
          </a:solidFill>
          <a:ln>
            <a:solidFill>
              <a:srgbClr val="660066"/>
            </a:solidFill>
          </a:ln>
        </p:spPr>
        <p:txBody>
          <a:bodyPr wrap="square" rtlCol="0">
            <a:spAutoFit/>
          </a:bodyPr>
          <a:lstStyle/>
          <a:p>
            <a:pPr defTabSz="457200" eaLnBrk="1" hangingPunct="1"/>
            <a:r>
              <a:rPr lang="it-IT" sz="1800" b="1" dirty="0">
                <a:solidFill>
                  <a:srgbClr val="FF0000"/>
                </a:solidFill>
                <a:latin typeface="Arial" charset="0"/>
                <a:ea typeface="ヒラギノ角ゴ Pro W3" charset="0"/>
                <a:cs typeface="ヒラギノ角ゴ Pro W3" charset="0"/>
              </a:rPr>
              <a:t>C-S ,</a:t>
            </a:r>
          </a:p>
          <a:p>
            <a:pPr defTabSz="457200" eaLnBrk="1" hangingPunct="1"/>
            <a:r>
              <a:rPr lang="it-IT" sz="1800" b="1" dirty="0">
                <a:solidFill>
                  <a:srgbClr val="FF0000"/>
                </a:solidFill>
                <a:latin typeface="Arial" charset="0"/>
                <a:ea typeface="ヒラギノ角ゴ Pro W3" charset="0"/>
                <a:cs typeface="ヒラギノ角ゴ Pro W3" charset="0"/>
              </a:rPr>
              <a:t>C-M</a:t>
            </a:r>
          </a:p>
        </p:txBody>
      </p:sp>
      <p:sp>
        <p:nvSpPr>
          <p:cNvPr id="7" name="Freccia bidirezionale orizzontale 6"/>
          <p:cNvSpPr/>
          <p:nvPr/>
        </p:nvSpPr>
        <p:spPr>
          <a:xfrm>
            <a:off x="1849852" y="5270500"/>
            <a:ext cx="5356290" cy="1231900"/>
          </a:xfrm>
          <a:prstGeom prst="leftRightArrow">
            <a:avLst/>
          </a:prstGeom>
          <a:solidFill>
            <a:srgbClr val="EEECE1"/>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r>
              <a:rPr lang="it-IT" sz="1800" b="1" dirty="0" err="1">
                <a:solidFill>
                  <a:srgbClr val="FF0000"/>
                </a:solidFill>
              </a:rPr>
              <a:t>We</a:t>
            </a:r>
            <a:r>
              <a:rPr lang="it-IT" sz="1800" b="1" dirty="0">
                <a:solidFill>
                  <a:srgbClr val="FF0000"/>
                </a:solidFill>
              </a:rPr>
              <a:t> </a:t>
            </a:r>
            <a:r>
              <a:rPr lang="it-IT" sz="1800" b="1" dirty="0" err="1">
                <a:solidFill>
                  <a:srgbClr val="FF0000"/>
                </a:solidFill>
              </a:rPr>
              <a:t>have</a:t>
            </a:r>
            <a:r>
              <a:rPr lang="it-IT" sz="1800" b="1" dirty="0">
                <a:solidFill>
                  <a:srgbClr val="FF0000"/>
                </a:solidFill>
              </a:rPr>
              <a:t> </a:t>
            </a:r>
            <a:r>
              <a:rPr lang="it-IT" sz="1800" b="1" dirty="0" err="1">
                <a:solidFill>
                  <a:srgbClr val="FF0000"/>
                </a:solidFill>
              </a:rPr>
              <a:t>two</a:t>
            </a:r>
            <a:r>
              <a:rPr lang="it-IT" sz="1800" b="1" dirty="0">
                <a:solidFill>
                  <a:srgbClr val="FF0000"/>
                </a:solidFill>
              </a:rPr>
              <a:t> </a:t>
            </a:r>
            <a:r>
              <a:rPr lang="it-IT" sz="1800" b="1" dirty="0" err="1">
                <a:solidFill>
                  <a:srgbClr val="FF0000"/>
                </a:solidFill>
              </a:rPr>
              <a:t>possible</a:t>
            </a:r>
            <a:endParaRPr lang="it-IT" sz="1800" b="1" dirty="0">
              <a:solidFill>
                <a:srgbClr val="FF0000"/>
              </a:solidFill>
            </a:endParaRPr>
          </a:p>
          <a:p>
            <a:pPr algn="ctr" defTabSz="457200" eaLnBrk="1" hangingPunct="1"/>
            <a:r>
              <a:rPr lang="it-IT" sz="1800" b="1" dirty="0">
                <a:solidFill>
                  <a:srgbClr val="FF0000"/>
                </a:solidFill>
              </a:rPr>
              <a:t> </a:t>
            </a:r>
            <a:r>
              <a:rPr lang="it-IT" sz="1800" b="1" dirty="0" err="1">
                <a:solidFill>
                  <a:srgbClr val="FF0000"/>
                </a:solidFill>
              </a:rPr>
              <a:t>institutional</a:t>
            </a:r>
            <a:r>
              <a:rPr lang="it-IT" sz="1800" b="1" dirty="0">
                <a:solidFill>
                  <a:srgbClr val="FF0000"/>
                </a:solidFill>
              </a:rPr>
              <a:t> </a:t>
            </a:r>
            <a:r>
              <a:rPr lang="it-IT" sz="1800" b="1" dirty="0" err="1">
                <a:solidFill>
                  <a:srgbClr val="FF0000"/>
                </a:solidFill>
              </a:rPr>
              <a:t>complements</a:t>
            </a:r>
            <a:r>
              <a:rPr lang="it-IT" sz="1800" b="1" dirty="0">
                <a:solidFill>
                  <a:srgbClr val="FF0000"/>
                </a:solidFill>
              </a:rPr>
              <a:t> </a:t>
            </a:r>
          </a:p>
        </p:txBody>
      </p:sp>
    </p:spTree>
    <p:extLst>
      <p:ext uri="{BB962C8B-B14F-4D97-AF65-F5344CB8AC3E}">
        <p14:creationId xmlns:p14="http://schemas.microsoft.com/office/powerpoint/2010/main" val="10093254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933557-F065-9FE1-55A0-79D9B3490975}"/>
              </a:ext>
            </a:extLst>
          </p:cNvPr>
          <p:cNvSpPr>
            <a:spLocks noGrp="1"/>
          </p:cNvSpPr>
          <p:nvPr>
            <p:ph type="title"/>
          </p:nvPr>
        </p:nvSpPr>
        <p:spPr>
          <a:xfrm>
            <a:off x="457200" y="274638"/>
            <a:ext cx="8229600" cy="778098"/>
          </a:xfrm>
        </p:spPr>
        <p:txBody>
          <a:bodyPr/>
          <a:lstStyle/>
          <a:p>
            <a:r>
              <a:rPr lang="it-IT" dirty="0">
                <a:highlight>
                  <a:srgbClr val="FFFF00"/>
                </a:highlight>
              </a:rPr>
              <a:t>Re-</a:t>
            </a:r>
            <a:r>
              <a:rPr lang="it-IT" dirty="0" err="1">
                <a:highlight>
                  <a:srgbClr val="FFFF00"/>
                </a:highlight>
              </a:rPr>
              <a:t>enter</a:t>
            </a:r>
            <a:r>
              <a:rPr lang="it-IT" dirty="0">
                <a:highlight>
                  <a:srgbClr val="FFFF00"/>
                </a:highlight>
              </a:rPr>
              <a:t> AI</a:t>
            </a:r>
          </a:p>
        </p:txBody>
      </p:sp>
      <p:sp>
        <p:nvSpPr>
          <p:cNvPr id="3" name="Segnaposto contenuto 2">
            <a:extLst>
              <a:ext uri="{FF2B5EF4-FFF2-40B4-BE49-F238E27FC236}">
                <a16:creationId xmlns:a16="http://schemas.microsoft.com/office/drawing/2014/main" id="{D2AF868C-F507-C2CD-39F6-A0D5D7B9AEFC}"/>
              </a:ext>
            </a:extLst>
          </p:cNvPr>
          <p:cNvSpPr>
            <a:spLocks noGrp="1"/>
          </p:cNvSpPr>
          <p:nvPr>
            <p:ph idx="1"/>
          </p:nvPr>
        </p:nvSpPr>
        <p:spPr>
          <a:xfrm>
            <a:off x="457200" y="1166018"/>
            <a:ext cx="8229600" cy="5215310"/>
          </a:xfrm>
        </p:spPr>
        <p:txBody>
          <a:bodyPr/>
          <a:lstStyle/>
          <a:p>
            <a:r>
              <a:rPr lang="en-US" dirty="0">
                <a:solidFill>
                  <a:srgbClr val="7030A0"/>
                </a:solidFill>
              </a:rPr>
              <a:t>In principle, AI could favor open science and open markets. Semi-public multinational infrastructures are possible. They may start using sensitive data and using them for an initial development of algorithmic efficiency.</a:t>
            </a:r>
          </a:p>
          <a:p>
            <a:r>
              <a:rPr lang="en-US" dirty="0">
                <a:solidFill>
                  <a:srgbClr val="7030A0"/>
                </a:solidFill>
              </a:rPr>
              <a:t>At the same time, AI can be a way in which public row data are used to generate private knowledge. Improved proprietary algorithms may increase knowledge monopolization and market closures.</a:t>
            </a:r>
          </a:p>
        </p:txBody>
      </p:sp>
    </p:spTree>
    <p:extLst>
      <p:ext uri="{BB962C8B-B14F-4D97-AF65-F5344CB8AC3E}">
        <p14:creationId xmlns:p14="http://schemas.microsoft.com/office/powerpoint/2010/main" val="331636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9939"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9940"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1"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9942"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3"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usso">
  <a:themeElements>
    <a:clrScheme name="Fluss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ss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ss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54076</TotalTime>
  <Words>8397</Words>
  <Application>Microsoft Macintosh PowerPoint</Application>
  <PresentationFormat>Presentazione su schermo (4:3)</PresentationFormat>
  <Paragraphs>909</Paragraphs>
  <Slides>89</Slides>
  <Notes>46</Notes>
  <HiddenSlides>0</HiddenSlides>
  <MMClips>0</MMClips>
  <ScaleCrop>false</ScaleCrop>
  <HeadingPairs>
    <vt:vector size="6" baseType="variant">
      <vt:variant>
        <vt:lpstr>Caratteri utilizzati</vt:lpstr>
      </vt:variant>
      <vt:variant>
        <vt:i4>15</vt:i4>
      </vt:variant>
      <vt:variant>
        <vt:lpstr>Tema</vt:lpstr>
      </vt:variant>
      <vt:variant>
        <vt:i4>7</vt:i4>
      </vt:variant>
      <vt:variant>
        <vt:lpstr>Titoli diapositive</vt:lpstr>
      </vt:variant>
      <vt:variant>
        <vt:i4>89</vt:i4>
      </vt:variant>
    </vt:vector>
  </HeadingPairs>
  <TitlesOfParts>
    <vt:vector size="111" baseType="lpstr">
      <vt:lpstr>MS PGothic</vt:lpstr>
      <vt:lpstr>MS PGothic</vt:lpstr>
      <vt:lpstr>ヒラギノ角ゴ Pro W3</vt:lpstr>
      <vt:lpstr>Aptos</vt:lpstr>
      <vt:lpstr>Arial</vt:lpstr>
      <vt:lpstr>Calibri</vt:lpstr>
      <vt:lpstr>Calibri Light</vt:lpstr>
      <vt:lpstr>Chicago</vt:lpstr>
      <vt:lpstr>Constantia</vt:lpstr>
      <vt:lpstr>Geneva</vt:lpstr>
      <vt:lpstr>Symbol</vt:lpstr>
      <vt:lpstr>Times</vt:lpstr>
      <vt:lpstr>Times New Roman</vt:lpstr>
      <vt:lpstr>Wingdings</vt:lpstr>
      <vt:lpstr>Wingdings 2</vt:lpstr>
      <vt:lpstr>Blank Presentation</vt:lpstr>
      <vt:lpstr>Flusso</vt:lpstr>
      <vt:lpstr>1_Tema di Office</vt:lpstr>
      <vt:lpstr>2_Tema di Office</vt:lpstr>
      <vt:lpstr>3_Tema di Office</vt:lpstr>
      <vt:lpstr>Tema di Office</vt:lpstr>
      <vt:lpstr>5_Tema di Office</vt:lpstr>
      <vt:lpstr>  Firms, Markets  and other Institutions  in a comparative perspective</vt:lpstr>
      <vt:lpstr>  Ends-Means Economics.</vt:lpstr>
      <vt:lpstr>Extended ends and limited capabilities.</vt:lpstr>
      <vt:lpstr>Dimensions of Scarcity in Institutional Economics</vt:lpstr>
      <vt:lpstr>Dimension 2:  Self-realization Scarcity.</vt:lpstr>
      <vt:lpstr>The ends -means separation problem.</vt:lpstr>
      <vt:lpstr>Presentazione standard di PowerPoint</vt:lpstr>
      <vt:lpstr>Presentazione standard di PowerPoint</vt:lpstr>
      <vt:lpstr>Presentazione standard di PowerPoint</vt:lpstr>
      <vt:lpstr>Presentazione standard di PowerPoint</vt:lpstr>
      <vt:lpstr>Dimension 3: Social Scarcity </vt:lpstr>
      <vt:lpstr>Positional goods. </vt:lpstr>
      <vt:lpstr>Presentazione standard di PowerPoint</vt:lpstr>
      <vt:lpstr>First order jural positions</vt:lpstr>
      <vt:lpstr>Second order jural positions</vt:lpstr>
      <vt:lpstr>Legal Relations and Social Scarcity</vt:lpstr>
      <vt:lpstr>Dimension 4:  Human Intelligence Scarcity.</vt:lpstr>
      <vt:lpstr>An infinite regress?</vt:lpstr>
      <vt:lpstr>First-order bounded maximization.</vt:lpstr>
      <vt:lpstr>Second-order bounded maximization.</vt:lpstr>
      <vt:lpstr>Dimensions of Bounded Rationality.</vt:lpstr>
      <vt:lpstr> Dimension 5: Institutional Scarcity</vt:lpstr>
      <vt:lpstr>Production of institutions by the means of institutions.</vt:lpstr>
      <vt:lpstr>Presentazione standard di PowerPoint</vt:lpstr>
      <vt:lpstr>Presentazione standard di PowerPoint</vt:lpstr>
      <vt:lpstr>Marx’ Dual Vision of Capitalism</vt:lpstr>
      <vt:lpstr>Marx I: primacy of productive forces and single-firm socialism</vt:lpstr>
      <vt:lpstr>Marx II: biased productive forces and  work as end in itself</vt:lpstr>
      <vt:lpstr>The Young English Socialist.</vt:lpstr>
      <vt:lpstr>The Old American Libertarian.</vt:lpstr>
      <vt:lpstr>Mixing ages:  a Schizophrenic  Ronald?</vt:lpstr>
      <vt:lpstr>Ronald’s Record</vt:lpstr>
      <vt:lpstr>Lissening to Ronald’s reasons........</vt:lpstr>
      <vt:lpstr>Ronald’s un-divided self.</vt:lpstr>
      <vt:lpstr>The challenge to microeconomics of the Re-constructed Ronald.</vt:lpstr>
      <vt:lpstr>The changing optimal mix of costly institutions: a Coasian example</vt:lpstr>
      <vt:lpstr>Institutions as costly substitutes</vt:lpstr>
      <vt:lpstr>Markets!!!</vt:lpstr>
      <vt:lpstr> Meta-markets?</vt:lpstr>
      <vt:lpstr>Disequilibriun  Transaction Costs</vt:lpstr>
      <vt:lpstr>Within a firm, its members:</vt:lpstr>
      <vt:lpstr>The Specificity Problem   (Williamson)</vt:lpstr>
      <vt:lpstr>The monitoring problem  (Alchian, Demsetz)</vt:lpstr>
      <vt:lpstr>Two directions of causation.</vt:lpstr>
      <vt:lpstr>Presentazione standard di PowerPoint</vt:lpstr>
      <vt:lpstr>Inverting the Argument.</vt:lpstr>
      <vt:lpstr>Pagano Rowthorn 1994</vt:lpstr>
      <vt:lpstr>Conditions for organizational equilibria</vt:lpstr>
      <vt:lpstr>Multiplicity of organizational equilibria</vt:lpstr>
      <vt:lpstr>Coase’s  Journey</vt:lpstr>
      <vt:lpstr>Fuller’s  Journey</vt:lpstr>
      <vt:lpstr>A joint Coase-Fuller  Journey?</vt:lpstr>
      <vt:lpstr>Calabresi’s Fundamental Transformation:</vt:lpstr>
      <vt:lpstr>Williamsons’s Fundamental Transformation:</vt:lpstr>
      <vt:lpstr>Ex-ante contractual Incompleteness</vt:lpstr>
      <vt:lpstr>Grossman, Hart and Moore Model</vt:lpstr>
      <vt:lpstr> Hart’s non-fundamental transformation: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Limitations of the GHM model.</vt:lpstr>
      <vt:lpstr>IPR as Global Rights</vt:lpstr>
      <vt:lpstr>Why is the NPR approach better interpreted as a theory of intellectual ownership?</vt:lpstr>
      <vt:lpstr> Transaction costs and inversion the Skills-IPR direction of causation.  </vt:lpstr>
      <vt:lpstr>Vicious  and  virtuos circles</vt:lpstr>
      <vt:lpstr>A simple model on the institutional complementarity between IPRs and technology </vt:lpstr>
      <vt:lpstr> </vt:lpstr>
      <vt:lpstr> </vt:lpstr>
      <vt:lpstr> In both Marx and Schumpeter  knowledge was not part of capital </vt:lpstr>
      <vt:lpstr>  National intellectual monopolies  </vt:lpstr>
      <vt:lpstr>First effect: inequality           </vt:lpstr>
      <vt:lpstr>Second effect: financialization</vt:lpstr>
      <vt:lpstr>Third effect: stagnation</vt:lpstr>
      <vt:lpstr>Knowledge-Markets Complementarities</vt:lpstr>
      <vt:lpstr>Knowledge-Markets institutional complementarities</vt:lpstr>
      <vt:lpstr>Re-enter AI</vt:lpstr>
    </vt:vector>
  </TitlesOfParts>
  <Company>Università di Siena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Theory of the Firm</dc:title>
  <dc:creator>Ugo Pagano</dc:creator>
  <cp:lastModifiedBy>Ugo Pagano</cp:lastModifiedBy>
  <cp:revision>153</cp:revision>
  <dcterms:created xsi:type="dcterms:W3CDTF">2015-05-03T18:54:51Z</dcterms:created>
  <dcterms:modified xsi:type="dcterms:W3CDTF">2025-05-28T19:59:43Z</dcterms:modified>
</cp:coreProperties>
</file>