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21" r:id="rId2"/>
  </p:sldMasterIdLst>
  <p:notesMasterIdLst>
    <p:notesMasterId r:id="rId220"/>
  </p:notesMasterIdLst>
  <p:sldIdLst>
    <p:sldId id="256" r:id="rId3"/>
    <p:sldId id="663" r:id="rId4"/>
    <p:sldId id="65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530" r:id="rId38"/>
    <p:sldId id="656" r:id="rId39"/>
    <p:sldId id="591" r:id="rId40"/>
    <p:sldId id="592" r:id="rId41"/>
    <p:sldId id="593" r:id="rId42"/>
    <p:sldId id="594" r:id="rId43"/>
    <p:sldId id="595" r:id="rId44"/>
    <p:sldId id="596" r:id="rId45"/>
    <p:sldId id="597" r:id="rId46"/>
    <p:sldId id="598" r:id="rId47"/>
    <p:sldId id="599" r:id="rId48"/>
    <p:sldId id="600" r:id="rId49"/>
    <p:sldId id="601" r:id="rId50"/>
    <p:sldId id="602" r:id="rId51"/>
    <p:sldId id="603" r:id="rId52"/>
    <p:sldId id="604" r:id="rId53"/>
    <p:sldId id="605" r:id="rId54"/>
    <p:sldId id="606" r:id="rId55"/>
    <p:sldId id="607" r:id="rId56"/>
    <p:sldId id="608" r:id="rId57"/>
    <p:sldId id="609" r:id="rId58"/>
    <p:sldId id="610" r:id="rId59"/>
    <p:sldId id="611" r:id="rId60"/>
    <p:sldId id="612" r:id="rId61"/>
    <p:sldId id="613" r:id="rId62"/>
    <p:sldId id="614" r:id="rId63"/>
    <p:sldId id="615" r:id="rId64"/>
    <p:sldId id="616" r:id="rId65"/>
    <p:sldId id="617" r:id="rId66"/>
    <p:sldId id="618" r:id="rId67"/>
    <p:sldId id="619" r:id="rId68"/>
    <p:sldId id="620" r:id="rId69"/>
    <p:sldId id="531" r:id="rId70"/>
    <p:sldId id="532" r:id="rId71"/>
    <p:sldId id="533" r:id="rId72"/>
    <p:sldId id="534" r:id="rId73"/>
    <p:sldId id="535" r:id="rId74"/>
    <p:sldId id="536" r:id="rId75"/>
    <p:sldId id="537" r:id="rId76"/>
    <p:sldId id="538" r:id="rId77"/>
    <p:sldId id="539" r:id="rId78"/>
    <p:sldId id="540" r:id="rId79"/>
    <p:sldId id="541" r:id="rId80"/>
    <p:sldId id="542" r:id="rId81"/>
    <p:sldId id="543" r:id="rId82"/>
    <p:sldId id="544" r:id="rId83"/>
    <p:sldId id="545" r:id="rId84"/>
    <p:sldId id="657" r:id="rId85"/>
    <p:sldId id="546" r:id="rId86"/>
    <p:sldId id="547" r:id="rId87"/>
    <p:sldId id="548" r:id="rId88"/>
    <p:sldId id="549" r:id="rId89"/>
    <p:sldId id="550" r:id="rId90"/>
    <p:sldId id="551" r:id="rId91"/>
    <p:sldId id="552" r:id="rId92"/>
    <p:sldId id="553" r:id="rId93"/>
    <p:sldId id="555" r:id="rId94"/>
    <p:sldId id="556" r:id="rId95"/>
    <p:sldId id="557" r:id="rId96"/>
    <p:sldId id="558" r:id="rId97"/>
    <p:sldId id="621" r:id="rId98"/>
    <p:sldId id="622" r:id="rId99"/>
    <p:sldId id="559" r:id="rId100"/>
    <p:sldId id="560" r:id="rId101"/>
    <p:sldId id="624" r:id="rId102"/>
    <p:sldId id="561" r:id="rId103"/>
    <p:sldId id="562" r:id="rId104"/>
    <p:sldId id="563" r:id="rId105"/>
    <p:sldId id="564" r:id="rId106"/>
    <p:sldId id="565" r:id="rId107"/>
    <p:sldId id="566" r:id="rId108"/>
    <p:sldId id="639" r:id="rId109"/>
    <p:sldId id="586" r:id="rId110"/>
    <p:sldId id="640" r:id="rId111"/>
    <p:sldId id="587" r:id="rId112"/>
    <p:sldId id="588" r:id="rId113"/>
    <p:sldId id="658" r:id="rId114"/>
    <p:sldId id="589" r:id="rId115"/>
    <p:sldId id="641" r:id="rId116"/>
    <p:sldId id="625" r:id="rId117"/>
    <p:sldId id="626" r:id="rId118"/>
    <p:sldId id="627" r:id="rId119"/>
    <p:sldId id="628" r:id="rId120"/>
    <p:sldId id="642" r:id="rId121"/>
    <p:sldId id="643" r:id="rId122"/>
    <p:sldId id="644" r:id="rId123"/>
    <p:sldId id="654" r:id="rId124"/>
    <p:sldId id="660" r:id="rId125"/>
    <p:sldId id="450" r:id="rId126"/>
    <p:sldId id="425" r:id="rId127"/>
    <p:sldId id="426" r:id="rId128"/>
    <p:sldId id="427" r:id="rId129"/>
    <p:sldId id="428" r:id="rId130"/>
    <p:sldId id="429" r:id="rId131"/>
    <p:sldId id="430" r:id="rId132"/>
    <p:sldId id="431" r:id="rId133"/>
    <p:sldId id="432" r:id="rId134"/>
    <p:sldId id="433" r:id="rId135"/>
    <p:sldId id="416" r:id="rId136"/>
    <p:sldId id="417" r:id="rId137"/>
    <p:sldId id="418" r:id="rId138"/>
    <p:sldId id="419" r:id="rId139"/>
    <p:sldId id="420" r:id="rId140"/>
    <p:sldId id="421" r:id="rId141"/>
    <p:sldId id="422" r:id="rId142"/>
    <p:sldId id="423" r:id="rId143"/>
    <p:sldId id="424" r:id="rId144"/>
    <p:sldId id="649" r:id="rId145"/>
    <p:sldId id="651" r:id="rId146"/>
    <p:sldId id="652" r:id="rId147"/>
    <p:sldId id="653" r:id="rId148"/>
    <p:sldId id="631" r:id="rId149"/>
    <p:sldId id="632" r:id="rId150"/>
    <p:sldId id="633" r:id="rId151"/>
    <p:sldId id="634" r:id="rId152"/>
    <p:sldId id="635" r:id="rId153"/>
    <p:sldId id="636" r:id="rId154"/>
    <p:sldId id="637" r:id="rId155"/>
    <p:sldId id="638" r:id="rId156"/>
    <p:sldId id="661" r:id="rId157"/>
    <p:sldId id="440" r:id="rId158"/>
    <p:sldId id="441" r:id="rId159"/>
    <p:sldId id="451" r:id="rId160"/>
    <p:sldId id="452" r:id="rId161"/>
    <p:sldId id="453" r:id="rId162"/>
    <p:sldId id="454" r:id="rId163"/>
    <p:sldId id="448" r:id="rId164"/>
    <p:sldId id="447" r:id="rId165"/>
    <p:sldId id="449" r:id="rId166"/>
    <p:sldId id="455" r:id="rId167"/>
    <p:sldId id="456" r:id="rId168"/>
    <p:sldId id="457" r:id="rId169"/>
    <p:sldId id="512" r:id="rId170"/>
    <p:sldId id="458" r:id="rId171"/>
    <p:sldId id="459" r:id="rId172"/>
    <p:sldId id="460" r:id="rId173"/>
    <p:sldId id="461" r:id="rId174"/>
    <p:sldId id="462" r:id="rId175"/>
    <p:sldId id="463" r:id="rId176"/>
    <p:sldId id="464" r:id="rId177"/>
    <p:sldId id="465" r:id="rId178"/>
    <p:sldId id="466" r:id="rId179"/>
    <p:sldId id="498" r:id="rId180"/>
    <p:sldId id="499" r:id="rId181"/>
    <p:sldId id="500" r:id="rId182"/>
    <p:sldId id="501" r:id="rId183"/>
    <p:sldId id="502" r:id="rId184"/>
    <p:sldId id="467" r:id="rId185"/>
    <p:sldId id="468" r:id="rId186"/>
    <p:sldId id="469" r:id="rId187"/>
    <p:sldId id="470" r:id="rId188"/>
    <p:sldId id="471" r:id="rId189"/>
    <p:sldId id="472" r:id="rId190"/>
    <p:sldId id="662" r:id="rId191"/>
    <p:sldId id="473" r:id="rId192"/>
    <p:sldId id="474" r:id="rId193"/>
    <p:sldId id="475" r:id="rId194"/>
    <p:sldId id="476" r:id="rId195"/>
    <p:sldId id="477" r:id="rId196"/>
    <p:sldId id="478" r:id="rId197"/>
    <p:sldId id="479" r:id="rId198"/>
    <p:sldId id="480" r:id="rId199"/>
    <p:sldId id="481" r:id="rId200"/>
    <p:sldId id="482" r:id="rId201"/>
    <p:sldId id="490" r:id="rId202"/>
    <p:sldId id="489" r:id="rId203"/>
    <p:sldId id="483" r:id="rId204"/>
    <p:sldId id="646" r:id="rId205"/>
    <p:sldId id="645" r:id="rId206"/>
    <p:sldId id="493" r:id="rId207"/>
    <p:sldId id="494" r:id="rId208"/>
    <p:sldId id="484" r:id="rId209"/>
    <p:sldId id="485" r:id="rId210"/>
    <p:sldId id="486" r:id="rId211"/>
    <p:sldId id="487" r:id="rId212"/>
    <p:sldId id="497" r:id="rId213"/>
    <p:sldId id="630" r:id="rId214"/>
    <p:sldId id="492" r:id="rId215"/>
    <p:sldId id="488" r:id="rId216"/>
    <p:sldId id="647" r:id="rId217"/>
    <p:sldId id="648" r:id="rId218"/>
    <p:sldId id="511" r:id="rId219"/>
  </p:sldIdLst>
  <p:sldSz cx="9144000" cy="6858000" type="screen4x3"/>
  <p:notesSz cx="6858000" cy="9144000"/>
  <p:defaultTextStyle>
    <a:defPPr>
      <a:defRPr lang="it-IT"/>
    </a:defPPr>
    <a:lvl1pPr algn="l" defTabSz="457200" rtl="0" fontAlgn="base">
      <a:spcBef>
        <a:spcPct val="0"/>
      </a:spcBef>
      <a:spcAft>
        <a:spcPct val="0"/>
      </a:spcAft>
      <a:defRPr sz="2400" kern="1200">
        <a:solidFill>
          <a:schemeClr val="tx1"/>
        </a:solidFill>
        <a:latin typeface="Arial" pitchFamily="-107" charset="0"/>
        <a:ea typeface="ヒラギノ角ゴ Pro W3" pitchFamily="-107" charset="-128"/>
        <a:cs typeface="ヒラギノ角ゴ Pro W3" pitchFamily="-107" charset="-128"/>
      </a:defRPr>
    </a:lvl1pPr>
    <a:lvl2pPr marL="457200" algn="l" defTabSz="457200" rtl="0" fontAlgn="base">
      <a:spcBef>
        <a:spcPct val="0"/>
      </a:spcBef>
      <a:spcAft>
        <a:spcPct val="0"/>
      </a:spcAft>
      <a:defRPr sz="2400" kern="1200">
        <a:solidFill>
          <a:schemeClr val="tx1"/>
        </a:solidFill>
        <a:latin typeface="Arial" pitchFamily="-107" charset="0"/>
        <a:ea typeface="ヒラギノ角ゴ Pro W3" pitchFamily="-107" charset="-128"/>
        <a:cs typeface="ヒラギノ角ゴ Pro W3" pitchFamily="-107" charset="-128"/>
      </a:defRPr>
    </a:lvl2pPr>
    <a:lvl3pPr marL="914400" algn="l" defTabSz="457200" rtl="0" fontAlgn="base">
      <a:spcBef>
        <a:spcPct val="0"/>
      </a:spcBef>
      <a:spcAft>
        <a:spcPct val="0"/>
      </a:spcAft>
      <a:defRPr sz="2400" kern="1200">
        <a:solidFill>
          <a:schemeClr val="tx1"/>
        </a:solidFill>
        <a:latin typeface="Arial" pitchFamily="-107" charset="0"/>
        <a:ea typeface="ヒラギノ角ゴ Pro W3" pitchFamily="-107" charset="-128"/>
        <a:cs typeface="ヒラギノ角ゴ Pro W3" pitchFamily="-107" charset="-128"/>
      </a:defRPr>
    </a:lvl3pPr>
    <a:lvl4pPr marL="1371600" algn="l" defTabSz="457200" rtl="0" fontAlgn="base">
      <a:spcBef>
        <a:spcPct val="0"/>
      </a:spcBef>
      <a:spcAft>
        <a:spcPct val="0"/>
      </a:spcAft>
      <a:defRPr sz="2400" kern="1200">
        <a:solidFill>
          <a:schemeClr val="tx1"/>
        </a:solidFill>
        <a:latin typeface="Arial" pitchFamily="-107" charset="0"/>
        <a:ea typeface="ヒラギノ角ゴ Pro W3" pitchFamily="-107" charset="-128"/>
        <a:cs typeface="ヒラギノ角ゴ Pro W3" pitchFamily="-107" charset="-128"/>
      </a:defRPr>
    </a:lvl4pPr>
    <a:lvl5pPr marL="1828800" algn="l" defTabSz="457200" rtl="0" fontAlgn="base">
      <a:spcBef>
        <a:spcPct val="0"/>
      </a:spcBef>
      <a:spcAft>
        <a:spcPct val="0"/>
      </a:spcAft>
      <a:defRPr sz="24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2400" kern="1200">
        <a:solidFill>
          <a:schemeClr val="tx1"/>
        </a:solidFill>
        <a:latin typeface="Arial" pitchFamily="-107" charset="0"/>
        <a:ea typeface="ヒラギノ角ゴ Pro W3" pitchFamily="-107" charset="-128"/>
        <a:cs typeface="ヒラギノ角ゴ Pro W3" pitchFamily="-107" charset="-128"/>
      </a:defRPr>
    </a:lvl6pPr>
    <a:lvl7pPr marL="2743200" algn="l" defTabSz="457200" rtl="0" eaLnBrk="1" latinLnBrk="0" hangingPunct="1">
      <a:defRPr sz="2400" kern="1200">
        <a:solidFill>
          <a:schemeClr val="tx1"/>
        </a:solidFill>
        <a:latin typeface="Arial" pitchFamily="-107" charset="0"/>
        <a:ea typeface="ヒラギノ角ゴ Pro W3" pitchFamily="-107" charset="-128"/>
        <a:cs typeface="ヒラギノ角ゴ Pro W3" pitchFamily="-107" charset="-128"/>
      </a:defRPr>
    </a:lvl7pPr>
    <a:lvl8pPr marL="3200400" algn="l" defTabSz="457200" rtl="0" eaLnBrk="1" latinLnBrk="0" hangingPunct="1">
      <a:defRPr sz="2400" kern="1200">
        <a:solidFill>
          <a:schemeClr val="tx1"/>
        </a:solidFill>
        <a:latin typeface="Arial" pitchFamily="-107" charset="0"/>
        <a:ea typeface="ヒラギノ角ゴ Pro W3" pitchFamily="-107" charset="-128"/>
        <a:cs typeface="ヒラギノ角ゴ Pro W3" pitchFamily="-107" charset="-128"/>
      </a:defRPr>
    </a:lvl8pPr>
    <a:lvl9pPr marL="3657600" algn="l" defTabSz="457200" rtl="0" eaLnBrk="1" latinLnBrk="0" hangingPunct="1">
      <a:defRPr sz="2400" kern="1200">
        <a:solidFill>
          <a:schemeClr val="tx1"/>
        </a:solidFill>
        <a:latin typeface="Arial" pitchFamily="-107" charset="0"/>
        <a:ea typeface="ヒラギノ角ゴ Pro W3" pitchFamily="-107" charset="-128"/>
        <a:cs typeface="ヒラギノ角ゴ Pro W3" pitchFamily="-107"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04"/>
  </p:normalViewPr>
  <p:slideViewPr>
    <p:cSldViewPr snapToGrid="0" snapToObjects="1">
      <p:cViewPr varScale="1">
        <p:scale>
          <a:sx n="96" d="100"/>
          <a:sy n="96" d="100"/>
        </p:scale>
        <p:origin x="23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89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presProps" Target="presProp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viewProps" Target="viewProp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theme" Target="theme/theme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tableStyles" Target="tableStyles.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1579E42-1191-B947-9368-32EE04FD9D3C}" type="datetime1">
              <a:rPr lang="it-IT"/>
              <a:pPr>
                <a:defRPr/>
              </a:pPr>
              <a:t>05/03/22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867DDF9-C9DA-B142-A3EC-C34E57F7DCF3}" type="slidenum">
              <a:rPr lang="it-IT"/>
              <a:pPr>
                <a:defRPr/>
              </a:pPr>
              <a:t>‹N›</a:t>
            </a:fld>
            <a:endParaRPr lang="it-IT"/>
          </a:p>
        </p:txBody>
      </p:sp>
    </p:spTree>
    <p:extLst>
      <p:ext uri="{BB962C8B-B14F-4D97-AF65-F5344CB8AC3E}">
        <p14:creationId xmlns:p14="http://schemas.microsoft.com/office/powerpoint/2010/main" val="35792518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Times New Roman" pitchFamily="-107" charset="0"/>
              <a:buNone/>
            </a:pPr>
            <a:fld id="{13A8EF31-B1E8-9C4D-9580-3BB419C0A78F}" type="slidenum">
              <a:rPr lang="en-GB" smtClean="0">
                <a:latin typeface="Times New Roman" pitchFamily="-107" charset="0"/>
                <a:ea typeface="Arial" pitchFamily="-107" charset="0"/>
                <a:cs typeface="Arial" pitchFamily="-107" charset="0"/>
              </a:rPr>
              <a:pPr fontAlgn="base">
                <a:spcBef>
                  <a:spcPct val="0"/>
                </a:spcBef>
                <a:spcAft>
                  <a:spcPct val="0"/>
                </a:spcAft>
                <a:buFont typeface="Times New Roman" pitchFamily="-107" charset="0"/>
                <a:buNone/>
              </a:pPr>
              <a:t>9</a:t>
            </a:fld>
            <a:endParaRPr lang="en-GB">
              <a:latin typeface="Times New Roman" pitchFamily="-107" charset="0"/>
              <a:ea typeface="Arial" pitchFamily="-107" charset="0"/>
              <a:cs typeface="Arial" pitchFamily="-107" charset="0"/>
            </a:endParaRPr>
          </a:p>
        </p:txBody>
      </p:sp>
      <p:sp>
        <p:nvSpPr>
          <p:cNvPr id="35843" name="Text Box 1"/>
          <p:cNvSpPr>
            <a:spLocks noGrp="1" noRot="1" noChangeAspect="1" noChangeArrowheads="1"/>
          </p:cNvSpPr>
          <p:nvPr>
            <p:ph type="sldImg"/>
          </p:nvPr>
        </p:nvSpPr>
        <p:spPr bwMode="auto">
          <a:xfrm>
            <a:off x="1141413" y="685800"/>
            <a:ext cx="4573587" cy="3430588"/>
          </a:xfrm>
          <a:noFill/>
          <a:ln>
            <a:solidFill>
              <a:srgbClr val="000000"/>
            </a:solidFill>
            <a:miter lim="800000"/>
            <a:headEnd/>
            <a:tailEnd/>
          </a:ln>
        </p:spPr>
      </p:sp>
      <p:sp>
        <p:nvSpPr>
          <p:cNvPr id="35844" name="Text Box 2"/>
          <p:cNvSpPr>
            <a:spLocks noGrp="1" noChangeArrowheads="1"/>
          </p:cNvSpPr>
          <p:nvPr>
            <p:ph type="body" idx="1"/>
          </p:nvPr>
        </p:nvSpPr>
        <p:spPr bwMode="auto">
          <a:xfrm>
            <a:off x="914400" y="4343400"/>
            <a:ext cx="5027613" cy="4202113"/>
          </a:xfrm>
          <a:noFill/>
        </p:spPr>
        <p:txBody>
          <a:bodyPr wrap="none" numCol="1" anchor="ctr" anchorCtr="0" compatLnSpc="1">
            <a:prstTxWarp prst="textNoShape">
              <a:avLst/>
            </a:prstTxWarp>
          </a:bodyPr>
          <a:lstStyle/>
          <a:p>
            <a:pPr eaLnBrk="1" hangingPunct="1">
              <a:spcBef>
                <a:spcPct val="0"/>
              </a:spcBef>
            </a:pPr>
            <a:endParaRPr lang="en-GB">
              <a:latin typeface="Times New Roman"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AC1278-F4A5-8240-963F-C87F8A3477FB}"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29</a:t>
            </a:fld>
            <a:endParaRPr lang="en-GB">
              <a:latin typeface="Arial" pitchFamily="-107" charset="0"/>
              <a:ea typeface="ＭＳ Ｐゴシック" pitchFamily="-65" charset="-128"/>
              <a:cs typeface="ＭＳ Ｐゴシック" pitchFamily="-65" charset="-128"/>
            </a:endParaRPr>
          </a:p>
        </p:txBody>
      </p:sp>
      <p:sp>
        <p:nvSpPr>
          <p:cNvPr id="655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55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7B1C2-D735-FD4B-8099-AAC10B727C63}"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199</a:t>
            </a:fld>
            <a:endParaRPr lang="en-GB">
              <a:latin typeface="Times" pitchFamily="-107" charset="0"/>
              <a:ea typeface="ヒラギノ角ゴ Pro W3" pitchFamily="-107" charset="-128"/>
              <a:cs typeface="ヒラギノ角ゴ Pro W3" pitchFamily="-107" charset="-128"/>
            </a:endParaRPr>
          </a:p>
        </p:txBody>
      </p:sp>
      <p:sp>
        <p:nvSpPr>
          <p:cNvPr id="18637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6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5EE6D-EA59-7249-9B7B-FC3B0599BA3C}"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202</a:t>
            </a:fld>
            <a:endParaRPr lang="en-GB">
              <a:latin typeface="Times" pitchFamily="-107" charset="0"/>
              <a:ea typeface="ヒラギノ角ゴ Pro W3" pitchFamily="-107" charset="-128"/>
              <a:cs typeface="ヒラギノ角ゴ Pro W3" pitchFamily="-107" charset="-128"/>
            </a:endParaRPr>
          </a:p>
        </p:txBody>
      </p:sp>
      <p:sp>
        <p:nvSpPr>
          <p:cNvPr id="19046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9046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077022-3ABE-E94B-8D6A-74485A14B4BA}"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30</a:t>
            </a:fld>
            <a:endParaRPr lang="en-GB">
              <a:latin typeface="Arial" pitchFamily="-107" charset="0"/>
              <a:ea typeface="ＭＳ Ｐゴシック" pitchFamily="-65" charset="-128"/>
              <a:cs typeface="ＭＳ Ｐゴシック" pitchFamily="-65" charset="-128"/>
            </a:endParaRPr>
          </a:p>
        </p:txBody>
      </p:sp>
      <p:sp>
        <p:nvSpPr>
          <p:cNvPr id="675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75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9681AA-74D1-DD40-A296-221F8917627A}"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31</a:t>
            </a:fld>
            <a:endParaRPr lang="en-GB">
              <a:latin typeface="Arial" pitchFamily="-107" charset="0"/>
              <a:ea typeface="ＭＳ Ｐゴシック" pitchFamily="-65" charset="-128"/>
              <a:cs typeface="ＭＳ Ｐゴシック" pitchFamily="-65" charset="-128"/>
            </a:endParaRPr>
          </a:p>
        </p:txBody>
      </p:sp>
      <p:sp>
        <p:nvSpPr>
          <p:cNvPr id="696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96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030243-8524-C340-B1BD-3D79ACED47EF}"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32</a:t>
            </a:fld>
            <a:endParaRPr lang="en-GB">
              <a:latin typeface="Arial" pitchFamily="-107" charset="0"/>
              <a:ea typeface="ＭＳ Ｐゴシック" pitchFamily="-65" charset="-128"/>
              <a:cs typeface="ＭＳ Ｐゴシック" pitchFamily="-65" charset="-128"/>
            </a:endParaRPr>
          </a:p>
        </p:txBody>
      </p:sp>
      <p:sp>
        <p:nvSpPr>
          <p:cNvPr id="716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97D9D20-9F90-7044-B833-CCE22E3258F6}" type="slidenum">
              <a:rPr lang="en-GB" sz="1200">
                <a:solidFill>
                  <a:srgbClr val="000000"/>
                </a:solidFill>
                <a:latin typeface="Calibri" charset="0"/>
                <a:ea typeface="ＭＳ Ｐゴシック" charset="0"/>
                <a:cs typeface="ＭＳ Ｐゴシック" charset="0"/>
              </a:rPr>
              <a:pPr eaLnBrk="1" hangingPunct="1"/>
              <a:t>36</a:t>
            </a:fld>
            <a:endParaRPr lang="en-GB" sz="1200">
              <a:solidFill>
                <a:srgbClr val="000000"/>
              </a:solidFill>
              <a:latin typeface="Calibri" charset="0"/>
              <a:ea typeface="ＭＳ Ｐゴシック" charset="0"/>
              <a:cs typeface="ＭＳ Ｐゴシック"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90B844D8-90A6-434F-AA42-EA06F3533F12}" type="slidenum">
              <a:rPr lang="en-GB" smtClean="0">
                <a:latin typeface="Times" pitchFamily="8" charset="0"/>
                <a:ea typeface="ヒラギノ角ゴ Pro W3" pitchFamily="8" charset="-128"/>
                <a:cs typeface="ヒラギノ角ゴ Pro W3" pitchFamily="8" charset="-128"/>
              </a:rPr>
              <a:pPr/>
              <a:t>57</a:t>
            </a:fld>
            <a:endParaRPr lang="en-GB">
              <a:latin typeface="Times" pitchFamily="8" charset="0"/>
              <a:ea typeface="ヒラギノ角ゴ Pro W3" pitchFamily="8" charset="-128"/>
              <a:cs typeface="ヒラギノ角ゴ Pro W3" pitchFamily="8"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spcBef>
                <a:spcPct val="0"/>
              </a:spcBef>
            </a:pPr>
            <a:endParaRPr lang="en-US">
              <a:latin typeface="Times" pitchFamily="8" charset="0"/>
              <a:ea typeface="ヒラギノ角ゴ Pro W3" pitchFamily="8" charset="-128"/>
              <a:cs typeface="ヒラギノ角ゴ Pro W3" pitchFamily="8"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4BC086F8-DBA6-2E4F-B094-B48CFC8907F8}" type="slidenum">
              <a:rPr lang="en-GB" smtClean="0">
                <a:latin typeface="Times" pitchFamily="8" charset="0"/>
                <a:ea typeface="ヒラギノ角ゴ Pro W3" pitchFamily="8" charset="-128"/>
                <a:cs typeface="ヒラギノ角ゴ Pro W3" pitchFamily="8" charset="-128"/>
              </a:rPr>
              <a:pPr/>
              <a:t>59</a:t>
            </a:fld>
            <a:endParaRPr lang="en-GB">
              <a:latin typeface="Times" pitchFamily="8" charset="0"/>
              <a:ea typeface="ヒラギノ角ゴ Pro W3" pitchFamily="8" charset="-128"/>
              <a:cs typeface="ヒラギノ角ゴ Pro W3" pitchFamily="8" charset="-128"/>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spcBef>
                <a:spcPct val="0"/>
              </a:spcBef>
            </a:pPr>
            <a:endParaRPr lang="en-US">
              <a:latin typeface="Arial" pitchFamily="8"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AF2A070-1FB1-0C46-8D0F-0D39C913E878}" type="slidenum">
              <a:rPr lang="en-GB" sz="1200">
                <a:solidFill>
                  <a:srgbClr val="000000"/>
                </a:solidFill>
                <a:latin typeface="Calibri" charset="0"/>
                <a:ea typeface="ＭＳ Ｐゴシック" charset="0"/>
                <a:cs typeface="ＭＳ Ｐゴシック" charset="0"/>
              </a:rPr>
              <a:pPr eaLnBrk="1" hangingPunct="1"/>
              <a:t>68</a:t>
            </a:fld>
            <a:endParaRPr lang="en-GB" sz="1200">
              <a:solidFill>
                <a:srgbClr val="000000"/>
              </a:solidFill>
              <a:latin typeface="Calibri" charset="0"/>
              <a:ea typeface="ＭＳ Ｐゴシック" charset="0"/>
              <a:cs typeface="ＭＳ Ｐゴシック"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7C7802D-0CE0-7B46-B490-4BD5938BB4B1}" type="slidenum">
              <a:rPr lang="en-GB" sz="1200">
                <a:solidFill>
                  <a:srgbClr val="000000"/>
                </a:solidFill>
                <a:latin typeface="Calibri" charset="0"/>
                <a:ea typeface="ＭＳ Ｐゴシック" charset="0"/>
                <a:cs typeface="ＭＳ Ｐゴシック" charset="0"/>
              </a:rPr>
              <a:pPr eaLnBrk="1" hangingPunct="1"/>
              <a:t>69</a:t>
            </a:fld>
            <a:endParaRPr lang="en-GB" sz="1200">
              <a:solidFill>
                <a:srgbClr val="000000"/>
              </a:solidFill>
              <a:latin typeface="Calibri" charset="0"/>
              <a:ea typeface="ＭＳ Ｐゴシック" charset="0"/>
              <a:cs typeface="ＭＳ Ｐゴシック"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AD8B7E09-9556-8A43-B60B-61E540ED0D29}" type="slidenum">
              <a:rPr lang="en-GB" sz="1200">
                <a:solidFill>
                  <a:srgbClr val="000000"/>
                </a:solidFill>
                <a:latin typeface="Calibri" charset="0"/>
                <a:ea typeface="ＭＳ Ｐゴシック" charset="0"/>
                <a:cs typeface="ＭＳ Ｐゴシック" charset="0"/>
              </a:rPr>
              <a:pPr eaLnBrk="1" hangingPunct="1"/>
              <a:t>70</a:t>
            </a:fld>
            <a:endParaRPr lang="en-GB" sz="1200">
              <a:solidFill>
                <a:srgbClr val="000000"/>
              </a:solidFill>
              <a:latin typeface="Calibri" charset="0"/>
              <a:ea typeface="ＭＳ Ｐゴシック" charset="0"/>
              <a:cs typeface="ＭＳ Ｐゴシック"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Times New Roman" pitchFamily="-107" charset="0"/>
              <a:buNone/>
            </a:pPr>
            <a:fld id="{78E8FB93-FCC8-B84D-A191-418C3C8E1540}" type="slidenum">
              <a:rPr lang="en-GB" smtClean="0">
                <a:latin typeface="Times New Roman" pitchFamily="-107" charset="0"/>
                <a:ea typeface="Arial" pitchFamily="-107" charset="0"/>
                <a:cs typeface="Arial" pitchFamily="-107" charset="0"/>
              </a:rPr>
              <a:pPr fontAlgn="base">
                <a:spcBef>
                  <a:spcPct val="0"/>
                </a:spcBef>
                <a:spcAft>
                  <a:spcPct val="0"/>
                </a:spcAft>
                <a:buFont typeface="Times New Roman" pitchFamily="-107" charset="0"/>
                <a:buNone/>
              </a:pPr>
              <a:t>10</a:t>
            </a:fld>
            <a:endParaRPr lang="en-GB">
              <a:latin typeface="Times New Roman" pitchFamily="-107" charset="0"/>
              <a:ea typeface="Arial" pitchFamily="-107" charset="0"/>
              <a:cs typeface="Arial" pitchFamily="-107" charset="0"/>
            </a:endParaRPr>
          </a:p>
        </p:txBody>
      </p:sp>
      <p:sp>
        <p:nvSpPr>
          <p:cNvPr id="37891" name="Text Box 1"/>
          <p:cNvSpPr>
            <a:spLocks noGrp="1" noRot="1" noChangeAspect="1" noChangeArrowheads="1"/>
          </p:cNvSpPr>
          <p:nvPr>
            <p:ph type="sldImg"/>
          </p:nvPr>
        </p:nvSpPr>
        <p:spPr bwMode="auto">
          <a:xfrm>
            <a:off x="1141413" y="685800"/>
            <a:ext cx="4573587" cy="3430588"/>
          </a:xfrm>
          <a:noFill/>
          <a:ln>
            <a:solidFill>
              <a:srgbClr val="000000"/>
            </a:solidFill>
            <a:miter lim="800000"/>
            <a:headEnd/>
            <a:tailEnd/>
          </a:ln>
        </p:spPr>
      </p:sp>
      <p:sp>
        <p:nvSpPr>
          <p:cNvPr id="37892" name="Text Box 2"/>
          <p:cNvSpPr>
            <a:spLocks noGrp="1" noChangeArrowheads="1"/>
          </p:cNvSpPr>
          <p:nvPr>
            <p:ph type="body" idx="1"/>
          </p:nvPr>
        </p:nvSpPr>
        <p:spPr bwMode="auto">
          <a:xfrm>
            <a:off x="914400" y="4343400"/>
            <a:ext cx="5027613" cy="4202113"/>
          </a:xfrm>
          <a:noFill/>
        </p:spPr>
        <p:txBody>
          <a:bodyPr wrap="none" numCol="1" anchor="ctr" anchorCtr="0" compatLnSpc="1">
            <a:prstTxWarp prst="textNoShape">
              <a:avLst/>
            </a:prstTxWarp>
          </a:bodyPr>
          <a:lstStyle/>
          <a:p>
            <a:pPr eaLnBrk="1" hangingPunct="1">
              <a:spcBef>
                <a:spcPct val="0"/>
              </a:spcBef>
            </a:pPr>
            <a:endParaRPr lang="en-GB">
              <a:latin typeface="Times New Roman" pitchFamily="-107" charset="0"/>
              <a:ea typeface="ヒラギノ角ゴ Pro W3" pitchFamily="-107" charset="-128"/>
              <a:cs typeface="ヒラギノ角ゴ Pro W3" pitchFamily="-107"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644CA9E-3F28-3241-B834-DE6386E15870}" type="slidenum">
              <a:rPr lang="en-GB" sz="1200">
                <a:solidFill>
                  <a:srgbClr val="000000"/>
                </a:solidFill>
                <a:latin typeface="Calibri" charset="0"/>
                <a:ea typeface="ＭＳ Ｐゴシック" charset="0"/>
                <a:cs typeface="ＭＳ Ｐゴシック" charset="0"/>
              </a:rPr>
              <a:pPr eaLnBrk="1" hangingPunct="1"/>
              <a:t>71</a:t>
            </a:fld>
            <a:endParaRPr lang="en-GB" sz="1200">
              <a:solidFill>
                <a:srgbClr val="000000"/>
              </a:solidFill>
              <a:latin typeface="Calibri" charset="0"/>
              <a:ea typeface="ＭＳ Ｐゴシック" charset="0"/>
              <a:cs typeface="ＭＳ Ｐゴシック"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2B24B65-2C8F-874E-85FE-37B862750C55}" type="slidenum">
              <a:rPr lang="en-GB" sz="1200">
                <a:solidFill>
                  <a:srgbClr val="000000"/>
                </a:solidFill>
                <a:latin typeface="Calibri" charset="0"/>
                <a:ea typeface="ＭＳ Ｐゴシック" charset="0"/>
                <a:cs typeface="ＭＳ Ｐゴシック" charset="0"/>
              </a:rPr>
              <a:pPr eaLnBrk="1" hangingPunct="1"/>
              <a:t>72</a:t>
            </a:fld>
            <a:endParaRPr lang="en-GB" sz="1200">
              <a:solidFill>
                <a:srgbClr val="000000"/>
              </a:solidFill>
              <a:latin typeface="Calibri" charset="0"/>
              <a:ea typeface="ＭＳ Ｐゴシック" charset="0"/>
              <a:cs typeface="ＭＳ Ｐゴシック"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B032DAC-F5A2-A14C-A625-3A8E3AAACB4D}" type="slidenum">
              <a:rPr lang="en-GB" sz="1200">
                <a:solidFill>
                  <a:srgbClr val="000000"/>
                </a:solidFill>
                <a:latin typeface="Calibri" charset="0"/>
                <a:ea typeface="ＭＳ Ｐゴシック" charset="0"/>
                <a:cs typeface="ＭＳ Ｐゴシック" charset="0"/>
              </a:rPr>
              <a:pPr eaLnBrk="1" hangingPunct="1"/>
              <a:t>73</a:t>
            </a:fld>
            <a:endParaRPr lang="en-GB" sz="1200">
              <a:solidFill>
                <a:srgbClr val="000000"/>
              </a:solidFill>
              <a:latin typeface="Calibri" charset="0"/>
              <a:ea typeface="ＭＳ Ｐゴシック" charset="0"/>
              <a:cs typeface="ＭＳ Ｐゴシック"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52E4D5F-CC0B-894E-9DFF-026DFE68E3C4}" type="slidenum">
              <a:rPr lang="en-GB" sz="1200">
                <a:solidFill>
                  <a:srgbClr val="000000"/>
                </a:solidFill>
                <a:latin typeface="Calibri" charset="0"/>
                <a:ea typeface="ＭＳ Ｐゴシック" charset="0"/>
                <a:cs typeface="ＭＳ Ｐゴシック" charset="0"/>
              </a:rPr>
              <a:pPr eaLnBrk="1" hangingPunct="1"/>
              <a:t>74</a:t>
            </a:fld>
            <a:endParaRPr lang="en-GB" sz="1200">
              <a:solidFill>
                <a:srgbClr val="000000"/>
              </a:solidFill>
              <a:latin typeface="Calibri" charset="0"/>
              <a:ea typeface="ＭＳ Ｐゴシック" charset="0"/>
              <a:cs typeface="ＭＳ Ｐゴシック"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10A83976-CB07-BA4B-A8F7-0CDA37359F18}" type="slidenum">
              <a:rPr lang="en-GB" sz="1200">
                <a:solidFill>
                  <a:srgbClr val="000000"/>
                </a:solidFill>
                <a:latin typeface="Calibri" charset="0"/>
                <a:ea typeface="ＭＳ Ｐゴシック" charset="0"/>
                <a:cs typeface="ＭＳ Ｐゴシック" charset="0"/>
              </a:rPr>
              <a:pPr eaLnBrk="1" hangingPunct="1"/>
              <a:t>75</a:t>
            </a:fld>
            <a:endParaRPr lang="en-GB" sz="1200">
              <a:solidFill>
                <a:srgbClr val="000000"/>
              </a:solidFill>
              <a:latin typeface="Calibri" charset="0"/>
              <a:ea typeface="ＭＳ Ｐゴシック" charset="0"/>
              <a:cs typeface="ＭＳ Ｐゴシック"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Times New Roman" charset="0"/>
              <a:buNone/>
            </a:pPr>
            <a:fld id="{608B8CA4-7CDA-8D44-8999-B2FE45E9491E}" type="slidenum">
              <a:rPr lang="en-GB" sz="1200">
                <a:latin typeface="Times New Roman" charset="0"/>
                <a:cs typeface="Arial" charset="0"/>
              </a:rPr>
              <a:pPr eaLnBrk="1" hangingPunct="1">
                <a:buFont typeface="Times New Roman" charset="0"/>
                <a:buNone/>
              </a:pPr>
              <a:t>79</a:t>
            </a:fld>
            <a:endParaRPr lang="en-GB" sz="1200">
              <a:latin typeface="Times New Roman" charset="0"/>
              <a:cs typeface="Arial" charset="0"/>
            </a:endParaRPr>
          </a:p>
        </p:txBody>
      </p:sp>
      <p:sp>
        <p:nvSpPr>
          <p:cNvPr id="50179" name="Text Box 1"/>
          <p:cNvSpPr>
            <a:spLocks noGrp="1" noRot="1" noChangeAspect="1" noChangeArrowheads="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80" name="Text Box 2"/>
          <p:cNvSpPr>
            <a:spLocks noGrp="1" noChangeArrowheads="1"/>
          </p:cNvSpPr>
          <p:nvPr>
            <p:ph type="body" idx="1"/>
          </p:nvPr>
        </p:nvSpPr>
        <p:spPr bwMode="auto">
          <a:xfrm>
            <a:off x="914400" y="4343400"/>
            <a:ext cx="5027613" cy="4202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spcBef>
                <a:spcPct val="0"/>
              </a:spcBef>
            </a:pPr>
            <a:endParaRPr lang="en-US">
              <a:latin typeface="Times New Roman" charset="0"/>
              <a:ea typeface="ヒラギノ角ゴ Pro W3" charset="0"/>
              <a:cs typeface="ヒラギノ角ゴ Pro W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buFont typeface="Times New Roman" charset="0"/>
              <a:buNone/>
            </a:pPr>
            <a:fld id="{608DEE06-F201-7047-99EA-AAA54F99981B}" type="slidenum">
              <a:rPr lang="en-GB" sz="1200">
                <a:latin typeface="Times New Roman" charset="0"/>
                <a:cs typeface="Arial" charset="0"/>
              </a:rPr>
              <a:pPr eaLnBrk="1" hangingPunct="1">
                <a:buFont typeface="Times New Roman" charset="0"/>
                <a:buNone/>
              </a:pPr>
              <a:t>80</a:t>
            </a:fld>
            <a:endParaRPr lang="en-GB" sz="1200">
              <a:latin typeface="Times New Roman" charset="0"/>
              <a:cs typeface="Arial" charset="0"/>
            </a:endParaRPr>
          </a:p>
        </p:txBody>
      </p:sp>
      <p:sp>
        <p:nvSpPr>
          <p:cNvPr id="52227" name="Text Box 1"/>
          <p:cNvSpPr>
            <a:spLocks noGrp="1" noRot="1" noChangeAspect="1" noChangeArrowheads="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8" name="Text Box 2"/>
          <p:cNvSpPr>
            <a:spLocks noGrp="1" noChangeArrowheads="1"/>
          </p:cNvSpPr>
          <p:nvPr>
            <p:ph type="body" idx="1"/>
          </p:nvPr>
        </p:nvSpPr>
        <p:spPr bwMode="auto">
          <a:xfrm>
            <a:off x="914400" y="4343400"/>
            <a:ext cx="5027613" cy="42021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spcBef>
                <a:spcPct val="0"/>
              </a:spcBef>
            </a:pPr>
            <a:endParaRPr lang="en-US">
              <a:latin typeface="Times New Roman" charset="0"/>
              <a:ea typeface="ヒラギノ角ゴ Pro W3" charset="0"/>
              <a:cs typeface="ヒラギノ角ゴ Pro W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5815EF7C-D288-8A4B-93CC-4D75DD9D407A}" type="slidenum">
              <a:rPr lang="en-GB" sz="1200">
                <a:solidFill>
                  <a:srgbClr val="000000"/>
                </a:solidFill>
                <a:latin typeface="Calibri" charset="0"/>
                <a:ea typeface="ＭＳ Ｐゴシック" charset="0"/>
                <a:cs typeface="ＭＳ Ｐゴシック" charset="0"/>
              </a:rPr>
              <a:pPr eaLnBrk="1" hangingPunct="1"/>
              <a:t>91</a:t>
            </a:fld>
            <a:endParaRPr lang="en-GB" sz="1200">
              <a:solidFill>
                <a:srgbClr val="000000"/>
              </a:solidFill>
              <a:latin typeface="Calibri" charset="0"/>
              <a:ea typeface="ＭＳ Ｐゴシック" charset="0"/>
              <a:cs typeface="ＭＳ Ｐゴシック"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C1FF389D-80A6-F04D-8C67-390F79F9AFD8}" type="slidenum">
              <a:rPr lang="en-GB" sz="1200">
                <a:solidFill>
                  <a:srgbClr val="000000"/>
                </a:solidFill>
                <a:latin typeface="Calibri" charset="0"/>
                <a:ea typeface="ＭＳ Ｐゴシック" charset="0"/>
                <a:cs typeface="ＭＳ Ｐゴシック" charset="0"/>
              </a:rPr>
              <a:pPr eaLnBrk="1" hangingPunct="1"/>
              <a:t>92</a:t>
            </a:fld>
            <a:endParaRPr lang="en-GB" sz="1200">
              <a:solidFill>
                <a:srgbClr val="000000"/>
              </a:solidFill>
              <a:latin typeface="Calibri" charset="0"/>
              <a:ea typeface="ＭＳ Ｐゴシック" charset="0"/>
              <a:cs typeface="ＭＳ Ｐゴシック"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753E056F-C2DA-2D4F-A0A8-1C873F0E95C7}" type="slidenum">
              <a:rPr lang="en-GB" sz="1200">
                <a:solidFill>
                  <a:srgbClr val="000000"/>
                </a:solidFill>
                <a:latin typeface="Calibri" charset="0"/>
                <a:ea typeface="ＭＳ Ｐゴシック" charset="0"/>
                <a:cs typeface="ＭＳ Ｐゴシック" charset="0"/>
              </a:rPr>
              <a:pPr eaLnBrk="1" hangingPunct="1"/>
              <a:t>93</a:t>
            </a:fld>
            <a:endParaRPr lang="en-GB" sz="1200">
              <a:solidFill>
                <a:srgbClr val="000000"/>
              </a:solidFill>
              <a:latin typeface="Calibri" charset="0"/>
              <a:ea typeface="ＭＳ Ｐゴシック" charset="0"/>
              <a:cs typeface="ＭＳ Ｐゴシック"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Font typeface="Times New Roman" pitchFamily="-107" charset="0"/>
              <a:buNone/>
            </a:pPr>
            <a:fld id="{6CD784FE-2365-5243-B167-26D6EBFD3AA9}" type="slidenum">
              <a:rPr lang="en-GB" smtClean="0">
                <a:latin typeface="Times New Roman" pitchFamily="-107" charset="0"/>
                <a:ea typeface="Arial" pitchFamily="-107" charset="0"/>
                <a:cs typeface="Arial" pitchFamily="-107" charset="0"/>
              </a:rPr>
              <a:pPr fontAlgn="base">
                <a:spcBef>
                  <a:spcPct val="0"/>
                </a:spcBef>
                <a:spcAft>
                  <a:spcPct val="0"/>
                </a:spcAft>
                <a:buFont typeface="Times New Roman" pitchFamily="-107" charset="0"/>
                <a:buNone/>
              </a:pPr>
              <a:t>11</a:t>
            </a:fld>
            <a:endParaRPr lang="en-GB">
              <a:latin typeface="Times New Roman" pitchFamily="-107" charset="0"/>
              <a:ea typeface="Arial" pitchFamily="-107" charset="0"/>
              <a:cs typeface="Arial" pitchFamily="-107" charset="0"/>
            </a:endParaRPr>
          </a:p>
        </p:txBody>
      </p:sp>
      <p:sp>
        <p:nvSpPr>
          <p:cNvPr id="39939" name="Text Box 1"/>
          <p:cNvSpPr>
            <a:spLocks noGrp="1" noRot="1" noChangeAspect="1" noChangeArrowheads="1"/>
          </p:cNvSpPr>
          <p:nvPr>
            <p:ph type="sldImg"/>
          </p:nvPr>
        </p:nvSpPr>
        <p:spPr bwMode="auto">
          <a:xfrm>
            <a:off x="1141413" y="685800"/>
            <a:ext cx="4573587" cy="3430588"/>
          </a:xfrm>
          <a:noFill/>
          <a:ln>
            <a:solidFill>
              <a:srgbClr val="000000"/>
            </a:solidFill>
            <a:miter lim="800000"/>
            <a:headEnd/>
            <a:tailEnd/>
          </a:ln>
        </p:spPr>
      </p:sp>
      <p:sp>
        <p:nvSpPr>
          <p:cNvPr id="39940" name="Text Box 2"/>
          <p:cNvSpPr>
            <a:spLocks noGrp="1" noChangeArrowheads="1"/>
          </p:cNvSpPr>
          <p:nvPr>
            <p:ph type="body" idx="1"/>
          </p:nvPr>
        </p:nvSpPr>
        <p:spPr bwMode="auto">
          <a:xfrm>
            <a:off x="914400" y="4343400"/>
            <a:ext cx="5027613" cy="4202113"/>
          </a:xfrm>
          <a:noFill/>
        </p:spPr>
        <p:txBody>
          <a:bodyPr wrap="none" numCol="1" anchor="ctr" anchorCtr="0" compatLnSpc="1">
            <a:prstTxWarp prst="textNoShape">
              <a:avLst/>
            </a:prstTxWarp>
          </a:bodyPr>
          <a:lstStyle/>
          <a:p>
            <a:pPr eaLnBrk="1" hangingPunct="1">
              <a:spcBef>
                <a:spcPct val="0"/>
              </a:spcBef>
            </a:pPr>
            <a:endParaRPr lang="en-GB">
              <a:latin typeface="Times New Roman" pitchFamily="-107" charset="0"/>
              <a:ea typeface="ヒラギノ角ゴ Pro W3" pitchFamily="-107" charset="-128"/>
              <a:cs typeface="ヒラギノ角ゴ Pro W3" pitchFamily="-107"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DC7FB16A-D0D1-E448-9F40-CB9373768D2D}" type="slidenum">
              <a:rPr lang="en-GB" sz="1200">
                <a:solidFill>
                  <a:srgbClr val="000000"/>
                </a:solidFill>
                <a:latin typeface="Calibri" charset="0"/>
              </a:rPr>
              <a:pPr eaLnBrk="1" hangingPunct="1"/>
              <a:t>94</a:t>
            </a:fld>
            <a:endParaRPr lang="en-GB" sz="1200">
              <a:solidFill>
                <a:srgbClr val="000000"/>
              </a:solidFill>
              <a:latin typeface="Calibri"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charset="0"/>
              <a:ea typeface="ヒラギノ角ゴ Pro W3" charset="0"/>
              <a:cs typeface="ヒラギノ角ゴ Pro W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4F9EFD4E-A38F-0C49-BCCC-ADD5B437D540}" type="slidenum">
              <a:rPr lang="en-GB" sz="1200">
                <a:latin typeface="Times" charset="0"/>
              </a:rPr>
              <a:pPr eaLnBrk="1" hangingPunct="1"/>
              <a:t>95</a:t>
            </a:fld>
            <a:endParaRPr lang="en-GB" sz="1200">
              <a:latin typeface="Times"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charset="0"/>
              <a:ea typeface="ヒラギノ角ゴ Pro W3" charset="0"/>
              <a:cs typeface="ヒラギノ角ゴ Pro W3"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4055418-577A-7645-9F7C-80DA8A6E2F44}" type="slidenum">
              <a:rPr lang="en-GB">
                <a:latin typeface="Times" pitchFamily="-107" charset="0"/>
              </a:rPr>
              <a:pPr/>
              <a:t>96</a:t>
            </a:fld>
            <a:endParaRPr lang="en-GB">
              <a:latin typeface="Times" pitchFamily="-107"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it-IT">
              <a:latin typeface="Times" pitchFamily="-107"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2CE9294D-F417-A444-9667-BE32F6EB1945}" type="slidenum">
              <a:rPr lang="en-GB" sz="1200">
                <a:solidFill>
                  <a:srgbClr val="000000"/>
                </a:solidFill>
                <a:latin typeface="Calibri" charset="0"/>
                <a:ea typeface="ＭＳ Ｐゴシック" charset="0"/>
                <a:cs typeface="ＭＳ Ｐゴシック" charset="0"/>
              </a:rPr>
              <a:pPr eaLnBrk="1" hangingPunct="1"/>
              <a:t>98</a:t>
            </a:fld>
            <a:endParaRPr lang="en-GB" sz="1200">
              <a:solidFill>
                <a:srgbClr val="000000"/>
              </a:solidFill>
              <a:latin typeface="Calibri" charset="0"/>
              <a:ea typeface="ＭＳ Ｐゴシック" charset="0"/>
              <a:cs typeface="ＭＳ Ｐゴシック"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ACD84A0-B1D3-2448-B597-452F28B73DD4}" type="slidenum">
              <a:rPr lang="en-GB" sz="1200">
                <a:solidFill>
                  <a:srgbClr val="000000"/>
                </a:solidFill>
                <a:latin typeface="Calibri" charset="0"/>
                <a:ea typeface="ＭＳ Ｐゴシック" charset="0"/>
                <a:cs typeface="ＭＳ Ｐゴシック" charset="0"/>
              </a:rPr>
              <a:pPr eaLnBrk="1" hangingPunct="1"/>
              <a:t>99</a:t>
            </a:fld>
            <a:endParaRPr lang="en-GB" sz="1200">
              <a:solidFill>
                <a:srgbClr val="000000"/>
              </a:solidFill>
              <a:latin typeface="Calibri" charset="0"/>
              <a:ea typeface="ＭＳ Ｐゴシック" charset="0"/>
              <a:cs typeface="ＭＳ Ｐゴシック"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3F2F31D5-DEAD-C349-90CA-6A1276BF5FCE}" type="slidenum">
              <a:rPr lang="en-GB" sz="1200">
                <a:solidFill>
                  <a:srgbClr val="000000"/>
                </a:solidFill>
                <a:latin typeface="Calibri" charset="0"/>
                <a:ea typeface="ＭＳ Ｐゴシック" charset="0"/>
                <a:cs typeface="ＭＳ Ｐゴシック" charset="0"/>
              </a:rPr>
              <a:pPr eaLnBrk="1" hangingPunct="1"/>
              <a:t>101</a:t>
            </a:fld>
            <a:endParaRPr lang="en-GB" sz="1200">
              <a:solidFill>
                <a:srgbClr val="000000"/>
              </a:solidFill>
              <a:latin typeface="Calibri" charset="0"/>
              <a:ea typeface="ＭＳ Ｐゴシック" charset="0"/>
              <a:cs typeface="ＭＳ Ｐゴシック"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6CE76C88-7BE5-F04F-80A9-363B9B8BF0D1}" type="slidenum">
              <a:rPr lang="en-GB" sz="1200">
                <a:solidFill>
                  <a:srgbClr val="000000"/>
                </a:solidFill>
                <a:latin typeface="Calibri" charset="0"/>
                <a:ea typeface="ＭＳ Ｐゴシック" charset="0"/>
                <a:cs typeface="ＭＳ Ｐゴシック" charset="0"/>
              </a:rPr>
              <a:pPr eaLnBrk="1" hangingPunct="1"/>
              <a:t>105</a:t>
            </a:fld>
            <a:endParaRPr lang="en-GB" sz="1200">
              <a:solidFill>
                <a:srgbClr val="000000"/>
              </a:solidFill>
              <a:latin typeface="Calibri" charset="0"/>
              <a:ea typeface="ＭＳ Ｐゴシック" charset="0"/>
              <a:cs typeface="ＭＳ Ｐゴシック"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fld id="{8AC69080-1C8A-B640-9C3F-76058B844BB6}" type="slidenum">
              <a:rPr lang="en-GB" sz="1200">
                <a:solidFill>
                  <a:srgbClr val="000000"/>
                </a:solidFill>
                <a:latin typeface="Calibri" charset="0"/>
                <a:ea typeface="ＭＳ Ｐゴシック" charset="0"/>
                <a:cs typeface="ＭＳ Ｐゴシック" charset="0"/>
              </a:rPr>
              <a:pPr eaLnBrk="1" hangingPunct="1"/>
              <a:t>106</a:t>
            </a:fld>
            <a:endParaRPr lang="en-GB" sz="1200">
              <a:solidFill>
                <a:srgbClr val="000000"/>
              </a:solidFill>
              <a:latin typeface="Calibri" charset="0"/>
              <a:ea typeface="ＭＳ Ｐゴシック" charset="0"/>
              <a:cs typeface="ＭＳ Ｐゴシック"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65FBCA1-DDC3-EC49-9F94-E32EBE0DECB9}" type="slidenum">
              <a:rPr lang="en-GB">
                <a:ea typeface="ＭＳ Ｐゴシック" pitchFamily="-65" charset="-128"/>
                <a:cs typeface="ＭＳ Ｐゴシック" pitchFamily="-65" charset="-128"/>
              </a:rPr>
              <a:pPr>
                <a:defRPr/>
              </a:pPr>
              <a:t>107</a:t>
            </a:fld>
            <a:endParaRPr lang="en-GB">
              <a:ea typeface="ＭＳ Ｐゴシック" pitchFamily="-65" charset="-128"/>
              <a:cs typeface="ＭＳ Ｐゴシック" pitchFamily="-65" charset="-128"/>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65FBCA1-DDC3-EC49-9F94-E32EBE0DECB9}" type="slidenum">
              <a:rPr lang="en-GB">
                <a:ea typeface="ＭＳ Ｐゴシック" pitchFamily="-65" charset="-128"/>
                <a:cs typeface="ＭＳ Ｐゴシック" pitchFamily="-65" charset="-128"/>
              </a:rPr>
              <a:pPr>
                <a:defRPr/>
              </a:pPr>
              <a:t>108</a:t>
            </a:fld>
            <a:endParaRPr lang="en-GB">
              <a:ea typeface="ＭＳ Ｐゴシック" pitchFamily="-65" charset="-128"/>
              <a:cs typeface="ＭＳ Ｐゴシック" pitchFamily="-65" charset="-128"/>
            </a:endParaRPr>
          </a:p>
        </p:txBody>
      </p:sp>
      <p:sp>
        <p:nvSpPr>
          <p:cNvPr id="236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6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7A1E6E-68F3-C34D-BBB5-C758B194A021}"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14</a:t>
            </a:fld>
            <a:endParaRPr lang="en-GB">
              <a:latin typeface="Arial" pitchFamily="-107" charset="0"/>
              <a:ea typeface="ＭＳ Ｐゴシック" pitchFamily="-65" charset="-128"/>
              <a:cs typeface="ＭＳ Ｐゴシック" pitchFamily="-65" charset="-128"/>
            </a:endParaRPr>
          </a:p>
        </p:txBody>
      </p:sp>
      <p:sp>
        <p:nvSpPr>
          <p:cNvPr id="440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pt-BR">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a:latin typeface="Arial" pitchFamily="8"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a:latin typeface="Arial" pitchFamily="8"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a:latin typeface="Arial" pitchFamily="8"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EE810-B415-FC4B-9892-C4FF8228B19E}"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125</a:t>
            </a:fld>
            <a:endParaRPr lang="en-GB">
              <a:latin typeface="Times" pitchFamily="-107" charset="0"/>
              <a:ea typeface="ヒラギノ角ゴ Pro W3" pitchFamily="-107" charset="-128"/>
              <a:cs typeface="ヒラギノ角ゴ Pro W3" pitchFamily="-107" charset="-128"/>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E2117-C750-634E-BFA3-28CB8E7C873C}"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126</a:t>
            </a:fld>
            <a:endParaRPr lang="en-GB">
              <a:latin typeface="Times" pitchFamily="-107" charset="0"/>
              <a:ea typeface="ヒラギノ角ゴ Pro W3" pitchFamily="-107" charset="-128"/>
              <a:cs typeface="ヒラギノ角ゴ Pro W3" pitchFamily="-107" charset="-128"/>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C96A88-67EA-184D-AC16-2BD84C510D34}"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127</a:t>
            </a:fld>
            <a:endParaRPr lang="en-GB">
              <a:latin typeface="Times" pitchFamily="-107" charset="0"/>
              <a:ea typeface="ヒラギノ角ゴ Pro W3" pitchFamily="-107" charset="-128"/>
              <a:cs typeface="ヒラギノ角ゴ Pro W3" pitchFamily="-107" charset="-128"/>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2C394-2B13-844A-88CF-B62A183449A1}"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128</a:t>
            </a:fld>
            <a:endParaRPr lang="en-GB">
              <a:latin typeface="Times" pitchFamily="-107" charset="0"/>
              <a:ea typeface="ヒラギノ角ゴ Pro W3" pitchFamily="-107" charset="-128"/>
              <a:cs typeface="ヒラギノ角ゴ Pro W3" pitchFamily="-107" charset="-128"/>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3FD79-DF0F-4842-8C6D-423E588431F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129</a:t>
            </a:fld>
            <a:endParaRPr lang="en-GB">
              <a:latin typeface="Times" pitchFamily="-107" charset="0"/>
              <a:ea typeface="ヒラギノ角ゴ Pro W3" pitchFamily="-107" charset="-128"/>
              <a:cs typeface="ヒラギノ角ゴ Pro W3" pitchFamily="-107"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A39A98-E8DB-E046-8761-29DD44E6181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130</a:t>
            </a:fld>
            <a:endParaRPr lang="en-GB">
              <a:latin typeface="Times" pitchFamily="-107" charset="0"/>
              <a:ea typeface="ヒラギノ角ゴ Pro W3" pitchFamily="-107" charset="-128"/>
              <a:cs typeface="ヒラギノ角ゴ Pro W3" pitchFamily="-107" charset="-128"/>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81B75A-6C7E-5E43-BAF6-45A216130DA2}"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131</a:t>
            </a:fld>
            <a:endParaRPr lang="en-GB">
              <a:latin typeface="Times" pitchFamily="-107" charset="0"/>
              <a:ea typeface="ヒラギノ角ゴ Pro W3" pitchFamily="-107" charset="-128"/>
              <a:cs typeface="ヒラギノ角ゴ Pro W3" pitchFamily="-107" charset="-128"/>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4CF4B2-B7B8-624B-AB97-BEBA82730658}"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21</a:t>
            </a:fld>
            <a:endParaRPr lang="en-GB">
              <a:latin typeface="Arial" pitchFamily="-107" charset="0"/>
              <a:ea typeface="ＭＳ Ｐゴシック" pitchFamily="-65" charset="-128"/>
              <a:cs typeface="ＭＳ Ｐゴシック" pitchFamily="-65" charset="-128"/>
            </a:endParaRPr>
          </a:p>
        </p:txBody>
      </p:sp>
      <p:sp>
        <p:nvSpPr>
          <p:cNvPr id="522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41ED3A-CD4E-D64B-A379-08585E2FEDF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132</a:t>
            </a:fld>
            <a:endParaRPr lang="en-GB">
              <a:latin typeface="Times" pitchFamily="-107" charset="0"/>
              <a:ea typeface="ヒラギノ角ゴ Pro W3" pitchFamily="-107" charset="-128"/>
              <a:cs typeface="ヒラギノ角ゴ Pro W3" pitchFamily="-107" charset="-128"/>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590BCD-E625-2748-B9B7-80164F0A3D3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133</a:t>
            </a:fld>
            <a:endParaRPr lang="en-GB">
              <a:latin typeface="Times" pitchFamily="-107" charset="0"/>
              <a:ea typeface="ヒラギノ角ゴ Pro W3" pitchFamily="-107" charset="-128"/>
              <a:cs typeface="ヒラギノ角ゴ Pro W3" pitchFamily="-107" charset="-128"/>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BFD9D1-8BD2-384A-A653-5A02E96A5131}"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134</a:t>
            </a:fld>
            <a:endParaRPr lang="en-GB">
              <a:latin typeface="Times" pitchFamily="-107" charset="0"/>
              <a:ea typeface="ヒラギノ角ゴ Pro W3" pitchFamily="-107" charset="-128"/>
              <a:cs typeface="ヒラギノ角ゴ Pro W3" pitchFamily="-107" charset="-128"/>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3F5595-3589-3B40-9515-BB03FB928C0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135</a:t>
            </a:fld>
            <a:endParaRPr lang="en-GB">
              <a:latin typeface="Times" pitchFamily="-107" charset="0"/>
              <a:ea typeface="ヒラギノ角ゴ Pro W3" pitchFamily="-107" charset="-128"/>
              <a:cs typeface="ヒラギノ角ゴ Pro W3" pitchFamily="-107" charset="-128"/>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DB8E8F-5AE0-C541-AB3E-B2DD26458216}"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136</a:t>
            </a:fld>
            <a:endParaRPr lang="en-GB">
              <a:latin typeface="Times" pitchFamily="-107" charset="0"/>
              <a:ea typeface="ヒラギノ角ゴ Pro W3" pitchFamily="-107" charset="-128"/>
              <a:cs typeface="ヒラギノ角ゴ Pro W3" pitchFamily="-107" charset="-128"/>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360F2-4E23-8740-A8DB-C0BA1A7CDB4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137</a:t>
            </a:fld>
            <a:endParaRPr lang="en-GB">
              <a:latin typeface="Times" pitchFamily="-107" charset="0"/>
              <a:ea typeface="ヒラギノ角ゴ Pro W3" pitchFamily="-107" charset="-128"/>
              <a:cs typeface="ヒラギノ角ゴ Pro W3" pitchFamily="-107"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F668B9-5A54-A24C-A2C9-DADC89040A92}"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138</a:t>
            </a:fld>
            <a:endParaRPr lang="en-GB">
              <a:latin typeface="Times" pitchFamily="-107" charset="0"/>
              <a:ea typeface="ヒラギノ角ゴ Pro W3" pitchFamily="-107" charset="-128"/>
              <a:cs typeface="ヒラギノ角ゴ Pro W3" pitchFamily="-107" charset="-128"/>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67A0B1-113F-094F-9B40-A3839510EE5B}"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139</a:t>
            </a:fld>
            <a:endParaRPr lang="en-GB">
              <a:latin typeface="Times" pitchFamily="-107" charset="0"/>
              <a:ea typeface="ヒラギノ角ゴ Pro W3" pitchFamily="-107" charset="-128"/>
              <a:cs typeface="ヒラギノ角ゴ Pro W3" pitchFamily="-107" charset="-128"/>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FE380A-8B57-4C4D-9212-8B618429AA6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140</a:t>
            </a:fld>
            <a:endParaRPr lang="en-GB">
              <a:latin typeface="Times" pitchFamily="-107" charset="0"/>
              <a:ea typeface="ヒラギノ角ゴ Pro W3" pitchFamily="-107" charset="-128"/>
              <a:cs typeface="ヒラギノ角ゴ Pro W3" pitchFamily="-107" charset="-128"/>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03D3A6-AFFD-CC4E-AEDC-D4ECBA11890D}"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141</a:t>
            </a:fld>
            <a:endParaRPr lang="en-GB">
              <a:latin typeface="Times" pitchFamily="-107" charset="0"/>
              <a:ea typeface="ヒラギノ角ゴ Pro W3" pitchFamily="-107" charset="-128"/>
              <a:cs typeface="ヒラギノ角ゴ Pro W3" pitchFamily="-107" charset="-128"/>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42589A-8608-0F4C-95CC-5F7CEA6FDA18}"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25</a:t>
            </a:fld>
            <a:endParaRPr lang="en-GB">
              <a:latin typeface="Arial" pitchFamily="-107" charset="0"/>
              <a:ea typeface="ＭＳ Ｐゴシック" pitchFamily="-65" charset="-128"/>
              <a:cs typeface="ＭＳ Ｐゴシック" pitchFamily="-65" charset="-128"/>
            </a:endParaRPr>
          </a:p>
        </p:txBody>
      </p:sp>
      <p:sp>
        <p:nvSpPr>
          <p:cNvPr id="5734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01A402-7534-CC4C-886E-FD8AB556BC5D}"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142</a:t>
            </a:fld>
            <a:endParaRPr lang="en-GB">
              <a:latin typeface="Times" pitchFamily="-107" charset="0"/>
              <a:ea typeface="ヒラギノ角ゴ Pro W3" pitchFamily="-107" charset="-128"/>
              <a:cs typeface="ヒラギノ角ゴ Pro W3" pitchFamily="-107" charset="-128"/>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7FB756-AC48-7749-8203-B2FFDB292F7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157</a:t>
            </a:fld>
            <a:endParaRPr lang="en-GB">
              <a:latin typeface="Times" pitchFamily="-107" charset="0"/>
              <a:ea typeface="ヒラギノ角ゴ Pro W3" pitchFamily="-107" charset="-128"/>
              <a:cs typeface="ヒラギノ角ゴ Pro W3" pitchFamily="-107" charset="-128"/>
            </a:endParaRPr>
          </a:p>
        </p:txBody>
      </p:sp>
      <p:sp>
        <p:nvSpPr>
          <p:cNvPr id="11571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571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525A44-7F10-654A-9133-EB3C31CB9D1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158</a:t>
            </a:fld>
            <a:endParaRPr lang="en-GB">
              <a:latin typeface="Times" pitchFamily="-107" charset="0"/>
              <a:ea typeface="ヒラギノ角ゴ Pro W3" pitchFamily="-107" charset="-128"/>
              <a:cs typeface="ヒラギノ角ゴ Pro W3" pitchFamily="-107" charset="-128"/>
            </a:endParaRPr>
          </a:p>
        </p:txBody>
      </p:sp>
      <p:sp>
        <p:nvSpPr>
          <p:cNvPr id="1177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77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B4F15E-5F48-0947-AFF5-8D5D97A58FB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159</a:t>
            </a:fld>
            <a:endParaRPr lang="en-GB">
              <a:latin typeface="Times" pitchFamily="-107" charset="0"/>
              <a:ea typeface="ヒラギノ角ゴ Pro W3" pitchFamily="-107" charset="-128"/>
              <a:cs typeface="ヒラギノ角ゴ Pro W3" pitchFamily="-107" charset="-128"/>
            </a:endParaRPr>
          </a:p>
        </p:txBody>
      </p:sp>
      <p:sp>
        <p:nvSpPr>
          <p:cNvPr id="11981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198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9E9BA3-0E6C-584F-9352-7B2DEC74EBF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161</a:t>
            </a:fld>
            <a:endParaRPr lang="en-GB">
              <a:latin typeface="Times" pitchFamily="-107" charset="0"/>
              <a:ea typeface="ヒラギノ角ゴ Pro W3" pitchFamily="-107" charset="-128"/>
              <a:cs typeface="ヒラギノ角ゴ Pro W3" pitchFamily="-107" charset="-128"/>
            </a:endParaRPr>
          </a:p>
        </p:txBody>
      </p:sp>
      <p:sp>
        <p:nvSpPr>
          <p:cNvPr id="1228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28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8189AB-A39E-634D-9CF1-71CC580B97F8}"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162</a:t>
            </a:fld>
            <a:endParaRPr lang="en-GB">
              <a:latin typeface="Times" pitchFamily="-107" charset="0"/>
              <a:ea typeface="ヒラギノ角ゴ Pro W3" pitchFamily="-107" charset="-128"/>
              <a:cs typeface="ヒラギノ角ゴ Pro W3" pitchFamily="-107" charset="-128"/>
            </a:endParaRPr>
          </a:p>
        </p:txBody>
      </p:sp>
      <p:sp>
        <p:nvSpPr>
          <p:cNvPr id="1249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49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071847-9EBB-2E49-B149-06771743466C}"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163</a:t>
            </a:fld>
            <a:endParaRPr lang="en-GB">
              <a:latin typeface="Times" pitchFamily="-107" charset="0"/>
              <a:ea typeface="ヒラギノ角ゴ Pro W3" pitchFamily="-107" charset="-128"/>
              <a:cs typeface="ヒラギノ角ゴ Pro W3" pitchFamily="-107" charset="-128"/>
            </a:endParaRPr>
          </a:p>
        </p:txBody>
      </p:sp>
      <p:sp>
        <p:nvSpPr>
          <p:cNvPr id="12697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69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0C6A5-C7C3-6E49-8849-5288F149775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164</a:t>
            </a:fld>
            <a:endParaRPr lang="en-GB">
              <a:latin typeface="Times" pitchFamily="-107" charset="0"/>
              <a:ea typeface="ヒラギノ角ゴ Pro W3" pitchFamily="-107" charset="-128"/>
              <a:cs typeface="ヒラギノ角ゴ Pro W3" pitchFamily="-107" charset="-128"/>
            </a:endParaRPr>
          </a:p>
        </p:txBody>
      </p:sp>
      <p:sp>
        <p:nvSpPr>
          <p:cNvPr id="1290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290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pt-BR">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4D7416-68C2-184E-A0DD-F76F7F3F597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165</a:t>
            </a:fld>
            <a:endParaRPr lang="en-GB">
              <a:latin typeface="Times" pitchFamily="-107" charset="0"/>
              <a:ea typeface="ヒラギノ角ゴ Pro W3" pitchFamily="-107" charset="-128"/>
              <a:cs typeface="ヒラギノ角ゴ Pro W3" pitchFamily="-107" charset="-128"/>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D3890-3B58-554C-9CDB-CE1D53AF4263}"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166</a:t>
            </a:fld>
            <a:endParaRPr lang="en-GB">
              <a:latin typeface="Times" pitchFamily="-107" charset="0"/>
              <a:ea typeface="ヒラギノ角ゴ Pro W3" pitchFamily="-107" charset="-128"/>
              <a:cs typeface="ヒラギノ角ゴ Pro W3" pitchFamily="-107" charset="-128"/>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7E322-9A41-AB4C-8CC4-AF6756D00F17}"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26</a:t>
            </a:fld>
            <a:endParaRPr lang="en-GB">
              <a:latin typeface="Arial" pitchFamily="-107" charset="0"/>
              <a:ea typeface="ＭＳ Ｐゴシック" pitchFamily="-65" charset="-128"/>
              <a:cs typeface="ＭＳ Ｐゴシック" pitchFamily="-65" charset="-128"/>
            </a:endParaRPr>
          </a:p>
        </p:txBody>
      </p:sp>
      <p:sp>
        <p:nvSpPr>
          <p:cNvPr id="5939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0A377B-55B5-2749-A271-AE1CD639AB1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167</a:t>
            </a:fld>
            <a:endParaRPr lang="en-GB">
              <a:latin typeface="Times" pitchFamily="-107" charset="0"/>
              <a:ea typeface="ヒラギノ角ゴ Pro W3" pitchFamily="-107" charset="-128"/>
              <a:cs typeface="ヒラギノ角ゴ Pro W3" pitchFamily="-107" charset="-128"/>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9A5E81-5679-0F46-951D-4A068247066A}"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169</a:t>
            </a:fld>
            <a:endParaRPr lang="en-GB">
              <a:latin typeface="Times" pitchFamily="-107" charset="0"/>
              <a:ea typeface="ヒラギノ角ゴ Pro W3" pitchFamily="-107" charset="-128"/>
              <a:cs typeface="ヒラギノ角ゴ Pro W3" pitchFamily="-107" charset="-128"/>
            </a:endParaRPr>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FF0B7A-DAC1-C543-8DE8-16231761EF71}"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170</a:t>
            </a:fld>
            <a:endParaRPr lang="en-GB">
              <a:latin typeface="Times" pitchFamily="-107" charset="0"/>
              <a:ea typeface="ヒラギノ角ゴ Pro W3" pitchFamily="-107" charset="-128"/>
              <a:cs typeface="ヒラギノ角ゴ Pro W3" pitchFamily="-107" charset="-128"/>
            </a:endParaRPr>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3BBC69-FE9E-D448-BCEE-B80EDD96D10E}"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171</a:t>
            </a:fld>
            <a:endParaRPr lang="en-GB">
              <a:latin typeface="Times" pitchFamily="-107" charset="0"/>
              <a:ea typeface="ヒラギノ角ゴ Pro W3" pitchFamily="-107" charset="-128"/>
              <a:cs typeface="ヒラギノ角ゴ Pro W3" pitchFamily="-107" charset="-128"/>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A5E84E-AD77-1445-9832-4A8F8ED7D4E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172</a:t>
            </a:fld>
            <a:endParaRPr lang="en-GB">
              <a:latin typeface="Times" pitchFamily="-107" charset="0"/>
              <a:ea typeface="ヒラギノ角ゴ Pro W3" pitchFamily="-107" charset="-128"/>
              <a:cs typeface="ヒラギノ角ゴ Pro W3" pitchFamily="-107" charset="-128"/>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AB16C4-2789-B746-B17B-21A1147EBA84}"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173</a:t>
            </a:fld>
            <a:endParaRPr lang="en-GB">
              <a:latin typeface="Times" pitchFamily="-107" charset="0"/>
              <a:ea typeface="ヒラギノ角ゴ Pro W3" pitchFamily="-107" charset="-128"/>
              <a:cs typeface="ヒラギノ角ゴ Pro W3" pitchFamily="-107" charset="-128"/>
            </a:endParaRPr>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77751-71DD-B548-BBFF-AE912D1F62BF}"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174</a:t>
            </a:fld>
            <a:endParaRPr lang="en-GB">
              <a:latin typeface="Times" pitchFamily="-107" charset="0"/>
              <a:ea typeface="ヒラギノ角ゴ Pro W3" pitchFamily="-107" charset="-128"/>
              <a:cs typeface="ヒラギノ角ゴ Pro W3" pitchFamily="-107" charset="-128"/>
            </a:endParaRPr>
          </a:p>
        </p:txBody>
      </p:sp>
      <p:sp>
        <p:nvSpPr>
          <p:cNvPr id="14745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474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GB">
                <a:latin typeface="Times" pitchFamily="-107" charset="0"/>
                <a:ea typeface="ヒラギノ角ゴ Pro W3" pitchFamily="-107" charset="-128"/>
                <a:cs typeface="ヒラギノ角ゴ Pro W3" pitchFamily="-107" charset="-128"/>
              </a:rPr>
              <a:t>Limits to am. View of fed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4C068C-6B4E-E144-9690-FB0E6D47FE22}"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175</a:t>
            </a:fld>
            <a:endParaRPr lang="en-GB">
              <a:latin typeface="Times" pitchFamily="-107" charset="0"/>
              <a:ea typeface="ヒラギノ角ゴ Pro W3" pitchFamily="-107" charset="-128"/>
              <a:cs typeface="ヒラギノ角ゴ Pro W3" pitchFamily="-107" charset="-128"/>
            </a:endParaRPr>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DD8BC3-668E-CE4B-ABF5-7AE0A18A5735}"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176</a:t>
            </a:fld>
            <a:endParaRPr lang="en-GB">
              <a:latin typeface="Times" pitchFamily="-107" charset="0"/>
              <a:ea typeface="ヒラギノ角ゴ Pro W3" pitchFamily="-107" charset="-128"/>
              <a:cs typeface="ヒラギノ角ゴ Pro W3" pitchFamily="-107" charset="-128"/>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0A0F8-28B5-5C4A-976D-28D6188A293D}"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177</a:t>
            </a:fld>
            <a:endParaRPr lang="en-GB">
              <a:latin typeface="Times" pitchFamily="-107" charset="0"/>
              <a:ea typeface="ヒラギノ角ゴ Pro W3" pitchFamily="-107" charset="-128"/>
              <a:cs typeface="ヒラギノ角ゴ Pro W3" pitchFamily="-107" charset="-128"/>
            </a:endParaRPr>
          </a:p>
        </p:txBody>
      </p:sp>
      <p:sp>
        <p:nvSpPr>
          <p:cNvPr id="1536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6E2FA9-8784-3849-B6CB-F53896AFA2E5}"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27</a:t>
            </a:fld>
            <a:endParaRPr lang="en-GB">
              <a:latin typeface="Arial" pitchFamily="-107" charset="0"/>
              <a:ea typeface="ＭＳ Ｐゴシック" pitchFamily="-65" charset="-128"/>
              <a:cs typeface="ＭＳ Ｐゴシック" pitchFamily="-65" charset="-128"/>
            </a:endParaRPr>
          </a:p>
        </p:txBody>
      </p:sp>
      <p:sp>
        <p:nvSpPr>
          <p:cNvPr id="6144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E457EE-4F87-5440-80AF-1B773B06CF56}" type="slidenum">
              <a:rPr lang="en-GB">
                <a:solidFill>
                  <a:srgbClr val="000000"/>
                </a:solidFill>
                <a:ea typeface="ヒラギノ角ゴ Pro W3" pitchFamily="-106" charset="-128"/>
                <a:cs typeface="ヒラギノ角ゴ Pro W3" pitchFamily="-106" charset="-128"/>
              </a:rPr>
              <a:pPr fontAlgn="base">
                <a:spcBef>
                  <a:spcPct val="0"/>
                </a:spcBef>
                <a:spcAft>
                  <a:spcPct val="0"/>
                </a:spcAft>
                <a:defRPr/>
              </a:pPr>
              <a:t>178</a:t>
            </a:fld>
            <a:endParaRPr lang="en-GB">
              <a:solidFill>
                <a:srgbClr val="000000"/>
              </a:solidFill>
              <a:ea typeface="ヒラギノ角ゴ Pro W3" pitchFamily="-106" charset="-128"/>
              <a:cs typeface="ヒラギノ角ゴ Pro W3" pitchFamily="-106" charset="-128"/>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164D7B-8138-3846-83E7-3C41B0421AA4}" type="slidenum">
              <a:rPr lang="en-GB">
                <a:solidFill>
                  <a:srgbClr val="000000"/>
                </a:solidFill>
                <a:ea typeface="ヒラギノ角ゴ Pro W3" pitchFamily="-106" charset="-128"/>
                <a:cs typeface="ヒラギノ角ゴ Pro W3" pitchFamily="-106" charset="-128"/>
              </a:rPr>
              <a:pPr fontAlgn="base">
                <a:spcBef>
                  <a:spcPct val="0"/>
                </a:spcBef>
                <a:spcAft>
                  <a:spcPct val="0"/>
                </a:spcAft>
                <a:defRPr/>
              </a:pPr>
              <a:t>179</a:t>
            </a:fld>
            <a:endParaRPr lang="en-GB">
              <a:solidFill>
                <a:srgbClr val="000000"/>
              </a:solidFill>
              <a:ea typeface="ヒラギノ角ゴ Pro W3" pitchFamily="-106" charset="-128"/>
              <a:cs typeface="ヒラギノ角ゴ Pro W3" pitchFamily="-106" charset="-128"/>
            </a:endParaRPr>
          </a:p>
        </p:txBody>
      </p:sp>
      <p:sp>
        <p:nvSpPr>
          <p:cNvPr id="206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165B20-B2E1-EA44-8FD4-1108A5D66966}" type="slidenum">
              <a:rPr lang="en-GB">
                <a:solidFill>
                  <a:srgbClr val="000000"/>
                </a:solidFill>
                <a:ea typeface="ヒラギノ角ゴ Pro W3" pitchFamily="-106" charset="-128"/>
                <a:cs typeface="ヒラギノ角ゴ Pro W3" pitchFamily="-106" charset="-128"/>
              </a:rPr>
              <a:pPr fontAlgn="base">
                <a:spcBef>
                  <a:spcPct val="0"/>
                </a:spcBef>
                <a:spcAft>
                  <a:spcPct val="0"/>
                </a:spcAft>
                <a:defRPr/>
              </a:pPr>
              <a:t>180</a:t>
            </a:fld>
            <a:endParaRPr lang="en-GB">
              <a:solidFill>
                <a:srgbClr val="000000"/>
              </a:solidFill>
              <a:ea typeface="ヒラギノ角ゴ Pro W3" pitchFamily="-106" charset="-128"/>
              <a:cs typeface="ヒラギノ角ゴ Pro W3" pitchFamily="-106" charset="-128"/>
            </a:endParaRPr>
          </a:p>
        </p:txBody>
      </p:sp>
      <p:sp>
        <p:nvSpPr>
          <p:cNvPr id="208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36D8F4-313C-4742-95E5-F050843DF394}" type="slidenum">
              <a:rPr lang="en-GB">
                <a:solidFill>
                  <a:srgbClr val="000000"/>
                </a:solidFill>
                <a:ea typeface="ヒラギノ角ゴ Pro W3" pitchFamily="-106" charset="-128"/>
                <a:cs typeface="ヒラギノ角ゴ Pro W3" pitchFamily="-106" charset="-128"/>
              </a:rPr>
              <a:pPr fontAlgn="base">
                <a:spcBef>
                  <a:spcPct val="0"/>
                </a:spcBef>
                <a:spcAft>
                  <a:spcPct val="0"/>
                </a:spcAft>
                <a:defRPr/>
              </a:pPr>
              <a:t>181</a:t>
            </a:fld>
            <a:endParaRPr lang="en-GB">
              <a:solidFill>
                <a:srgbClr val="000000"/>
              </a:solidFill>
              <a:ea typeface="ヒラギノ角ゴ Pro W3" pitchFamily="-106" charset="-128"/>
              <a:cs typeface="ヒラギノ角ゴ Pro W3" pitchFamily="-106" charset="-128"/>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4B38DF-F1CD-594C-9B34-214EC9ACD8CF}" type="slidenum">
              <a:rPr lang="en-GB">
                <a:solidFill>
                  <a:srgbClr val="000000"/>
                </a:solidFill>
                <a:ea typeface="ヒラギノ角ゴ Pro W3" pitchFamily="-106" charset="-128"/>
                <a:cs typeface="ヒラギノ角ゴ Pro W3" pitchFamily="-106" charset="-128"/>
              </a:rPr>
              <a:pPr fontAlgn="base">
                <a:spcBef>
                  <a:spcPct val="0"/>
                </a:spcBef>
                <a:spcAft>
                  <a:spcPct val="0"/>
                </a:spcAft>
                <a:defRPr/>
              </a:pPr>
              <a:t>182</a:t>
            </a:fld>
            <a:endParaRPr lang="en-GB">
              <a:solidFill>
                <a:srgbClr val="000000"/>
              </a:solidFill>
              <a:ea typeface="ヒラギノ角ゴ Pro W3" pitchFamily="-106" charset="-128"/>
              <a:cs typeface="ヒラギノ角ゴ Pro W3" pitchFamily="-106" charset="-128"/>
            </a:endParaRPr>
          </a:p>
        </p:txBody>
      </p:sp>
      <p:sp>
        <p:nvSpPr>
          <p:cNvPr id="212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2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60B16F-19B6-2845-9A85-69A0826D0D44}"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183</a:t>
            </a:fld>
            <a:endParaRPr lang="en-GB">
              <a:latin typeface="Times" pitchFamily="-107" charset="0"/>
              <a:ea typeface="ヒラギノ角ゴ Pro W3" pitchFamily="-107" charset="-128"/>
              <a:cs typeface="ヒラギノ角ゴ Pro W3" pitchFamily="-107" charset="-128"/>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DE288D-2718-1E4F-BC76-E55ACCCE0D54}"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184</a:t>
            </a:fld>
            <a:endParaRPr lang="en-GB">
              <a:latin typeface="Times" pitchFamily="-107" charset="0"/>
              <a:ea typeface="ヒラギノ角ゴ Pro W3" pitchFamily="-107" charset="-128"/>
              <a:cs typeface="ヒラギノ角ゴ Pro W3" pitchFamily="-107" charset="-128"/>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8811DB-8945-284C-BC74-0C0F45B5DDE0}"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185</a:t>
            </a:fld>
            <a:endParaRPr lang="en-GB">
              <a:latin typeface="Times" pitchFamily="-107" charset="0"/>
              <a:ea typeface="ヒラギノ角ゴ Pro W3" pitchFamily="-107" charset="-128"/>
              <a:cs typeface="ヒラギノ角ゴ Pro W3" pitchFamily="-107" charset="-128"/>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CA062A-79A6-2D4B-8D4D-59263D1D1B03}"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186</a:t>
            </a:fld>
            <a:endParaRPr lang="en-GB">
              <a:latin typeface="Times" pitchFamily="-107" charset="0"/>
              <a:ea typeface="ヒラギノ角ゴ Pro W3" pitchFamily="-107" charset="-128"/>
              <a:cs typeface="ヒラギノ角ゴ Pro W3" pitchFamily="-107" charset="-128"/>
            </a:endParaRPr>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BFFAFA-E462-CF4F-ABAB-7DDC5C84F7AF}"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187</a:t>
            </a:fld>
            <a:endParaRPr lang="en-GB">
              <a:latin typeface="Times" pitchFamily="-107" charset="0"/>
              <a:ea typeface="ヒラギノ角ゴ Pro W3" pitchFamily="-107" charset="-128"/>
              <a:cs typeface="ヒラギノ角ゴ Pro W3" pitchFamily="-107" charset="-128"/>
            </a:endParaRPr>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18349-4C34-DE44-8744-A6E0280F0A73}" type="slidenum">
              <a:rPr lang="en-GB" smtClean="0">
                <a:latin typeface="Arial" pitchFamily="-107" charset="0"/>
                <a:ea typeface="ＭＳ Ｐゴシック" pitchFamily="-65" charset="-128"/>
                <a:cs typeface="ＭＳ Ｐゴシック" pitchFamily="-65" charset="-128"/>
              </a:rPr>
              <a:pPr fontAlgn="base">
                <a:spcBef>
                  <a:spcPct val="0"/>
                </a:spcBef>
                <a:spcAft>
                  <a:spcPct val="0"/>
                </a:spcAft>
              </a:pPr>
              <a:t>28</a:t>
            </a:fld>
            <a:endParaRPr lang="en-GB">
              <a:latin typeface="Arial" pitchFamily="-107" charset="0"/>
              <a:ea typeface="ＭＳ Ｐゴシック" pitchFamily="-65" charset="-128"/>
              <a:cs typeface="ＭＳ Ｐゴシック" pitchFamily="-65" charset="-128"/>
            </a:endParaRPr>
          </a:p>
        </p:txBody>
      </p:sp>
      <p:sp>
        <p:nvSpPr>
          <p:cNvPr id="6349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atin typeface="Arial"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546471-7592-1841-BD81-614999FF78C6}"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188</a:t>
            </a:fld>
            <a:endParaRPr lang="en-GB">
              <a:latin typeface="Times" pitchFamily="-107" charset="0"/>
              <a:ea typeface="ヒラギノ角ゴ Pro W3" pitchFamily="-107" charset="-128"/>
              <a:cs typeface="ヒラギノ角ゴ Pro W3" pitchFamily="-107" charset="-128"/>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81555-6463-FF4A-98A4-15756F989A3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190</a:t>
            </a:fld>
            <a:endParaRPr lang="en-GB">
              <a:latin typeface="Times" pitchFamily="-107" charset="0"/>
              <a:ea typeface="ヒラギノ角ゴ Pro W3" pitchFamily="-107" charset="-128"/>
              <a:cs typeface="ヒラギノ角ゴ Pro W3" pitchFamily="-107" charset="-128"/>
            </a:endParaRPr>
          </a:p>
        </p:txBody>
      </p:sp>
      <p:sp>
        <p:nvSpPr>
          <p:cNvPr id="1679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7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CA53C-30C6-9E4C-A313-6766BDC80A14}"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191</a:t>
            </a:fld>
            <a:endParaRPr lang="en-GB">
              <a:latin typeface="Times" pitchFamily="-107" charset="0"/>
              <a:ea typeface="ヒラギノ角ゴ Pro W3" pitchFamily="-107" charset="-128"/>
              <a:cs typeface="ヒラギノ角ゴ Pro W3" pitchFamily="-107" charset="-128"/>
            </a:endParaRPr>
          </a:p>
        </p:txBody>
      </p:sp>
      <p:sp>
        <p:nvSpPr>
          <p:cNvPr id="1699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6998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696BD-C363-EA4B-9E00-572A5742EC17}"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192</a:t>
            </a:fld>
            <a:endParaRPr lang="en-GB">
              <a:latin typeface="Times" pitchFamily="-107" charset="0"/>
              <a:ea typeface="ヒラギノ角ゴ Pro W3" pitchFamily="-107" charset="-128"/>
              <a:cs typeface="ヒラギノ角ゴ Pro W3" pitchFamily="-107" charset="-128"/>
            </a:endParaRPr>
          </a:p>
        </p:txBody>
      </p:sp>
      <p:sp>
        <p:nvSpPr>
          <p:cNvPr id="1720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2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CBCB4F-E191-8A48-9B88-E25DA6CF7A98}"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193</a:t>
            </a:fld>
            <a:endParaRPr lang="en-GB">
              <a:latin typeface="Times" pitchFamily="-107" charset="0"/>
              <a:ea typeface="ヒラギノ角ゴ Pro W3" pitchFamily="-107" charset="-128"/>
              <a:cs typeface="ヒラギノ角ゴ Pro W3" pitchFamily="-107" charset="-128"/>
            </a:endParaRPr>
          </a:p>
        </p:txBody>
      </p:sp>
      <p:sp>
        <p:nvSpPr>
          <p:cNvPr id="1740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40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8A860D-8F5F-0A4D-9615-01F30C5E3B5E}"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194</a:t>
            </a:fld>
            <a:endParaRPr lang="en-GB">
              <a:latin typeface="Times" pitchFamily="-107" charset="0"/>
              <a:ea typeface="ヒラギノ角ゴ Pro W3" pitchFamily="-107" charset="-128"/>
              <a:cs typeface="ヒラギノ角ゴ Pro W3" pitchFamily="-107" charset="-128"/>
            </a:endParaRPr>
          </a:p>
        </p:txBody>
      </p:sp>
      <p:sp>
        <p:nvSpPr>
          <p:cNvPr id="17613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61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D6763F-A194-9049-A31B-CF08FD344E2F}"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195</a:t>
            </a:fld>
            <a:endParaRPr lang="en-GB">
              <a:latin typeface="Times" pitchFamily="-107" charset="0"/>
              <a:ea typeface="ヒラギノ角ゴ Pro W3" pitchFamily="-107" charset="-128"/>
              <a:cs typeface="ヒラギノ角ゴ Pro W3" pitchFamily="-107" charset="-128"/>
            </a:endParaRPr>
          </a:p>
        </p:txBody>
      </p:sp>
      <p:sp>
        <p:nvSpPr>
          <p:cNvPr id="17817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781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49D0D1-4846-EC45-9E3F-F3FB1F809E5D}"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196</a:t>
            </a:fld>
            <a:endParaRPr lang="en-GB">
              <a:latin typeface="Times" pitchFamily="-107" charset="0"/>
              <a:ea typeface="ヒラギノ角ゴ Pro W3" pitchFamily="-107" charset="-128"/>
              <a:cs typeface="ヒラギノ角ゴ Pro W3" pitchFamily="-107" charset="-128"/>
            </a:endParaRPr>
          </a:p>
        </p:txBody>
      </p:sp>
      <p:sp>
        <p:nvSpPr>
          <p:cNvPr id="18022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0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900D2-AC7B-144A-8111-18C681F51046}"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197</a:t>
            </a:fld>
            <a:endParaRPr lang="en-GB">
              <a:latin typeface="Times" pitchFamily="-107" charset="0"/>
              <a:ea typeface="ヒラギノ角ゴ Pro W3" pitchFamily="-107" charset="-128"/>
              <a:cs typeface="ヒラギノ角ゴ Pro W3" pitchFamily="-107" charset="-128"/>
            </a:endParaRPr>
          </a:p>
        </p:txBody>
      </p:sp>
      <p:sp>
        <p:nvSpPr>
          <p:cNvPr id="18227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22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9107E-8C24-BB4E-83F8-ACADF009BB79}" type="slidenum">
              <a:rPr lang="en-GB">
                <a:latin typeface="Times" pitchFamily="-107" charset="0"/>
                <a:ea typeface="ヒラギノ角ゴ Pro W3" pitchFamily="-107" charset="-128"/>
                <a:cs typeface="ヒラギノ角ゴ Pro W3" pitchFamily="-107" charset="-128"/>
              </a:rPr>
              <a:pPr fontAlgn="base">
                <a:spcBef>
                  <a:spcPct val="0"/>
                </a:spcBef>
                <a:spcAft>
                  <a:spcPct val="0"/>
                </a:spcAft>
              </a:pPr>
              <a:t>198</a:t>
            </a:fld>
            <a:endParaRPr lang="en-GB">
              <a:latin typeface="Times" pitchFamily="-107" charset="0"/>
              <a:ea typeface="ヒラギノ角ゴ Pro W3" pitchFamily="-107" charset="-128"/>
              <a:cs typeface="ヒラギノ角ゴ Pro W3" pitchFamily="-107" charset="-128"/>
            </a:endParaRPr>
          </a:p>
        </p:txBody>
      </p:sp>
      <p:sp>
        <p:nvSpPr>
          <p:cNvPr id="18432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84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atin typeface="Times" pitchFamily="-107" charset="0"/>
              <a:ea typeface="ヒラギノ角ゴ Pro W3" pitchFamily="-107" charset="-128"/>
              <a:cs typeface="ヒラギノ角ゴ Pro W3"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E1DF468C-04D5-5A43-B6FB-39D8E8C70A61}" type="datetime1">
              <a:rPr lang="it-IT"/>
              <a:pPr>
                <a:defRPr/>
              </a:pPr>
              <a:t>05/03/22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646B444-3F28-FA4F-9BD0-7EB77071D73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00616E5F-686A-8C4D-84ED-97DC08CB9AF9}" type="datetime1">
              <a:rPr lang="it-IT"/>
              <a:pPr>
                <a:defRPr/>
              </a:pPr>
              <a:t>05/03/22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81A3D3-D95D-9B40-B8A8-85E9863C8BA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858BF060-B213-824C-8FBB-2345205731E9}" type="datetime1">
              <a:rPr lang="it-IT"/>
              <a:pPr>
                <a:defRPr/>
              </a:pPr>
              <a:t>05/03/22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52252EC-E588-CE46-BC85-1FE010FE557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0813" cy="1141413"/>
          </a:xfrm>
        </p:spPr>
        <p:txBody>
          <a:bodyPr/>
          <a:lstStyle/>
          <a:p>
            <a:r>
              <a:rPr lang="it-IT"/>
              <a:t>Fare clic per modificare stile</a:t>
            </a:r>
            <a:endParaRPr lang="en-GB"/>
          </a:p>
        </p:txBody>
      </p:sp>
      <p:sp>
        <p:nvSpPr>
          <p:cNvPr id="3"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GB"/>
          </a:p>
        </p:txBody>
      </p:sp>
      <p:sp>
        <p:nvSpPr>
          <p:cNvPr id="4" name="Rectangle 5"/>
          <p:cNvSpPr>
            <a:spLocks noGrp="1" noChangeArrowheads="1"/>
          </p:cNvSpPr>
          <p:nvPr>
            <p:ph type="ftr" sz="quarter" idx="11"/>
          </p:nvPr>
        </p:nvSpPr>
        <p:spPr/>
        <p:txBody>
          <a:bodyPr/>
          <a:lstStyle>
            <a:lvl1pPr>
              <a:defRPr>
                <a:solidFill>
                  <a:schemeClr val="tx1">
                    <a:tint val="75000"/>
                  </a:schemeClr>
                </a:solidFill>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fld id="{98BBA40D-BEF0-F746-B827-24A3E16AFB11}" type="slidenum">
              <a:rPr lang="en-GB"/>
              <a:pPr/>
              <a:t>‹N›</a:t>
            </a:fld>
            <a:endParaRPr lang="en-GB"/>
          </a:p>
        </p:txBody>
      </p:sp>
    </p:spTree>
    <p:extLst>
      <p:ext uri="{BB962C8B-B14F-4D97-AF65-F5344CB8AC3E}">
        <p14:creationId xmlns:p14="http://schemas.microsoft.com/office/powerpoint/2010/main" val="55488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4FB719-8A46-8C4A-92D1-FD59E71C2FDE}"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BEF994-D422-C740-A6C0-E0C31CA6E3B9}"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21EABB-41E4-7642-8118-BF378D5E039D}"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E8C023-C8FF-0B46-9ADC-C9E1843216E8}"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F522A5E-773F-524D-B865-868D31BFD62C}"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8137472-07A2-004D-B732-A9A678C200E6}"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25687CD-7D59-2E41-8551-67492489C819}"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77803D01-B1EF-5B4E-8EB4-79042BF37A74}" type="datetime1">
              <a:rPr lang="it-IT"/>
              <a:pPr>
                <a:defRPr/>
              </a:pPr>
              <a:t>05/03/22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5B24C28-73C9-9442-B2EE-4E8B7BC7EA79}"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79B4182-8DC3-CD45-9C16-CDFBE0B61F1A}"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C2AA348-5F06-E74F-8D86-0A1AFDEB8A8B}"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A4819E-9F2A-7F4F-81A4-8C2EF97832AF}"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66808F-C561-294D-A88E-37E59FDB0869}"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abella 2"/>
          <p:cNvSpPr>
            <a:spLocks noGrp="1"/>
          </p:cNvSpPr>
          <p:nvPr>
            <p:ph type="tbl" idx="1"/>
          </p:nvPr>
        </p:nvSpPr>
        <p:spPr>
          <a:xfrm>
            <a:off x="685800" y="1981200"/>
            <a:ext cx="7772400" cy="4114800"/>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A9F397-168F-3A4B-83CE-BE9962BC8666}"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stile</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AB21D3EC-1EE3-1542-83DE-E14AE41E926E}"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57911D9E-CD28-D845-B957-6E8BB15C1F52}" type="datetime1">
              <a:rPr lang="it-IT"/>
              <a:pPr>
                <a:defRPr/>
              </a:pPr>
              <a:t>05/03/22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9A49490-507D-2246-9CE7-49772AD69969}"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5ABF913A-9B9B-134D-A315-654DFB6AEBAE}" type="datetime1">
              <a:rPr lang="it-IT"/>
              <a:pPr>
                <a:defRPr/>
              </a:pPr>
              <a:t>05/03/22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DBCF940-9AF3-D340-A1EC-FCDD187239FB}"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7BF6E804-F1C1-AA4F-B961-575FF1F714F4}" type="datetime1">
              <a:rPr lang="it-IT"/>
              <a:pPr>
                <a:defRPr/>
              </a:pPr>
              <a:t>05/03/22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ABFCCB6-40FB-1F43-B84B-9114AB6BE0E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3"/>
          <p:cNvSpPr>
            <a:spLocks noGrp="1"/>
          </p:cNvSpPr>
          <p:nvPr>
            <p:ph type="dt" sz="half" idx="10"/>
          </p:nvPr>
        </p:nvSpPr>
        <p:spPr/>
        <p:txBody>
          <a:bodyPr/>
          <a:lstStyle>
            <a:lvl1pPr>
              <a:defRPr/>
            </a:lvl1pPr>
          </a:lstStyle>
          <a:p>
            <a:pPr>
              <a:defRPr/>
            </a:pPr>
            <a:fld id="{992D9CE8-48CA-884C-913D-C365BD06B8E8}" type="datetime1">
              <a:rPr lang="it-IT"/>
              <a:pPr>
                <a:defRPr/>
              </a:pPr>
              <a:t>05/03/22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057DBBD-4F44-5B48-99AB-01EBDCAD0914}"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CB5F2AB-9EA9-F343-ADC2-9B6C098D4B12}" type="datetime1">
              <a:rPr lang="it-IT"/>
              <a:pPr>
                <a:defRPr/>
              </a:pPr>
              <a:t>05/03/22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B6CA076-C864-1E42-A2DB-2328304F3F5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32275436-9E2E-8149-806B-360CDA8084B4}" type="datetime1">
              <a:rPr lang="it-IT"/>
              <a:pPr>
                <a:defRPr/>
              </a:pPr>
              <a:t>05/03/22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BD7817-5EAE-C548-861B-D840B6ED251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A0F32AF4-79C5-B34E-8302-BB6823E89ADF}" type="datetime1">
              <a:rPr lang="it-IT"/>
              <a:pPr>
                <a:defRPr/>
              </a:pPr>
              <a:t>05/03/22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8D38EC-9401-074C-A0CF-FDEEEE963A4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3502EF1-8861-334A-9F17-414637FDB8D4}" type="datetime1">
              <a:rPr lang="it-IT"/>
              <a:pPr>
                <a:defRPr/>
              </a:pPr>
              <a:t>05/03/22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FB0F756-C509-4C4F-9961-36BCEE41091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46"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112"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112"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107"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107"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ＭＳ Ｐゴシック" pitchFamily="-65" charset="-128"/>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mn-lt"/>
          <a:ea typeface="ＭＳ Ｐゴシック" charset="-128"/>
          <a:cs typeface="ＭＳ Ｐゴシック" pitchFamily="-65"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ea typeface="+mn-ea"/>
                <a:cs typeface="+mn-cs"/>
              </a:defRPr>
            </a:lvl1pPr>
          </a:lstStyle>
          <a:p>
            <a:pPr>
              <a:defRPr/>
            </a:pPr>
            <a:fld id="{208D64AF-4CD4-CA4C-9CA0-D3DBEBEF670C}"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4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Time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ヒラギノ角ゴ Pro W3" charset="-128"/>
        </a:defRPr>
      </a:lvl6pPr>
      <a:lvl7pPr marL="2971800" indent="-228600" algn="l" rtl="0" fontAlgn="base">
        <a:spcBef>
          <a:spcPct val="20000"/>
        </a:spcBef>
        <a:spcAft>
          <a:spcPct val="0"/>
        </a:spcAft>
        <a:buChar char="»"/>
        <a:defRPr sz="2000">
          <a:solidFill>
            <a:schemeClr val="tx1"/>
          </a:solidFill>
          <a:latin typeface="+mn-lt"/>
          <a:ea typeface="ヒラギノ角ゴ Pro W3" charset="-128"/>
        </a:defRPr>
      </a:lvl7pPr>
      <a:lvl8pPr marL="3429000" indent="-228600" algn="l" rtl="0" fontAlgn="base">
        <a:spcBef>
          <a:spcPct val="20000"/>
        </a:spcBef>
        <a:spcAft>
          <a:spcPct val="0"/>
        </a:spcAft>
        <a:buChar char="»"/>
        <a:defRPr sz="2000">
          <a:solidFill>
            <a:schemeClr val="tx1"/>
          </a:solidFill>
          <a:latin typeface="+mn-lt"/>
          <a:ea typeface="ヒラギノ角ゴ Pro W3" charset="-128"/>
        </a:defRPr>
      </a:lvl8pPr>
      <a:lvl9pPr marL="3886200" indent="-228600" algn="l" rtl="0" fontAlgn="base">
        <a:spcBef>
          <a:spcPct val="20000"/>
        </a:spcBef>
        <a:spcAft>
          <a:spcPct val="0"/>
        </a:spcAft>
        <a:buChar char="»"/>
        <a:defRPr sz="2000">
          <a:solidFill>
            <a:schemeClr val="tx1"/>
          </a:solidFill>
          <a:latin typeface="+mn-lt"/>
          <a:ea typeface="ヒラギノ角ゴ Pro W3"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7.jpg"/></Relationships>
</file>

<file path=ppt/slides/_rels/slide10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38.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1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1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14.xml"/><Relationship Id="rId5" Type="http://schemas.openxmlformats.org/officeDocument/2006/relationships/image" Target="../media/image64.png"/><Relationship Id="rId4" Type="http://schemas.openxmlformats.org/officeDocument/2006/relationships/image" Target="../media/image63.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1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20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4.xml"/></Relationships>
</file>

<file path=ppt/slides/_rels/slide20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ctrTitle"/>
          </p:nvPr>
        </p:nvSpPr>
        <p:spPr>
          <a:xfrm>
            <a:off x="0" y="1477963"/>
            <a:ext cx="9144000" cy="2298700"/>
          </a:xfrm>
          <a:solidFill>
            <a:srgbClr val="660066"/>
          </a:solidFill>
        </p:spPr>
        <p:txBody>
          <a:bodyPr/>
          <a:lstStyle/>
          <a:p>
            <a:pPr eaLnBrk="1" hangingPunct="1"/>
            <a:r>
              <a:rPr lang="it-IT">
                <a:solidFill>
                  <a:schemeClr val="bg1"/>
                </a:solidFill>
                <a:ea typeface="ヒラギノ角ゴ Pro W3" pitchFamily="-107" charset="-128"/>
                <a:cs typeface="ヒラギノ角ゴ Pro W3" pitchFamily="-107" charset="-128"/>
              </a:rPr>
              <a:t>Models of Capitalism</a:t>
            </a:r>
          </a:p>
        </p:txBody>
      </p:sp>
      <p:sp>
        <p:nvSpPr>
          <p:cNvPr id="3" name="Sottotitolo 2"/>
          <p:cNvSpPr>
            <a:spLocks noGrp="1"/>
          </p:cNvSpPr>
          <p:nvPr>
            <p:ph type="subTitle" idx="1"/>
          </p:nvPr>
        </p:nvSpPr>
        <p:spPr>
          <a:xfrm>
            <a:off x="0" y="3776663"/>
            <a:ext cx="9144000" cy="3081337"/>
          </a:xfrm>
          <a:ln>
            <a:solidFill>
              <a:srgbClr val="660066"/>
            </a:solidFill>
          </a:ln>
        </p:spPr>
        <p:txBody>
          <a:bodyPr rtlCol="0">
            <a:normAutofit/>
          </a:bodyPr>
          <a:lstStyle/>
          <a:p>
            <a:pPr marL="514350" indent="-514350" eaLnBrk="1" fontAlgn="auto" hangingPunct="1">
              <a:spcAft>
                <a:spcPts val="0"/>
              </a:spcAft>
              <a:buFont typeface="Arial"/>
              <a:buNone/>
              <a:defRPr/>
            </a:pPr>
            <a:endParaRPr lang="it-IT" sz="2400" dirty="0">
              <a:solidFill>
                <a:srgbClr val="008000"/>
              </a:solidFill>
              <a:ea typeface="+mn-ea"/>
              <a:cs typeface="+mn-cs"/>
            </a:endParaRPr>
          </a:p>
          <a:p>
            <a:pPr marL="514350" indent="-514350" eaLnBrk="1" fontAlgn="auto" hangingPunct="1">
              <a:spcAft>
                <a:spcPts val="0"/>
              </a:spcAft>
              <a:buFont typeface="Arial"/>
              <a:buNone/>
              <a:defRPr/>
            </a:pPr>
            <a:endParaRPr lang="it-IT" sz="2400" dirty="0">
              <a:solidFill>
                <a:srgbClr val="008000"/>
              </a:solidFill>
              <a:ea typeface="+mn-ea"/>
              <a:cs typeface="+mn-cs"/>
            </a:endParaRPr>
          </a:p>
          <a:p>
            <a:pPr marL="514350" indent="-514350" eaLnBrk="1" fontAlgn="auto" hangingPunct="1">
              <a:spcAft>
                <a:spcPts val="0"/>
              </a:spcAft>
              <a:buFont typeface="Arial"/>
              <a:buNone/>
              <a:defRPr/>
            </a:pPr>
            <a:r>
              <a:rPr lang="it-IT" sz="2400" dirty="0">
                <a:ln>
                  <a:solidFill>
                    <a:srgbClr val="4F81BD"/>
                  </a:solidFill>
                </a:ln>
                <a:solidFill>
                  <a:srgbClr val="660066"/>
                </a:solidFill>
                <a:ea typeface="+mn-ea"/>
                <a:cs typeface="+mn-cs"/>
              </a:rPr>
              <a:t>Università di Siena </a:t>
            </a:r>
            <a:endParaRPr lang="it-IT" sz="2400" i="1" dirty="0">
              <a:ln>
                <a:solidFill>
                  <a:srgbClr val="4F81BD"/>
                </a:solidFill>
              </a:ln>
              <a:solidFill>
                <a:srgbClr val="660066"/>
              </a:solidFill>
              <a:ea typeface="+mn-ea"/>
              <a:cs typeface="+mn-cs"/>
            </a:endParaRPr>
          </a:p>
          <a:p>
            <a:pPr marL="514350" indent="-514350" eaLnBrk="1" fontAlgn="auto" hangingPunct="1">
              <a:spcAft>
                <a:spcPts val="0"/>
              </a:spcAft>
              <a:buFont typeface="Arial"/>
              <a:buNone/>
              <a:defRPr/>
            </a:pPr>
            <a:r>
              <a:rPr lang="it-IT" sz="2400" dirty="0">
                <a:ln>
                  <a:solidFill>
                    <a:srgbClr val="4F81BD"/>
                  </a:solidFill>
                </a:ln>
                <a:solidFill>
                  <a:srgbClr val="660066"/>
                </a:solidFill>
                <a:ea typeface="+mn-ea"/>
                <a:cs typeface="+mn-cs"/>
              </a:rPr>
              <a:t> 2021-2022</a:t>
            </a:r>
          </a:p>
          <a:p>
            <a:pPr marL="514350" indent="-514350" eaLnBrk="1" fontAlgn="auto" hangingPunct="1">
              <a:spcAft>
                <a:spcPts val="0"/>
              </a:spcAft>
              <a:buFont typeface="Arial"/>
              <a:buAutoNum type="alphaUcPeriod"/>
              <a:defRPr/>
            </a:pPr>
            <a:endParaRPr lang="it-IT" dirty="0">
              <a:ea typeface="+mn-ea"/>
              <a:cs typeface="+mn-cs"/>
            </a:endParaRPr>
          </a:p>
          <a:p>
            <a:pPr marL="514350" indent="-514350" eaLnBrk="1" fontAlgn="auto" hangingPunct="1">
              <a:spcAft>
                <a:spcPts val="0"/>
              </a:spcAft>
              <a:buFont typeface="Arial"/>
              <a:buNone/>
              <a:defRPr/>
            </a:pPr>
            <a:endParaRPr lang="it-IT" dirty="0">
              <a:ea typeface="+mn-ea"/>
              <a:cs typeface="+mn-cs"/>
            </a:endParaRPr>
          </a:p>
        </p:txBody>
      </p:sp>
      <p:sp>
        <p:nvSpPr>
          <p:cNvPr id="4" name="CasellaDiTesto 3"/>
          <p:cNvSpPr txBox="1"/>
          <p:nvPr/>
        </p:nvSpPr>
        <p:spPr>
          <a:xfrm>
            <a:off x="0" y="0"/>
            <a:ext cx="9144000" cy="1477328"/>
          </a:xfrm>
          <a:prstGeom prst="rect">
            <a:avLst/>
          </a:prstGeom>
          <a:noFill/>
          <a:ln>
            <a:solidFill>
              <a:srgbClr val="0000FF"/>
            </a:solidFill>
          </a:ln>
        </p:spPr>
        <p:txBody>
          <a:bodyPr>
            <a:spAutoFit/>
          </a:bodyPr>
          <a:lstStyle/>
          <a:p>
            <a:pPr fontAlgn="auto">
              <a:spcBef>
                <a:spcPts val="0"/>
              </a:spcBef>
              <a:spcAft>
                <a:spcPts val="0"/>
              </a:spcAft>
              <a:defRPr/>
            </a:pPr>
            <a:r>
              <a:rPr lang="it-IT" sz="1800" dirty="0">
                <a:ln>
                  <a:solidFill>
                    <a:srgbClr val="660066"/>
                  </a:solidFill>
                </a:ln>
                <a:solidFill>
                  <a:srgbClr val="FF0000"/>
                </a:solidFill>
                <a:latin typeface="+mn-lt"/>
                <a:ea typeface="+mn-ea"/>
                <a:cs typeface="+mn-cs"/>
              </a:rPr>
              <a:t>                                                            </a:t>
            </a:r>
          </a:p>
          <a:p>
            <a:pPr fontAlgn="auto">
              <a:spcBef>
                <a:spcPts val="0"/>
              </a:spcBef>
              <a:spcAft>
                <a:spcPts val="0"/>
              </a:spcAft>
              <a:defRPr/>
            </a:pPr>
            <a:endParaRPr lang="it-IT" sz="1800" dirty="0">
              <a:ln>
                <a:solidFill>
                  <a:srgbClr val="660066"/>
                </a:solidFill>
              </a:ln>
              <a:solidFill>
                <a:srgbClr val="FF0000"/>
              </a:solidFill>
              <a:latin typeface="+mn-lt"/>
              <a:ea typeface="+mn-ea"/>
              <a:cs typeface="+mn-cs"/>
            </a:endParaRPr>
          </a:p>
          <a:p>
            <a:pPr fontAlgn="auto">
              <a:spcBef>
                <a:spcPts val="0"/>
              </a:spcBef>
              <a:spcAft>
                <a:spcPts val="0"/>
              </a:spcAft>
              <a:defRPr/>
            </a:pPr>
            <a:r>
              <a:rPr lang="it-IT" sz="1800" dirty="0">
                <a:ln>
                  <a:solidFill>
                    <a:srgbClr val="660066"/>
                  </a:solidFill>
                </a:ln>
                <a:solidFill>
                  <a:srgbClr val="FF0000"/>
                </a:solidFill>
                <a:latin typeface="+mn-lt"/>
                <a:ea typeface="+mn-ea"/>
                <a:cs typeface="+mn-cs"/>
              </a:rPr>
              <a:t>                                                                              </a:t>
            </a:r>
            <a:r>
              <a:rPr lang="it-IT" sz="1800" dirty="0">
                <a:ln>
                  <a:solidFill>
                    <a:srgbClr val="4F81BD"/>
                  </a:solidFill>
                </a:ln>
                <a:solidFill>
                  <a:srgbClr val="FF0000"/>
                </a:solidFill>
                <a:latin typeface="+mn-lt"/>
                <a:ea typeface="+mn-ea"/>
                <a:cs typeface="+mn-cs"/>
              </a:rPr>
              <a:t>Ugo Pagano</a:t>
            </a:r>
          </a:p>
          <a:p>
            <a:pPr fontAlgn="auto">
              <a:spcBef>
                <a:spcPts val="0"/>
              </a:spcBef>
              <a:spcAft>
                <a:spcPts val="0"/>
              </a:spcAft>
              <a:defRPr/>
            </a:pPr>
            <a:endParaRPr lang="it-IT" sz="1800" dirty="0">
              <a:ln>
                <a:solidFill>
                  <a:srgbClr val="660066"/>
                </a:solidFill>
              </a:ln>
              <a:solidFill>
                <a:srgbClr val="FF0000"/>
              </a:solidFill>
              <a:latin typeface="+mn-lt"/>
              <a:ea typeface="+mn-ea"/>
              <a:cs typeface="+mn-cs"/>
            </a:endParaRPr>
          </a:p>
          <a:p>
            <a:pPr fontAlgn="auto">
              <a:spcBef>
                <a:spcPts val="0"/>
              </a:spcBef>
              <a:spcAft>
                <a:spcPts val="0"/>
              </a:spcAft>
              <a:defRPr/>
            </a:pPr>
            <a:endParaRPr lang="it-IT" sz="1800" dirty="0">
              <a:ln>
                <a:solidFill>
                  <a:srgbClr val="660066"/>
                </a:solidFill>
              </a:ln>
              <a:solidFill>
                <a:srgbClr val="FF0000"/>
              </a:solidFill>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Increase of total working time.</a:t>
            </a:r>
          </a:p>
        </p:txBody>
      </p:sp>
      <p:sp>
        <p:nvSpPr>
          <p:cNvPr id="36867"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6868"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6869"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A</a:t>
            </a:r>
          </a:p>
        </p:txBody>
      </p:sp>
      <p:sp>
        <p:nvSpPr>
          <p:cNvPr id="36870"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6871"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15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5 h</a:t>
            </a:r>
          </a:p>
        </p:txBody>
      </p:sp>
      <p:sp>
        <p:nvSpPr>
          <p:cNvPr id="13" name="Ovale 12"/>
          <p:cNvSpPr/>
          <p:nvPr/>
        </p:nvSpPr>
        <p:spPr>
          <a:xfrm>
            <a:off x="6318250" y="1079500"/>
            <a:ext cx="226853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US" dirty="0"/>
              <a:t> </a:t>
            </a:r>
            <a:r>
              <a:rPr lang="en-US" dirty="0">
                <a:ln>
                  <a:solidFill>
                    <a:srgbClr val="FF0000"/>
                  </a:solidFill>
                </a:ln>
              </a:rPr>
              <a:t>Institutional Complementarities</a:t>
            </a:r>
          </a:p>
        </p:txBody>
      </p:sp>
      <p:sp>
        <p:nvSpPr>
          <p:cNvPr id="3" name="Segnaposto contenuto 2"/>
          <p:cNvSpPr>
            <a:spLocks noGrp="1"/>
          </p:cNvSpPr>
          <p:nvPr>
            <p:ph idx="1"/>
          </p:nvPr>
        </p:nvSpPr>
        <p:spPr>
          <a:xfrm>
            <a:off x="0" y="1417638"/>
            <a:ext cx="9144000" cy="5440362"/>
          </a:xfrm>
          <a:ln>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en-US" dirty="0"/>
              <a:t>The fact </a:t>
            </a:r>
            <a:r>
              <a:rPr lang="en-US" i="1" dirty="0"/>
              <a:t>that costly institutions cannot be substituted in a costless meta-institutional environmen</a:t>
            </a:r>
            <a:r>
              <a:rPr lang="en-US" dirty="0"/>
              <a:t>t becomes even more evident when we accept the existence of </a:t>
            </a:r>
            <a:r>
              <a:rPr lang="en-US" dirty="0">
                <a:ln>
                  <a:solidFill>
                    <a:srgbClr val="FF0000"/>
                  </a:solidFill>
                </a:ln>
              </a:rPr>
              <a:t>institutional complementarities ( formalized by Aoki).</a:t>
            </a:r>
          </a:p>
          <a:p>
            <a:pPr>
              <a:buNone/>
            </a:pPr>
            <a:r>
              <a:rPr lang="en-US" dirty="0"/>
              <a:t>If institution are costly one should </a:t>
            </a:r>
            <a:r>
              <a:rPr lang="en-US" u="sng" dirty="0"/>
              <a:t>not only </a:t>
            </a:r>
            <a:r>
              <a:rPr lang="en-US" dirty="0"/>
              <a:t>ask whether one institution may be a substitute for another, </a:t>
            </a:r>
            <a:r>
              <a:rPr lang="en-US" u="sng" dirty="0"/>
              <a:t>but also</a:t>
            </a:r>
            <a:r>
              <a:rPr lang="en-US" dirty="0"/>
              <a:t> how the </a:t>
            </a:r>
            <a:r>
              <a:rPr lang="en-US" dirty="0">
                <a:ln>
                  <a:solidFill>
                    <a:srgbClr val="FF0000"/>
                  </a:solidFill>
                </a:ln>
              </a:rPr>
              <a:t>existence of one institution may influence the cost of running another institution.</a:t>
            </a:r>
          </a:p>
          <a:p>
            <a:pPr>
              <a:buNone/>
            </a:pPr>
            <a:r>
              <a:rPr lang="en-US" dirty="0"/>
              <a:t>Institutional complementarities </a:t>
            </a:r>
            <a:r>
              <a:rPr lang="en-US" dirty="0">
                <a:ln>
                  <a:solidFill>
                    <a:srgbClr val="FF0000"/>
                  </a:solidFill>
                </a:ln>
              </a:rPr>
              <a:t>limit </a:t>
            </a:r>
            <a:r>
              <a:rPr lang="en-US" dirty="0"/>
              <a:t>the possibilities of institutional substitution and may make their substitution </a:t>
            </a:r>
            <a:r>
              <a:rPr lang="en-US" dirty="0">
                <a:ln>
                  <a:solidFill>
                    <a:srgbClr val="FF0000"/>
                  </a:solidFill>
                </a:ln>
              </a:rPr>
              <a:t>particularly costly.</a:t>
            </a:r>
          </a:p>
          <a:p>
            <a:pPr>
              <a:buNone/>
            </a:pPr>
            <a:endParaRPr lang="en-US" dirty="0"/>
          </a:p>
        </p:txBody>
      </p:sp>
      <p:pic>
        <p:nvPicPr>
          <p:cNvPr id="4" name="Immagine 3"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8492" cy="1417638"/>
          </a:xfrm>
          <a:prstGeom prst="rect">
            <a:avLst/>
          </a:prstGeom>
        </p:spPr>
      </p:pic>
    </p:spTree>
    <p:extLst>
      <p:ext uri="{BB962C8B-B14F-4D97-AF65-F5344CB8AC3E}">
        <p14:creationId xmlns:p14="http://schemas.microsoft.com/office/powerpoint/2010/main" val="19099115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447800"/>
          </a:xfrm>
          <a:solidFill>
            <a:srgbClr val="FF0000"/>
          </a:solidFill>
        </p:spPr>
        <p:txBody>
          <a:bodyPr/>
          <a:lstStyle/>
          <a:p>
            <a:pPr eaLnBrk="1" hangingPunct="1"/>
            <a:r>
              <a:rPr lang="en-GB" b="1">
                <a:solidFill>
                  <a:srgbClr val="FFFF00"/>
                </a:solidFill>
                <a:latin typeface="Calibri" charset="0"/>
                <a:ea typeface="ヒラギノ角ゴ Pro W3" charset="0"/>
                <a:cs typeface="ヒラギノ角ゴ Pro W3" charset="0"/>
              </a:rPr>
              <a:t>Two directions of causation</a:t>
            </a:r>
            <a:endParaRPr lang="en-GB">
              <a:latin typeface="Calibri" charset="0"/>
              <a:ea typeface="ヒラギノ角ゴ Pro W3" charset="0"/>
              <a:cs typeface="ヒラギノ角ゴ Pro W3" charset="0"/>
            </a:endParaRPr>
          </a:p>
        </p:txBody>
      </p:sp>
      <p:sp>
        <p:nvSpPr>
          <p:cNvPr id="235523" name="Rectangle 3"/>
          <p:cNvSpPr>
            <a:spLocks noGrp="1" noChangeArrowheads="1"/>
          </p:cNvSpPr>
          <p:nvPr>
            <p:ph type="body" idx="1"/>
          </p:nvPr>
        </p:nvSpPr>
        <p:spPr>
          <a:xfrm>
            <a:off x="685800" y="1981200"/>
            <a:ext cx="2971800" cy="1676400"/>
          </a:xfrm>
          <a:solidFill>
            <a:schemeClr val="accent6">
              <a:lumMod val="20000"/>
              <a:lumOff val="80000"/>
            </a:schemeClr>
          </a:solidFill>
          <a:ln>
            <a:solidFill>
              <a:schemeClr val="tx1"/>
            </a:solidFill>
          </a:ln>
        </p:spPr>
        <p:txBody>
          <a:bodyPr/>
          <a:lstStyle/>
          <a:p>
            <a:pPr eaLnBrk="1" hangingPunct="1">
              <a:lnSpc>
                <a:spcPct val="90000"/>
              </a:lnSpc>
              <a:buFontTx/>
              <a:buNone/>
              <a:defRPr/>
            </a:pPr>
            <a:r>
              <a:rPr lang="en-GB" sz="2800" dirty="0">
                <a:ea typeface="ヒラギノ角ゴ Pro W3" pitchFamily="8" charset="-128"/>
                <a:cs typeface="ヒラギノ角ゴ Pro W3" pitchFamily="8" charset="-128"/>
              </a:rPr>
              <a:t>Specificity and Monitoring Characteristics of Assets</a:t>
            </a:r>
          </a:p>
        </p:txBody>
      </p:sp>
      <p:sp>
        <p:nvSpPr>
          <p:cNvPr id="70660" name="Rectangle 4"/>
          <p:cNvSpPr>
            <a:spLocks noChangeArrowheads="1"/>
          </p:cNvSpPr>
          <p:nvPr/>
        </p:nvSpPr>
        <p:spPr bwMode="auto">
          <a:xfrm>
            <a:off x="4251325" y="242252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70661" name="AutoShape 5"/>
          <p:cNvSpPr>
            <a:spLocks noChangeArrowheads="1"/>
          </p:cNvSpPr>
          <p:nvPr/>
        </p:nvSpPr>
        <p:spPr bwMode="auto">
          <a:xfrm>
            <a:off x="4267200" y="2133600"/>
            <a:ext cx="1371600" cy="685800"/>
          </a:xfrm>
          <a:prstGeom prst="rightArrow">
            <a:avLst>
              <a:gd name="adj1" fmla="val 50000"/>
              <a:gd name="adj2" fmla="val 50000"/>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70662" name="Rectangle 6"/>
          <p:cNvSpPr>
            <a:spLocks noChangeArrowheads="1"/>
          </p:cNvSpPr>
          <p:nvPr/>
        </p:nvSpPr>
        <p:spPr bwMode="auto">
          <a:xfrm>
            <a:off x="6172200" y="1981200"/>
            <a:ext cx="2362200" cy="1562100"/>
          </a:xfrm>
          <a:prstGeom prst="rect">
            <a:avLst/>
          </a:prstGeom>
          <a:solidFill>
            <a:srgbClr val="FDEADA"/>
          </a:solidFill>
          <a:ln w="9525">
            <a:solidFill>
              <a:schemeClr val="tx1"/>
            </a:solidFill>
            <a:miter lim="800000"/>
            <a:headEnd/>
            <a:tailEnd/>
          </a:ln>
        </p:spPr>
        <p:txBody>
          <a:bodyPr>
            <a:spAutoFit/>
          </a:bodyPr>
          <a:lstStyle/>
          <a:p>
            <a:r>
              <a:rPr lang="en-GB" sz="2400">
                <a:solidFill>
                  <a:srgbClr val="000000"/>
                </a:solidFill>
              </a:rPr>
              <a:t>Property Rights and</a:t>
            </a:r>
          </a:p>
          <a:p>
            <a:r>
              <a:rPr lang="en-GB" sz="2400">
                <a:solidFill>
                  <a:srgbClr val="000000"/>
                </a:solidFill>
              </a:rPr>
              <a:t>Organizational Form</a:t>
            </a:r>
          </a:p>
        </p:txBody>
      </p:sp>
      <p:sp>
        <p:nvSpPr>
          <p:cNvPr id="70663" name="Rectangle 7"/>
          <p:cNvSpPr>
            <a:spLocks noChangeArrowheads="1"/>
          </p:cNvSpPr>
          <p:nvPr/>
        </p:nvSpPr>
        <p:spPr bwMode="auto">
          <a:xfrm>
            <a:off x="4648200" y="1981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70664" name="AutoShape 8"/>
          <p:cNvSpPr>
            <a:spLocks noChangeArrowheads="1"/>
          </p:cNvSpPr>
          <p:nvPr/>
        </p:nvSpPr>
        <p:spPr bwMode="auto">
          <a:xfrm>
            <a:off x="4038600" y="2895600"/>
            <a:ext cx="1524000" cy="685800"/>
          </a:xfrm>
          <a:prstGeom prst="leftArrow">
            <a:avLst>
              <a:gd name="adj1" fmla="val 50000"/>
              <a:gd name="adj2" fmla="val 55556"/>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0665" name="Rectangle 11"/>
          <p:cNvSpPr>
            <a:spLocks noChangeArrowheads="1"/>
          </p:cNvSpPr>
          <p:nvPr/>
        </p:nvSpPr>
        <p:spPr bwMode="auto">
          <a:xfrm>
            <a:off x="542925" y="39528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70666" name="Rectangle 13"/>
          <p:cNvSpPr>
            <a:spLocks noChangeArrowheads="1"/>
          </p:cNvSpPr>
          <p:nvPr/>
        </p:nvSpPr>
        <p:spPr bwMode="auto">
          <a:xfrm>
            <a:off x="1371600" y="42672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70667" name="Rectangle 14"/>
          <p:cNvSpPr>
            <a:spLocks noChangeArrowheads="1"/>
          </p:cNvSpPr>
          <p:nvPr/>
        </p:nvSpPr>
        <p:spPr bwMode="auto">
          <a:xfrm>
            <a:off x="1393825" y="4111625"/>
            <a:ext cx="6835775" cy="1196975"/>
          </a:xfrm>
          <a:prstGeom prst="rect">
            <a:avLst/>
          </a:prstGeom>
          <a:solidFill>
            <a:srgbClr val="FF00FF"/>
          </a:solidFill>
          <a:ln w="9525">
            <a:solidFill>
              <a:schemeClr val="tx2"/>
            </a:solidFill>
            <a:miter lim="800000"/>
            <a:headEnd/>
            <a:tailEnd/>
          </a:ln>
        </p:spPr>
        <p:txBody>
          <a:bodyPr>
            <a:spAutoFit/>
          </a:bodyPr>
          <a:lstStyle/>
          <a:p>
            <a:r>
              <a:rPr lang="en-GB">
                <a:solidFill>
                  <a:srgbClr val="000000"/>
                </a:solidFill>
              </a:rPr>
              <a:t>The most specific and difficult to monitor agents can save the greatest amount of agency costs when they control the organization.</a:t>
            </a:r>
          </a:p>
        </p:txBody>
      </p:sp>
      <p:sp>
        <p:nvSpPr>
          <p:cNvPr id="70668" name="AutoShape 15"/>
          <p:cNvSpPr>
            <a:spLocks noChangeArrowheads="1"/>
          </p:cNvSpPr>
          <p:nvPr/>
        </p:nvSpPr>
        <p:spPr bwMode="auto">
          <a:xfrm>
            <a:off x="0" y="4495800"/>
            <a:ext cx="976313"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70669" name="AutoShape 16"/>
          <p:cNvSpPr>
            <a:spLocks noChangeArrowheads="1"/>
          </p:cNvSpPr>
          <p:nvPr/>
        </p:nvSpPr>
        <p:spPr bwMode="auto">
          <a:xfrm>
            <a:off x="0" y="5867400"/>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0670" name="Rectangle 17"/>
          <p:cNvSpPr>
            <a:spLocks noChangeArrowheads="1"/>
          </p:cNvSpPr>
          <p:nvPr/>
        </p:nvSpPr>
        <p:spPr bwMode="auto">
          <a:xfrm>
            <a:off x="914400" y="4495800"/>
            <a:ext cx="28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b="1">
                <a:solidFill>
                  <a:srgbClr val="000000"/>
                </a:solidFill>
              </a:rPr>
              <a:t>:</a:t>
            </a:r>
          </a:p>
        </p:txBody>
      </p:sp>
      <p:sp>
        <p:nvSpPr>
          <p:cNvPr id="70671" name="Rectangle 18"/>
          <p:cNvSpPr>
            <a:spLocks noChangeArrowheads="1"/>
          </p:cNvSpPr>
          <p:nvPr/>
        </p:nvSpPr>
        <p:spPr bwMode="auto">
          <a:xfrm>
            <a:off x="914400" y="5867400"/>
            <a:ext cx="28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b="1">
                <a:solidFill>
                  <a:srgbClr val="000000"/>
                </a:solidFill>
              </a:rPr>
              <a:t>:</a:t>
            </a:r>
          </a:p>
        </p:txBody>
      </p:sp>
      <p:sp>
        <p:nvSpPr>
          <p:cNvPr id="70672" name="Rectangle 19"/>
          <p:cNvSpPr>
            <a:spLocks noChangeArrowheads="1"/>
          </p:cNvSpPr>
          <p:nvPr/>
        </p:nvSpPr>
        <p:spPr bwMode="auto">
          <a:xfrm>
            <a:off x="1495425" y="5770563"/>
            <a:ext cx="7038975" cy="831850"/>
          </a:xfrm>
          <a:prstGeom prst="rect">
            <a:avLst/>
          </a:prstGeom>
          <a:solidFill>
            <a:srgbClr val="00FF00"/>
          </a:solidFill>
          <a:ln w="9525">
            <a:solidFill>
              <a:schemeClr val="tx2"/>
            </a:solidFill>
            <a:miter lim="800000"/>
            <a:headEnd/>
            <a:tailEnd/>
          </a:ln>
        </p:spPr>
        <p:txBody>
          <a:bodyPr>
            <a:spAutoFit/>
          </a:bodyPr>
          <a:lstStyle/>
          <a:p>
            <a:r>
              <a:rPr lang="en-GB">
                <a:solidFill>
                  <a:srgbClr val="000000"/>
                </a:solidFill>
              </a:rPr>
              <a:t>The agents controlling the organization will tend to become the most specific and difficult to monitor</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sellaDiTesto 3"/>
          <p:cNvSpPr txBox="1">
            <a:spLocks noChangeArrowheads="1"/>
          </p:cNvSpPr>
          <p:nvPr/>
        </p:nvSpPr>
        <p:spPr bwMode="auto">
          <a:xfrm>
            <a:off x="1044457" y="3164681"/>
            <a:ext cx="8099543" cy="3693319"/>
          </a:xfrm>
          <a:prstGeom prst="rect">
            <a:avLst/>
          </a:prstGeom>
          <a:solidFill>
            <a:srgbClr val="66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it-IT" sz="1800" dirty="0">
                <a:latin typeface="Calibri" charset="0"/>
              </a:rPr>
              <a:t> </a:t>
            </a:r>
            <a:r>
              <a:rPr lang="en-US" dirty="0">
                <a:solidFill>
                  <a:schemeClr val="bg1"/>
                </a:solidFill>
                <a:latin typeface="Calibri" charset="0"/>
              </a:rPr>
              <a:t>Therefore, capitalist property rights can prevail if,</a:t>
            </a:r>
          </a:p>
          <a:p>
            <a:pPr eaLnBrk="1" hangingPunct="1"/>
            <a:r>
              <a:rPr lang="en-US" dirty="0">
                <a:solidFill>
                  <a:schemeClr val="bg1"/>
                </a:solidFill>
                <a:latin typeface="Calibri" charset="0"/>
              </a:rPr>
              <a:t> given the factors currently employed, </a:t>
            </a:r>
            <a:r>
              <a:rPr lang="en-US" dirty="0" err="1">
                <a:solidFill>
                  <a:schemeClr val="bg1"/>
                </a:solidFill>
                <a:latin typeface="Calibri" charset="0"/>
              </a:rPr>
              <a:t>Sc</a:t>
            </a:r>
            <a:r>
              <a:rPr lang="en-US" dirty="0">
                <a:solidFill>
                  <a:schemeClr val="bg1"/>
                </a:solidFill>
                <a:latin typeface="Calibri" charset="0"/>
              </a:rPr>
              <a:t> ≥ SL or, alternatively,	</a:t>
            </a:r>
            <a:endParaRPr lang="it-IT" dirty="0">
              <a:solidFill>
                <a:schemeClr val="bg1"/>
              </a:solidFill>
              <a:latin typeface="Calibri" charset="0"/>
            </a:endParaRPr>
          </a:p>
          <a:p>
            <a:pPr eaLnBrk="1" hangingPunct="1"/>
            <a:r>
              <a:rPr lang="en-US" dirty="0">
                <a:solidFill>
                  <a:schemeClr val="bg1"/>
                </a:solidFill>
                <a:latin typeface="Calibri" charset="0"/>
              </a:rPr>
              <a:t>				</a:t>
            </a:r>
            <a:endParaRPr lang="it-IT" dirty="0">
              <a:solidFill>
                <a:schemeClr val="bg1"/>
              </a:solidFill>
              <a:latin typeface="Calibri" charset="0"/>
            </a:endParaRPr>
          </a:p>
          <a:p>
            <a:pPr eaLnBrk="1" hangingPunct="1"/>
            <a:r>
              <a:rPr lang="en-US" dirty="0">
                <a:solidFill>
                  <a:schemeClr val="bg1"/>
                </a:solidFill>
                <a:latin typeface="Calibri" charset="0"/>
              </a:rPr>
              <a:t>ZK - HL  ≥  0                                                                     (3)</a:t>
            </a:r>
            <a:endParaRPr lang="it-IT" dirty="0">
              <a:solidFill>
                <a:schemeClr val="bg1"/>
              </a:solidFill>
              <a:latin typeface="Calibri" charset="0"/>
            </a:endParaRPr>
          </a:p>
          <a:p>
            <a:pPr eaLnBrk="1" hangingPunct="1"/>
            <a:r>
              <a:rPr lang="en-US" dirty="0">
                <a:solidFill>
                  <a:schemeClr val="bg1"/>
                </a:solidFill>
                <a:latin typeface="Calibri" charset="0"/>
              </a:rPr>
              <a:t> </a:t>
            </a:r>
            <a:endParaRPr lang="it-IT" dirty="0">
              <a:solidFill>
                <a:schemeClr val="bg1"/>
              </a:solidFill>
              <a:latin typeface="Calibri" charset="0"/>
            </a:endParaRPr>
          </a:p>
          <a:p>
            <a:pPr eaLnBrk="1" hangingPunct="1"/>
            <a:r>
              <a:rPr lang="en-US" dirty="0">
                <a:solidFill>
                  <a:schemeClr val="bg1"/>
                </a:solidFill>
                <a:latin typeface="Calibri" charset="0"/>
              </a:rPr>
              <a:t>Workers' property rights can prevail if,  SL ≥ </a:t>
            </a:r>
            <a:r>
              <a:rPr lang="en-US" dirty="0" err="1">
                <a:solidFill>
                  <a:schemeClr val="bg1"/>
                </a:solidFill>
                <a:latin typeface="Calibri" charset="0"/>
              </a:rPr>
              <a:t>Sc</a:t>
            </a:r>
            <a:r>
              <a:rPr lang="en-US" dirty="0">
                <a:solidFill>
                  <a:schemeClr val="bg1"/>
                </a:solidFill>
                <a:latin typeface="Calibri" charset="0"/>
              </a:rPr>
              <a:t>, or alternatively,</a:t>
            </a:r>
            <a:endParaRPr lang="it-IT" dirty="0">
              <a:solidFill>
                <a:schemeClr val="bg1"/>
              </a:solidFill>
              <a:latin typeface="Calibri" charset="0"/>
            </a:endParaRPr>
          </a:p>
          <a:p>
            <a:pPr eaLnBrk="1" hangingPunct="1"/>
            <a:r>
              <a:rPr lang="en-US" dirty="0">
                <a:solidFill>
                  <a:schemeClr val="bg1"/>
                </a:solidFill>
                <a:latin typeface="Calibri" charset="0"/>
              </a:rPr>
              <a:t>					</a:t>
            </a:r>
            <a:endParaRPr lang="it-IT" dirty="0">
              <a:solidFill>
                <a:schemeClr val="bg1"/>
              </a:solidFill>
              <a:latin typeface="Calibri" charset="0"/>
            </a:endParaRPr>
          </a:p>
          <a:p>
            <a:pPr eaLnBrk="1" hangingPunct="1"/>
            <a:r>
              <a:rPr lang="en-US" dirty="0">
                <a:solidFill>
                  <a:schemeClr val="bg1"/>
                </a:solidFill>
                <a:latin typeface="Calibri" charset="0"/>
              </a:rPr>
              <a:t>HL - ZK  ≥  0                                                                     (4)</a:t>
            </a:r>
            <a:endParaRPr lang="it-IT" dirty="0">
              <a:solidFill>
                <a:schemeClr val="bg1"/>
              </a:solidFill>
              <a:latin typeface="Calibri" charset="0"/>
            </a:endParaRPr>
          </a:p>
          <a:p>
            <a:pPr eaLnBrk="1" hangingPunct="1"/>
            <a:endParaRPr lang="it-IT" dirty="0">
              <a:latin typeface="Calibri" charset="0"/>
            </a:endParaRPr>
          </a:p>
          <a:p>
            <a:pPr eaLnBrk="1" hangingPunct="1"/>
            <a:endParaRPr lang="en-US" sz="1800" dirty="0">
              <a:latin typeface="Calibri" charset="0"/>
            </a:endParaRPr>
          </a:p>
        </p:txBody>
      </p:sp>
      <p:sp>
        <p:nvSpPr>
          <p:cNvPr id="72707" name="CasellaDiTesto 4"/>
          <p:cNvSpPr txBox="1">
            <a:spLocks noChangeArrowheads="1"/>
          </p:cNvSpPr>
          <p:nvPr/>
        </p:nvSpPr>
        <p:spPr bwMode="auto">
          <a:xfrm>
            <a:off x="0" y="0"/>
            <a:ext cx="7896385" cy="2985433"/>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solidFill>
                  <a:srgbClr val="FFFFFF"/>
                </a:solidFill>
                <a:latin typeface="Calibri" charset="0"/>
              </a:rPr>
              <a:t>Under capitalist ownership, the surplus </a:t>
            </a:r>
            <a:r>
              <a:rPr lang="en-US" dirty="0" err="1">
                <a:solidFill>
                  <a:srgbClr val="FFFFFF"/>
                </a:solidFill>
                <a:latin typeface="Calibri" charset="0"/>
              </a:rPr>
              <a:t>Sc</a:t>
            </a:r>
            <a:r>
              <a:rPr lang="en-US" dirty="0">
                <a:solidFill>
                  <a:srgbClr val="FFFFFF"/>
                </a:solidFill>
                <a:latin typeface="Calibri" charset="0"/>
              </a:rPr>
              <a:t> of the firm is equal to: </a:t>
            </a:r>
            <a:endParaRPr lang="it-IT" dirty="0">
              <a:solidFill>
                <a:srgbClr val="FFFFFF"/>
              </a:solidFill>
              <a:latin typeface="Calibri" charset="0"/>
            </a:endParaRPr>
          </a:p>
          <a:p>
            <a:pPr eaLnBrk="1" hangingPunct="1"/>
            <a:r>
              <a:rPr lang="en-US" dirty="0">
                <a:solidFill>
                  <a:srgbClr val="FFFFFF"/>
                </a:solidFill>
                <a:latin typeface="Calibri" charset="0"/>
              </a:rPr>
              <a:t> </a:t>
            </a:r>
            <a:endParaRPr lang="it-IT" dirty="0">
              <a:solidFill>
                <a:srgbClr val="FFFFFF"/>
              </a:solidFill>
              <a:latin typeface="Calibri" charset="0"/>
            </a:endParaRPr>
          </a:p>
          <a:p>
            <a:pPr eaLnBrk="1" hangingPunct="1"/>
            <a:r>
              <a:rPr lang="en-US" dirty="0">
                <a:solidFill>
                  <a:srgbClr val="FFFFFF"/>
                </a:solidFill>
                <a:latin typeface="Calibri" charset="0"/>
              </a:rPr>
              <a:t>    (1)           </a:t>
            </a:r>
            <a:r>
              <a:rPr lang="en-US" dirty="0" err="1">
                <a:solidFill>
                  <a:srgbClr val="FFFFFF"/>
                </a:solidFill>
                <a:latin typeface="Calibri" charset="0"/>
              </a:rPr>
              <a:t>Sc</a:t>
            </a:r>
            <a:r>
              <a:rPr lang="en-US" dirty="0">
                <a:solidFill>
                  <a:srgbClr val="FFFFFF"/>
                </a:solidFill>
                <a:latin typeface="Calibri" charset="0"/>
              </a:rPr>
              <a:t> = Q (</a:t>
            </a:r>
            <a:r>
              <a:rPr lang="en-US" i="1" dirty="0">
                <a:solidFill>
                  <a:srgbClr val="FFFFFF"/>
                </a:solidFill>
                <a:latin typeface="Calibri" charset="0"/>
              </a:rPr>
              <a:t>k</a:t>
            </a:r>
            <a:r>
              <a:rPr lang="en-US" dirty="0">
                <a:solidFill>
                  <a:srgbClr val="FFFFFF"/>
                </a:solidFill>
                <a:latin typeface="Calibri" charset="0"/>
              </a:rPr>
              <a:t>, K, </a:t>
            </a:r>
            <a:r>
              <a:rPr lang="en-US" i="1" dirty="0">
                <a:solidFill>
                  <a:srgbClr val="FFFFFF"/>
                </a:solidFill>
                <a:latin typeface="Calibri" charset="0"/>
              </a:rPr>
              <a:t>l</a:t>
            </a:r>
            <a:r>
              <a:rPr lang="en-US" dirty="0">
                <a:solidFill>
                  <a:srgbClr val="FFFFFF"/>
                </a:solidFill>
                <a:latin typeface="Calibri" charset="0"/>
              </a:rPr>
              <a:t>  , L) - [</a:t>
            </a:r>
            <a:r>
              <a:rPr lang="en-US" i="1" dirty="0" err="1">
                <a:solidFill>
                  <a:srgbClr val="FFFFFF"/>
                </a:solidFill>
                <a:latin typeface="Calibri" charset="0"/>
              </a:rPr>
              <a:t>rk</a:t>
            </a:r>
            <a:r>
              <a:rPr lang="en-US" dirty="0">
                <a:solidFill>
                  <a:srgbClr val="FFFFFF"/>
                </a:solidFill>
                <a:latin typeface="Calibri" charset="0"/>
              </a:rPr>
              <a:t> + RK +</a:t>
            </a:r>
            <a:r>
              <a:rPr lang="en-US" i="1" dirty="0" err="1">
                <a:solidFill>
                  <a:srgbClr val="FFFFFF"/>
                </a:solidFill>
                <a:latin typeface="Calibri" charset="0"/>
              </a:rPr>
              <a:t>wl</a:t>
            </a:r>
            <a:r>
              <a:rPr lang="en-US" dirty="0">
                <a:solidFill>
                  <a:srgbClr val="FFFFFF"/>
                </a:solidFill>
                <a:latin typeface="Calibri" charset="0"/>
              </a:rPr>
              <a:t> + (H+W)L]  </a:t>
            </a:r>
            <a:endParaRPr lang="it-IT" dirty="0">
              <a:solidFill>
                <a:srgbClr val="FFFFFF"/>
              </a:solidFill>
              <a:latin typeface="Calibri" charset="0"/>
            </a:endParaRPr>
          </a:p>
          <a:p>
            <a:pPr eaLnBrk="1" hangingPunct="1"/>
            <a:r>
              <a:rPr lang="en-US" dirty="0">
                <a:solidFill>
                  <a:srgbClr val="FFFFFF"/>
                </a:solidFill>
                <a:latin typeface="Calibri" charset="0"/>
              </a:rPr>
              <a:t>Under labor ownership, the surplus SL of the firm is equal to:</a:t>
            </a:r>
            <a:endParaRPr lang="it-IT" dirty="0">
              <a:solidFill>
                <a:srgbClr val="FFFFFF"/>
              </a:solidFill>
              <a:latin typeface="Calibri" charset="0"/>
            </a:endParaRPr>
          </a:p>
          <a:p>
            <a:pPr eaLnBrk="1" hangingPunct="1"/>
            <a:r>
              <a:rPr lang="en-US" dirty="0">
                <a:solidFill>
                  <a:srgbClr val="FFFFFF"/>
                </a:solidFill>
                <a:latin typeface="Calibri" charset="0"/>
              </a:rPr>
              <a:t> </a:t>
            </a:r>
            <a:endParaRPr lang="it-IT" dirty="0">
              <a:solidFill>
                <a:srgbClr val="FFFFFF"/>
              </a:solidFill>
              <a:latin typeface="Calibri" charset="0"/>
            </a:endParaRPr>
          </a:p>
          <a:p>
            <a:pPr eaLnBrk="1" hangingPunct="1"/>
            <a:r>
              <a:rPr lang="en-US" dirty="0">
                <a:solidFill>
                  <a:srgbClr val="FFFFFF"/>
                </a:solidFill>
                <a:latin typeface="Calibri" charset="0"/>
              </a:rPr>
              <a:t>      (2 )            SL = Q (</a:t>
            </a:r>
            <a:r>
              <a:rPr lang="en-US" i="1" dirty="0">
                <a:solidFill>
                  <a:srgbClr val="FFFFFF"/>
                </a:solidFill>
                <a:latin typeface="Calibri" charset="0"/>
              </a:rPr>
              <a:t>k</a:t>
            </a:r>
            <a:r>
              <a:rPr lang="en-US" dirty="0">
                <a:solidFill>
                  <a:srgbClr val="FFFFFF"/>
                </a:solidFill>
                <a:latin typeface="Calibri" charset="0"/>
              </a:rPr>
              <a:t>, K, </a:t>
            </a:r>
            <a:r>
              <a:rPr lang="en-US" i="1" dirty="0">
                <a:solidFill>
                  <a:srgbClr val="FFFFFF"/>
                </a:solidFill>
                <a:latin typeface="Calibri" charset="0"/>
              </a:rPr>
              <a:t>l</a:t>
            </a:r>
            <a:r>
              <a:rPr lang="en-US" dirty="0">
                <a:solidFill>
                  <a:srgbClr val="FFFFFF"/>
                </a:solidFill>
                <a:latin typeface="Calibri" charset="0"/>
              </a:rPr>
              <a:t>, L) - [</a:t>
            </a:r>
            <a:r>
              <a:rPr lang="en-US" i="1" dirty="0" err="1">
                <a:solidFill>
                  <a:srgbClr val="FFFFFF"/>
                </a:solidFill>
                <a:latin typeface="Calibri" charset="0"/>
              </a:rPr>
              <a:t>rk</a:t>
            </a:r>
            <a:r>
              <a:rPr lang="en-US" dirty="0">
                <a:solidFill>
                  <a:srgbClr val="FFFFFF"/>
                </a:solidFill>
                <a:latin typeface="Calibri" charset="0"/>
              </a:rPr>
              <a:t> + (Z+R)K + </a:t>
            </a:r>
            <a:r>
              <a:rPr lang="en-US" i="1" dirty="0" err="1">
                <a:solidFill>
                  <a:srgbClr val="FFFFFF"/>
                </a:solidFill>
                <a:latin typeface="Calibri" charset="0"/>
              </a:rPr>
              <a:t>wl</a:t>
            </a:r>
            <a:r>
              <a:rPr lang="en-US" dirty="0">
                <a:solidFill>
                  <a:srgbClr val="FFFFFF"/>
                </a:solidFill>
                <a:latin typeface="Calibri" charset="0"/>
              </a:rPr>
              <a:t> +WL]</a:t>
            </a:r>
            <a:endParaRPr lang="it-IT" sz="2000" dirty="0">
              <a:solidFill>
                <a:srgbClr val="FFFFFF"/>
              </a:solidFill>
              <a:latin typeface="Calibri" charset="0"/>
            </a:endParaRPr>
          </a:p>
          <a:p>
            <a:pPr eaLnBrk="1" hangingPunct="1"/>
            <a:endParaRPr lang="en-US" sz="2000" dirty="0">
              <a:latin typeface="Calibri" charset="0"/>
            </a:endParaRPr>
          </a:p>
        </p:txBody>
      </p:sp>
      <p:sp>
        <p:nvSpPr>
          <p:cNvPr id="72708" name="AutoShape 16"/>
          <p:cNvSpPr>
            <a:spLocks noChangeArrowheads="1"/>
          </p:cNvSpPr>
          <p:nvPr/>
        </p:nvSpPr>
        <p:spPr bwMode="auto">
          <a:xfrm>
            <a:off x="8008938" y="1558925"/>
            <a:ext cx="976312"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2709" name="AutoShape 15"/>
          <p:cNvSpPr>
            <a:spLocks noChangeArrowheads="1"/>
          </p:cNvSpPr>
          <p:nvPr/>
        </p:nvSpPr>
        <p:spPr bwMode="auto">
          <a:xfrm>
            <a:off x="0" y="4495800"/>
            <a:ext cx="976313"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asellaDiTesto 1"/>
          <p:cNvSpPr txBox="1">
            <a:spLocks noChangeArrowheads="1"/>
          </p:cNvSpPr>
          <p:nvPr/>
        </p:nvSpPr>
        <p:spPr bwMode="auto">
          <a:xfrm>
            <a:off x="165100" y="155346"/>
            <a:ext cx="8978900" cy="3693319"/>
          </a:xfrm>
          <a:prstGeom prst="rect">
            <a:avLst/>
          </a:prstGeom>
          <a:solidFill>
            <a:schemeClr val="bg2"/>
          </a:solidFill>
          <a:ln w="9525">
            <a:solidFill>
              <a:schemeClr val="bg2"/>
            </a:solidFill>
            <a:miter lim="800000"/>
            <a:headEnd/>
            <a:tailEnd/>
          </a:ln>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latin typeface="Calibri" charset="0"/>
              </a:rPr>
              <a:t>An institution of production is in </a:t>
            </a:r>
            <a:r>
              <a:rPr lang="en-US" u="sng" dirty="0">
                <a:latin typeface="Calibri" charset="0"/>
              </a:rPr>
              <a:t>organizational</a:t>
            </a:r>
            <a:r>
              <a:rPr lang="en-US" dirty="0">
                <a:latin typeface="Calibri" charset="0"/>
              </a:rPr>
              <a:t> </a:t>
            </a:r>
            <a:r>
              <a:rPr lang="en-US" u="sng" dirty="0">
                <a:latin typeface="Calibri" charset="0"/>
              </a:rPr>
              <a:t>equilibrium</a:t>
            </a:r>
            <a:r>
              <a:rPr lang="en-US" dirty="0">
                <a:latin typeface="Calibri" charset="0"/>
              </a:rPr>
              <a:t> when it is defined by a system of property rights P and technical assets T such that T are the optimal technology under the property rights P, and P is the property rights system that maximizes ownership surplus when the technical assets T are employed in production. Let:</a:t>
            </a:r>
          </a:p>
          <a:p>
            <a:pPr eaLnBrk="1" hangingPunct="1"/>
            <a:endParaRPr lang="it-IT" dirty="0">
              <a:latin typeface="Calibri" charset="0"/>
            </a:endParaRPr>
          </a:p>
          <a:p>
            <a:pPr eaLnBrk="1" hangingPunct="1"/>
            <a:r>
              <a:rPr lang="en-US" dirty="0">
                <a:latin typeface="Calibri" charset="0"/>
              </a:rPr>
              <a:t> (</a:t>
            </a:r>
            <a:r>
              <a:rPr lang="en-US" i="1" dirty="0" err="1">
                <a:latin typeface="Calibri" charset="0"/>
              </a:rPr>
              <a:t>k</a:t>
            </a:r>
            <a:r>
              <a:rPr lang="en-US" i="1" baseline="-25000" dirty="0" err="1">
                <a:latin typeface="Calibri" charset="0"/>
              </a:rPr>
              <a:t>c</a:t>
            </a:r>
            <a:r>
              <a:rPr lang="en-US" dirty="0">
                <a:latin typeface="Calibri" charset="0"/>
              </a:rPr>
              <a:t>,</a:t>
            </a:r>
            <a:r>
              <a:rPr lang="en-US" i="1" dirty="0">
                <a:latin typeface="Calibri" charset="0"/>
              </a:rPr>
              <a:t>,</a:t>
            </a:r>
            <a:r>
              <a:rPr lang="en-US" dirty="0" err="1">
                <a:latin typeface="Calibri" charset="0"/>
              </a:rPr>
              <a:t>K</a:t>
            </a:r>
            <a:r>
              <a:rPr lang="en-US" baseline="-25000" dirty="0" err="1">
                <a:latin typeface="Calibri" charset="0"/>
              </a:rPr>
              <a:t>c</a:t>
            </a:r>
            <a:r>
              <a:rPr lang="en-US" dirty="0">
                <a:latin typeface="Calibri" charset="0"/>
              </a:rPr>
              <a:t>, </a:t>
            </a:r>
            <a:r>
              <a:rPr lang="en-US" i="1" dirty="0" err="1">
                <a:latin typeface="Calibri" charset="0"/>
              </a:rPr>
              <a:t>l</a:t>
            </a:r>
            <a:r>
              <a:rPr lang="en-US" i="1" baseline="-25000" dirty="0" err="1">
                <a:latin typeface="Calibri" charset="0"/>
              </a:rPr>
              <a:t>c</a:t>
            </a:r>
            <a:r>
              <a:rPr lang="en-US" dirty="0">
                <a:latin typeface="Calibri" charset="0"/>
              </a:rPr>
              <a:t>,</a:t>
            </a:r>
            <a:r>
              <a:rPr lang="en-US" i="1" dirty="0">
                <a:latin typeface="Calibri" charset="0"/>
              </a:rPr>
              <a:t> </a:t>
            </a:r>
            <a:r>
              <a:rPr lang="en-US" dirty="0" err="1">
                <a:latin typeface="Calibri" charset="0"/>
              </a:rPr>
              <a:t>L</a:t>
            </a:r>
            <a:r>
              <a:rPr lang="en-US" baseline="-25000" dirty="0" err="1">
                <a:latin typeface="Calibri" charset="0"/>
              </a:rPr>
              <a:t>c</a:t>
            </a:r>
            <a:r>
              <a:rPr lang="en-US" dirty="0">
                <a:latin typeface="Calibri" charset="0"/>
              </a:rPr>
              <a:t>)       =   </a:t>
            </a:r>
            <a:r>
              <a:rPr lang="en-US" dirty="0" err="1">
                <a:latin typeface="Calibri" charset="0"/>
              </a:rPr>
              <a:t>argmax</a:t>
            </a:r>
            <a:r>
              <a:rPr lang="en-US" dirty="0">
                <a:latin typeface="Calibri" charset="0"/>
              </a:rPr>
              <a:t>  </a:t>
            </a:r>
            <a:r>
              <a:rPr lang="en-US" dirty="0" err="1">
                <a:latin typeface="Calibri" charset="0"/>
              </a:rPr>
              <a:t>S</a:t>
            </a:r>
            <a:r>
              <a:rPr lang="en-US" baseline="-25000" dirty="0" err="1">
                <a:latin typeface="Calibri" charset="0"/>
              </a:rPr>
              <a:t>c</a:t>
            </a:r>
            <a:r>
              <a:rPr lang="en-US" dirty="0">
                <a:latin typeface="Calibri" charset="0"/>
              </a:rPr>
              <a:t> (</a:t>
            </a:r>
            <a:r>
              <a:rPr lang="en-US" i="1" dirty="0">
                <a:latin typeface="Calibri" charset="0"/>
              </a:rPr>
              <a:t>k</a:t>
            </a:r>
            <a:r>
              <a:rPr lang="en-US" dirty="0">
                <a:latin typeface="Calibri" charset="0"/>
              </a:rPr>
              <a:t>, K, </a:t>
            </a:r>
            <a:r>
              <a:rPr lang="en-US" i="1" dirty="0">
                <a:latin typeface="Calibri" charset="0"/>
              </a:rPr>
              <a:t>l</a:t>
            </a:r>
            <a:r>
              <a:rPr lang="en-US" dirty="0">
                <a:latin typeface="Calibri" charset="0"/>
              </a:rPr>
              <a:t>, L)                                    (5)</a:t>
            </a:r>
            <a:endParaRPr lang="it-IT" dirty="0">
              <a:latin typeface="Calibri" charset="0"/>
            </a:endParaRPr>
          </a:p>
          <a:p>
            <a:pPr eaLnBrk="1" hangingPunct="1"/>
            <a:r>
              <a:rPr lang="en-US" dirty="0">
                <a:latin typeface="Calibri" charset="0"/>
              </a:rPr>
              <a:t> </a:t>
            </a:r>
            <a:endParaRPr lang="it-IT" dirty="0">
              <a:latin typeface="Calibri" charset="0"/>
            </a:endParaRPr>
          </a:p>
          <a:p>
            <a:pPr eaLnBrk="1" hangingPunct="1"/>
            <a:r>
              <a:rPr lang="en-US" dirty="0">
                <a:latin typeface="Calibri" charset="0"/>
              </a:rPr>
              <a:t>(</a:t>
            </a:r>
            <a:r>
              <a:rPr lang="en-US" i="1" dirty="0" err="1">
                <a:latin typeface="Calibri" charset="0"/>
              </a:rPr>
              <a:t>k</a:t>
            </a:r>
            <a:r>
              <a:rPr lang="en-US" baseline="-25000" dirty="0" err="1">
                <a:latin typeface="Calibri" charset="0"/>
              </a:rPr>
              <a:t>L</a:t>
            </a:r>
            <a:r>
              <a:rPr lang="en-US" dirty="0">
                <a:latin typeface="Calibri" charset="0"/>
              </a:rPr>
              <a:t>, K</a:t>
            </a:r>
            <a:r>
              <a:rPr lang="en-US" baseline="-25000" dirty="0">
                <a:latin typeface="Calibri" charset="0"/>
              </a:rPr>
              <a:t>L</a:t>
            </a:r>
            <a:r>
              <a:rPr lang="en-US" dirty="0">
                <a:latin typeface="Calibri" charset="0"/>
              </a:rPr>
              <a:t>, </a:t>
            </a:r>
            <a:r>
              <a:rPr lang="en-US" i="1" dirty="0" err="1">
                <a:latin typeface="Calibri" charset="0"/>
              </a:rPr>
              <a:t>l</a:t>
            </a:r>
            <a:r>
              <a:rPr lang="en-US" baseline="-25000" dirty="0" err="1">
                <a:latin typeface="Calibri" charset="0"/>
              </a:rPr>
              <a:t>L</a:t>
            </a:r>
            <a:r>
              <a:rPr lang="en-US" dirty="0">
                <a:latin typeface="Calibri" charset="0"/>
              </a:rPr>
              <a:t>, L</a:t>
            </a:r>
            <a:r>
              <a:rPr lang="en-US" u="sng" baseline="-25000" dirty="0">
                <a:latin typeface="Calibri" charset="0"/>
              </a:rPr>
              <a:t>L</a:t>
            </a:r>
            <a:r>
              <a:rPr lang="en-US" dirty="0">
                <a:latin typeface="Calibri" charset="0"/>
              </a:rPr>
              <a:t>)       =  </a:t>
            </a:r>
            <a:r>
              <a:rPr lang="en-US" dirty="0" err="1">
                <a:latin typeface="Calibri" charset="0"/>
              </a:rPr>
              <a:t>argmax</a:t>
            </a:r>
            <a:r>
              <a:rPr lang="en-US" dirty="0">
                <a:latin typeface="Calibri" charset="0"/>
              </a:rPr>
              <a:t>  S</a:t>
            </a:r>
            <a:r>
              <a:rPr lang="en-US" baseline="-25000" dirty="0">
                <a:latin typeface="Calibri" charset="0"/>
              </a:rPr>
              <a:t>L </a:t>
            </a:r>
            <a:r>
              <a:rPr lang="en-US" dirty="0">
                <a:latin typeface="Calibri" charset="0"/>
              </a:rPr>
              <a:t>(</a:t>
            </a:r>
            <a:r>
              <a:rPr lang="en-US" i="1" dirty="0">
                <a:latin typeface="Calibri" charset="0"/>
              </a:rPr>
              <a:t>k</a:t>
            </a:r>
            <a:r>
              <a:rPr lang="en-US" dirty="0">
                <a:latin typeface="Calibri" charset="0"/>
              </a:rPr>
              <a:t>, K ,</a:t>
            </a:r>
            <a:r>
              <a:rPr lang="en-US" i="1" dirty="0">
                <a:latin typeface="Calibri" charset="0"/>
              </a:rPr>
              <a:t>l</a:t>
            </a:r>
            <a:r>
              <a:rPr lang="en-US" dirty="0">
                <a:latin typeface="Calibri" charset="0"/>
              </a:rPr>
              <a:t>, L)                                    (6)</a:t>
            </a:r>
            <a:endParaRPr lang="it-IT" dirty="0">
              <a:latin typeface="Calibri" charset="0"/>
            </a:endParaRPr>
          </a:p>
          <a:p>
            <a:pPr eaLnBrk="1" hangingPunct="1"/>
            <a:endParaRPr lang="en-US" sz="1800" dirty="0">
              <a:latin typeface="Calibri" charset="0"/>
            </a:endParaRPr>
          </a:p>
        </p:txBody>
      </p:sp>
      <p:sp>
        <p:nvSpPr>
          <p:cNvPr id="3" name="CasellaDiTesto 2"/>
          <p:cNvSpPr txBox="1"/>
          <p:nvPr/>
        </p:nvSpPr>
        <p:spPr>
          <a:xfrm>
            <a:off x="319088" y="3970338"/>
            <a:ext cx="8686393" cy="2677656"/>
          </a:xfrm>
          <a:prstGeom prst="rect">
            <a:avLst/>
          </a:prstGeom>
          <a:solidFill>
            <a:schemeClr val="accent6">
              <a:lumMod val="20000"/>
              <a:lumOff val="80000"/>
            </a:schemeClr>
          </a:solidFill>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dirty="0">
                <a:latin typeface="Calibri" charset="0"/>
              </a:rPr>
              <a:t>Then a firm will be in </a:t>
            </a:r>
            <a:r>
              <a:rPr lang="en-US" i="1" dirty="0">
                <a:latin typeface="Calibri" charset="0"/>
              </a:rPr>
              <a:t>a </a:t>
            </a:r>
            <a:r>
              <a:rPr lang="en-US" i="1" u="sng" dirty="0">
                <a:latin typeface="Calibri" charset="0"/>
              </a:rPr>
              <a:t>capitalist organizational equilibrium</a:t>
            </a:r>
            <a:r>
              <a:rPr lang="en-US" dirty="0">
                <a:latin typeface="Calibri" charset="0"/>
              </a:rPr>
              <a:t> (COE) if:</a:t>
            </a:r>
            <a:endParaRPr lang="it-IT" dirty="0">
              <a:latin typeface="Calibri" charset="0"/>
            </a:endParaRPr>
          </a:p>
          <a:p>
            <a:pPr eaLnBrk="1" hangingPunct="1"/>
            <a:r>
              <a:rPr lang="en-US" dirty="0">
                <a:latin typeface="Calibri" charset="0"/>
              </a:rPr>
              <a:t> </a:t>
            </a:r>
            <a:endParaRPr lang="it-IT" dirty="0">
              <a:latin typeface="Calibri" charset="0"/>
            </a:endParaRPr>
          </a:p>
          <a:p>
            <a:pPr eaLnBrk="1" hangingPunct="1"/>
            <a:r>
              <a:rPr lang="en-US" dirty="0" err="1">
                <a:latin typeface="Calibri" charset="0"/>
              </a:rPr>
              <a:t>ZK</a:t>
            </a:r>
            <a:r>
              <a:rPr lang="en-US" baseline="-25000" dirty="0" err="1">
                <a:latin typeface="Calibri" charset="0"/>
              </a:rPr>
              <a:t>c</a:t>
            </a:r>
            <a:r>
              <a:rPr lang="en-US" baseline="-25000" dirty="0">
                <a:latin typeface="Calibri" charset="0"/>
              </a:rPr>
              <a:t> </a:t>
            </a:r>
            <a:r>
              <a:rPr lang="en-US" dirty="0">
                <a:latin typeface="Calibri" charset="0"/>
              </a:rPr>
              <a:t>- </a:t>
            </a:r>
            <a:r>
              <a:rPr lang="en-US" dirty="0" err="1">
                <a:latin typeface="Calibri" charset="0"/>
              </a:rPr>
              <a:t>HL</a:t>
            </a:r>
            <a:r>
              <a:rPr lang="en-US" baseline="-25000" dirty="0" err="1">
                <a:latin typeface="Calibri" charset="0"/>
              </a:rPr>
              <a:t>c</a:t>
            </a:r>
            <a:r>
              <a:rPr lang="en-US" baseline="-25000" dirty="0">
                <a:latin typeface="Calibri" charset="0"/>
              </a:rPr>
              <a:t>  </a:t>
            </a:r>
            <a:r>
              <a:rPr lang="en-US" dirty="0">
                <a:latin typeface="Calibri" charset="0"/>
              </a:rPr>
              <a:t>  ≥   0                                                                                     (7)</a:t>
            </a:r>
            <a:endParaRPr lang="it-IT" dirty="0">
              <a:latin typeface="Calibri" charset="0"/>
            </a:endParaRPr>
          </a:p>
          <a:p>
            <a:pPr eaLnBrk="1" hangingPunct="1"/>
            <a:r>
              <a:rPr lang="en-US" dirty="0">
                <a:latin typeface="Calibri" charset="0"/>
              </a:rPr>
              <a:t>	</a:t>
            </a:r>
            <a:endParaRPr lang="it-IT" dirty="0">
              <a:latin typeface="Calibri" charset="0"/>
            </a:endParaRPr>
          </a:p>
          <a:p>
            <a:pPr eaLnBrk="1" hangingPunct="1"/>
            <a:r>
              <a:rPr lang="en-US" dirty="0">
                <a:latin typeface="Calibri" charset="0"/>
              </a:rPr>
              <a:t>and in </a:t>
            </a:r>
            <a:r>
              <a:rPr lang="en-US" i="1" u="sng" dirty="0">
                <a:latin typeface="Calibri" charset="0"/>
              </a:rPr>
              <a:t>a labor organizational equilibrium</a:t>
            </a:r>
            <a:r>
              <a:rPr lang="en-US" dirty="0">
                <a:latin typeface="Calibri" charset="0"/>
              </a:rPr>
              <a:t> (LOE) if:</a:t>
            </a:r>
            <a:endParaRPr lang="it-IT" dirty="0">
              <a:latin typeface="Calibri" charset="0"/>
            </a:endParaRPr>
          </a:p>
          <a:p>
            <a:pPr eaLnBrk="1" hangingPunct="1"/>
            <a:r>
              <a:rPr lang="en-US" dirty="0">
                <a:latin typeface="Calibri" charset="0"/>
              </a:rPr>
              <a:t> </a:t>
            </a:r>
            <a:endParaRPr lang="it-IT" dirty="0">
              <a:latin typeface="Calibri" charset="0"/>
            </a:endParaRPr>
          </a:p>
          <a:p>
            <a:pPr eaLnBrk="1" hangingPunct="1"/>
            <a:r>
              <a:rPr lang="en-US" dirty="0">
                <a:latin typeface="Calibri" charset="0"/>
              </a:rPr>
              <a:t>HL</a:t>
            </a:r>
            <a:r>
              <a:rPr lang="en-US" baseline="-25000" dirty="0">
                <a:latin typeface="Calibri" charset="0"/>
              </a:rPr>
              <a:t>L</a:t>
            </a:r>
            <a:r>
              <a:rPr lang="en-US" dirty="0">
                <a:latin typeface="Calibri" charset="0"/>
              </a:rPr>
              <a:t> - ZK</a:t>
            </a:r>
            <a:r>
              <a:rPr lang="en-US" baseline="-25000" dirty="0">
                <a:latin typeface="Calibri" charset="0"/>
              </a:rPr>
              <a:t>L</a:t>
            </a:r>
            <a:r>
              <a:rPr lang="en-US" dirty="0">
                <a:latin typeface="Calibri" charset="0"/>
              </a:rPr>
              <a:t>      ≥   0                                                                                   (8)</a:t>
            </a:r>
            <a:endParaRPr lang="it-IT" dirty="0">
              <a:latin typeface="Calibri"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25412" y="122238"/>
            <a:ext cx="9018587" cy="5216813"/>
          </a:xfrm>
          <a:prstGeom prst="rect">
            <a:avLst/>
          </a:prstGeom>
          <a:solidFill>
            <a:srgbClr val="FDEADA"/>
          </a:solidFill>
          <a:ln>
            <a:solidFill>
              <a:srgbClr val="FF0000"/>
            </a:solidFill>
          </a:ln>
        </p:spPr>
        <p:txBody>
          <a:bodyPr wrap="square">
            <a:spAutoFit/>
          </a:bodyPr>
          <a:lstStyle>
            <a:lvl1pPr eaLnBrk="0" hangingPunct="0">
              <a:tabLst>
                <a:tab pos="5181600" algn="l"/>
              </a:tabLst>
              <a:defRPr sz="2400">
                <a:solidFill>
                  <a:schemeClr val="tx1"/>
                </a:solidFill>
                <a:latin typeface="Arial" charset="0"/>
                <a:ea typeface="ヒラギノ角ゴ Pro W3" charset="0"/>
                <a:cs typeface="ヒラギノ角ゴ Pro W3" charset="0"/>
              </a:defRPr>
            </a:lvl1pPr>
            <a:lvl2pPr marL="37931725" indent="-37474525" eaLnBrk="0" hangingPunct="0">
              <a:tabLst>
                <a:tab pos="5181600" algn="l"/>
              </a:tabLst>
              <a:defRPr sz="2400">
                <a:solidFill>
                  <a:schemeClr val="tx1"/>
                </a:solidFill>
                <a:latin typeface="Arial" charset="0"/>
                <a:ea typeface="ヒラギノ角ゴ Pro W3" charset="0"/>
                <a:cs typeface="ヒラギノ角ゴ Pro W3" charset="0"/>
              </a:defRPr>
            </a:lvl2pPr>
            <a:lvl3pPr eaLnBrk="0" hangingPunct="0">
              <a:tabLst>
                <a:tab pos="5181600" algn="l"/>
              </a:tabLst>
              <a:defRPr sz="2400">
                <a:solidFill>
                  <a:schemeClr val="tx1"/>
                </a:solidFill>
                <a:latin typeface="Arial" charset="0"/>
                <a:ea typeface="ヒラギノ角ゴ Pro W3" charset="0"/>
                <a:cs typeface="ヒラギノ角ゴ Pro W3" charset="0"/>
              </a:defRPr>
            </a:lvl3pPr>
            <a:lvl4pPr eaLnBrk="0" hangingPunct="0">
              <a:tabLst>
                <a:tab pos="5181600" algn="l"/>
              </a:tabLst>
              <a:defRPr sz="2400">
                <a:solidFill>
                  <a:schemeClr val="tx1"/>
                </a:solidFill>
                <a:latin typeface="Arial" charset="0"/>
                <a:ea typeface="ヒラギノ角ゴ Pro W3" charset="0"/>
                <a:cs typeface="ヒラギノ角ゴ Pro W3" charset="0"/>
              </a:defRPr>
            </a:lvl4pPr>
            <a:lvl5pPr eaLnBrk="0" hangingPunct="0">
              <a:tabLst>
                <a:tab pos="5181600" algn="l"/>
              </a:tabLst>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5181600" algn="l"/>
              </a:tabLs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5181600" algn="l"/>
              </a:tabLs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5181600" algn="l"/>
              </a:tabLs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5181600" algn="l"/>
              </a:tabLst>
              <a:defRPr sz="2400">
                <a:solidFill>
                  <a:schemeClr val="tx1"/>
                </a:solidFill>
                <a:latin typeface="Arial" charset="0"/>
                <a:ea typeface="ヒラギノ角ゴ Pro W3" charset="0"/>
                <a:cs typeface="ヒラギノ角ゴ Pro W3" charset="0"/>
              </a:defRPr>
            </a:lvl9pPr>
          </a:lstStyle>
          <a:p>
            <a:pPr algn="just" eaLnBrk="1" hangingPunct="1">
              <a:lnSpc>
                <a:spcPts val="1800"/>
              </a:lnSpc>
            </a:pPr>
            <a:r>
              <a:rPr lang="en-US" sz="2000" dirty="0">
                <a:latin typeface="Times" charset="0"/>
                <a:cs typeface="Cambria" charset="0"/>
              </a:rPr>
              <a:t>If we re-arrange conditions (7) and (4) in the following ways:</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err="1">
                <a:latin typeface="Times" charset="0"/>
                <a:cs typeface="Cambria" charset="0"/>
              </a:rPr>
              <a:t>K</a:t>
            </a:r>
            <a:r>
              <a:rPr lang="en-US" sz="2000" baseline="-25000" dirty="0" err="1">
                <a:latin typeface="Times" charset="0"/>
                <a:cs typeface="Cambria" charset="0"/>
              </a:rPr>
              <a:t>c</a:t>
            </a:r>
            <a:r>
              <a:rPr lang="en-US" sz="2000" dirty="0">
                <a:latin typeface="Times" charset="0"/>
                <a:cs typeface="Cambria" charset="0"/>
              </a:rPr>
              <a:t>/</a:t>
            </a:r>
            <a:r>
              <a:rPr lang="en-US" sz="2000" dirty="0" err="1">
                <a:latin typeface="Times" charset="0"/>
                <a:cs typeface="Cambria" charset="0"/>
              </a:rPr>
              <a:t>L</a:t>
            </a:r>
            <a:r>
              <a:rPr lang="en-US" sz="2000" baseline="-25000" dirty="0" err="1">
                <a:latin typeface="Times" charset="0"/>
                <a:cs typeface="Cambria" charset="0"/>
              </a:rPr>
              <a:t>c</a:t>
            </a:r>
            <a:r>
              <a:rPr lang="en-US" sz="2000" dirty="0">
                <a:latin typeface="Times" charset="0"/>
                <a:cs typeface="Cambria" charset="0"/>
              </a:rPr>
              <a:t>  ≥  H/Z                                                                              (7')</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K</a:t>
            </a:r>
            <a:r>
              <a:rPr lang="en-US" sz="2000" baseline="-25000" dirty="0">
                <a:latin typeface="Times" charset="0"/>
                <a:cs typeface="Cambria" charset="0"/>
              </a:rPr>
              <a:t>L</a:t>
            </a:r>
            <a:r>
              <a:rPr lang="en-US" sz="2000" dirty="0">
                <a:latin typeface="Times" charset="0"/>
                <a:cs typeface="Cambria" charset="0"/>
              </a:rPr>
              <a:t>/L</a:t>
            </a:r>
            <a:r>
              <a:rPr lang="en-US" sz="2000" baseline="-25000" dirty="0">
                <a:latin typeface="Times" charset="0"/>
                <a:cs typeface="Cambria" charset="0"/>
              </a:rPr>
              <a:t>L</a:t>
            </a:r>
            <a:r>
              <a:rPr lang="en-US" sz="2000" dirty="0">
                <a:latin typeface="Times" charset="0"/>
                <a:cs typeface="Cambria" charset="0"/>
              </a:rPr>
              <a:t>  ≤  H/Z                                                                              (8')</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we can see that both conditions are simultaneously satisfied if:</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err="1">
                <a:latin typeface="Times" charset="0"/>
                <a:cs typeface="Cambria" charset="0"/>
              </a:rPr>
              <a:t>K</a:t>
            </a:r>
            <a:r>
              <a:rPr lang="en-US" sz="2000" baseline="-25000" dirty="0" err="1">
                <a:latin typeface="Times" charset="0"/>
                <a:cs typeface="Cambria" charset="0"/>
              </a:rPr>
              <a:t>c</a:t>
            </a:r>
            <a:r>
              <a:rPr lang="en-US" sz="2000" dirty="0">
                <a:latin typeface="Times" charset="0"/>
                <a:cs typeface="Cambria" charset="0"/>
              </a:rPr>
              <a:t>/</a:t>
            </a:r>
            <a:r>
              <a:rPr lang="en-US" sz="2000" dirty="0" err="1">
                <a:latin typeface="Times" charset="0"/>
                <a:cs typeface="Cambria" charset="0"/>
              </a:rPr>
              <a:t>L</a:t>
            </a:r>
            <a:r>
              <a:rPr lang="en-US" sz="2000" baseline="-25000" dirty="0" err="1">
                <a:latin typeface="Times" charset="0"/>
                <a:cs typeface="Cambria" charset="0"/>
              </a:rPr>
              <a:t>c</a:t>
            </a:r>
            <a:r>
              <a:rPr lang="en-US" sz="2000" dirty="0">
                <a:latin typeface="Times" charset="0"/>
                <a:cs typeface="Cambria" charset="0"/>
              </a:rPr>
              <a:t>   ≥   H/Z   ≥    K</a:t>
            </a:r>
            <a:r>
              <a:rPr lang="en-US" sz="2000" baseline="-25000" dirty="0">
                <a:latin typeface="Times" charset="0"/>
                <a:cs typeface="Cambria" charset="0"/>
              </a:rPr>
              <a:t>L</a:t>
            </a:r>
            <a:r>
              <a:rPr lang="en-US" sz="2000" dirty="0">
                <a:latin typeface="Times" charset="0"/>
                <a:cs typeface="Cambria" charset="0"/>
              </a:rPr>
              <a:t>/L</a:t>
            </a:r>
            <a:r>
              <a:rPr lang="en-US" sz="2000" baseline="-25000" dirty="0">
                <a:latin typeface="Times" charset="0"/>
                <a:cs typeface="Cambria" charset="0"/>
              </a:rPr>
              <a:t>L</a:t>
            </a:r>
            <a:r>
              <a:rPr lang="en-US" sz="2000" dirty="0">
                <a:latin typeface="Times" charset="0"/>
                <a:cs typeface="Cambria" charset="0"/>
              </a:rPr>
              <a:t>     (9)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Since the relative prices of the high-agency-cost capital and labor are</a:t>
            </a:r>
          </a:p>
          <a:p>
            <a:pPr algn="just" eaLnBrk="1" hangingPunct="1">
              <a:lnSpc>
                <a:spcPts val="1800"/>
              </a:lnSpc>
            </a:pPr>
            <a:r>
              <a:rPr lang="en-US" sz="2000" dirty="0">
                <a:latin typeface="Times" charset="0"/>
                <a:cs typeface="Cambria" charset="0"/>
              </a:rPr>
              <a:t> (H+W)/R under capitalist ownership and  W/(Z+R) under workers' ownership, </a:t>
            </a:r>
          </a:p>
          <a:p>
            <a:pPr algn="just" eaLnBrk="1" hangingPunct="1">
              <a:lnSpc>
                <a:spcPts val="1800"/>
              </a:lnSpc>
            </a:pPr>
            <a:r>
              <a:rPr lang="en-US" sz="2000" dirty="0">
                <a:latin typeface="Times" charset="0"/>
                <a:cs typeface="Cambria" charset="0"/>
              </a:rPr>
              <a:t>we have that:</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eaLnBrk="1" hangingPunct="1">
              <a:lnSpc>
                <a:spcPts val="1800"/>
              </a:lnSpc>
            </a:pPr>
            <a:r>
              <a:rPr lang="en-US" sz="2000" dirty="0">
                <a:latin typeface="Times" charset="0"/>
                <a:cs typeface="Cambria" charset="0"/>
              </a:rPr>
              <a:t>      </a:t>
            </a:r>
            <a:r>
              <a:rPr lang="en-US" sz="2000" dirty="0" err="1">
                <a:latin typeface="Times" charset="0"/>
                <a:cs typeface="Cambria" charset="0"/>
              </a:rPr>
              <a:t>K</a:t>
            </a:r>
            <a:r>
              <a:rPr lang="en-US" sz="2000" baseline="-25000" dirty="0" err="1">
                <a:latin typeface="Times" charset="0"/>
                <a:cs typeface="Cambria" charset="0"/>
              </a:rPr>
              <a:t>c</a:t>
            </a:r>
            <a:r>
              <a:rPr lang="en-US" sz="2000" dirty="0">
                <a:latin typeface="Times" charset="0"/>
                <a:cs typeface="Cambria" charset="0"/>
              </a:rPr>
              <a:t>/</a:t>
            </a:r>
            <a:r>
              <a:rPr lang="en-US" sz="2000" dirty="0" err="1">
                <a:latin typeface="Times" charset="0"/>
                <a:cs typeface="Cambria" charset="0"/>
              </a:rPr>
              <a:t>L</a:t>
            </a:r>
            <a:r>
              <a:rPr lang="en-US" sz="2000" baseline="-25000" dirty="0" err="1">
                <a:latin typeface="Times" charset="0"/>
                <a:cs typeface="Cambria" charset="0"/>
              </a:rPr>
              <a:t>c</a:t>
            </a:r>
            <a:r>
              <a:rPr lang="en-US" sz="2000" dirty="0">
                <a:latin typeface="Times" charset="0"/>
                <a:cs typeface="Cambria" charset="0"/>
              </a:rPr>
              <a:t>  ≥ K</a:t>
            </a:r>
            <a:r>
              <a:rPr lang="en-US" sz="2000" baseline="-25000" dirty="0">
                <a:latin typeface="Times" charset="0"/>
                <a:cs typeface="Cambria" charset="0"/>
              </a:rPr>
              <a:t>L</a:t>
            </a:r>
            <a:r>
              <a:rPr lang="en-US" sz="2000" dirty="0">
                <a:latin typeface="Times" charset="0"/>
                <a:cs typeface="Cambria" charset="0"/>
              </a:rPr>
              <a:t>/L</a:t>
            </a:r>
            <a:r>
              <a:rPr lang="en-US" sz="2000" baseline="-25000" dirty="0">
                <a:latin typeface="Times" charset="0"/>
                <a:cs typeface="Cambria" charset="0"/>
              </a:rPr>
              <a:t>L </a:t>
            </a:r>
            <a:r>
              <a:rPr lang="en-US" sz="2000" dirty="0">
                <a:latin typeface="Times" charset="0"/>
                <a:cs typeface="Cambria" charset="0"/>
              </a:rPr>
              <a:t>        (10)                          </a:t>
            </a:r>
            <a:r>
              <a:rPr lang="it-IT"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 </a:t>
            </a:r>
            <a:endParaRPr lang="it-IT" sz="2000" dirty="0">
              <a:latin typeface="Cambria" charset="0"/>
              <a:cs typeface="Cambria" charset="0"/>
            </a:endParaRPr>
          </a:p>
          <a:p>
            <a:pPr algn="just" eaLnBrk="1" hangingPunct="1">
              <a:lnSpc>
                <a:spcPts val="1800"/>
              </a:lnSpc>
            </a:pPr>
            <a:r>
              <a:rPr lang="en-US" sz="2000" dirty="0">
                <a:latin typeface="Times" charset="0"/>
                <a:cs typeface="Cambria" charset="0"/>
              </a:rPr>
              <a:t>(7’) and (8’) can be simultaneously satisfied, </a:t>
            </a:r>
          </a:p>
          <a:p>
            <a:pPr algn="just" eaLnBrk="1" hangingPunct="1">
              <a:lnSpc>
                <a:spcPts val="1800"/>
              </a:lnSpc>
            </a:pPr>
            <a:endParaRPr lang="en-US" sz="2000" dirty="0">
              <a:latin typeface="Times" charset="0"/>
              <a:cs typeface="Cambria" charset="0"/>
            </a:endParaRPr>
          </a:p>
          <a:p>
            <a:pPr algn="just" eaLnBrk="1" hangingPunct="1">
              <a:lnSpc>
                <a:spcPts val="1800"/>
              </a:lnSpc>
            </a:pPr>
            <a:r>
              <a:rPr lang="en-US" sz="2000" dirty="0">
                <a:latin typeface="Times" charset="0"/>
                <a:cs typeface="Cambria" charset="0"/>
              </a:rPr>
              <a:t>and we can have multiple organizational </a:t>
            </a:r>
            <a:r>
              <a:rPr lang="en-US" sz="2000" dirty="0" err="1">
                <a:latin typeface="Times" charset="0"/>
                <a:cs typeface="Cambria" charset="0"/>
              </a:rPr>
              <a:t>equilibria</a:t>
            </a:r>
            <a:r>
              <a:rPr lang="en-US" sz="2000" dirty="0">
                <a:latin typeface="Times" charset="0"/>
                <a:cs typeface="Cambria" charset="0"/>
              </a:rPr>
              <a:t> when (9) is satisfied. </a:t>
            </a:r>
            <a:r>
              <a:rPr lang="it-IT" sz="2000" dirty="0">
                <a:latin typeface="Times" charset="0"/>
                <a:cs typeface="Cambria" charset="0"/>
              </a:rPr>
              <a:t> </a:t>
            </a:r>
            <a:endParaRPr lang="it-IT" sz="1800" dirty="0">
              <a:latin typeface="Cambria" charset="0"/>
              <a:cs typeface="Cambria" charset="0"/>
            </a:endParaRPr>
          </a:p>
          <a:p>
            <a:pPr eaLnBrk="1" hangingPunct="1"/>
            <a:endParaRPr lang="en-US" sz="1800" dirty="0">
              <a:latin typeface="Calibri" charset="0"/>
            </a:endParaRPr>
          </a:p>
        </p:txBody>
      </p:sp>
      <p:sp>
        <p:nvSpPr>
          <p:cNvPr id="74755" name="AutoShape 16"/>
          <p:cNvSpPr>
            <a:spLocks noChangeArrowheads="1"/>
          </p:cNvSpPr>
          <p:nvPr/>
        </p:nvSpPr>
        <p:spPr bwMode="auto">
          <a:xfrm>
            <a:off x="1047750" y="5864225"/>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4756" name="AutoShape 15"/>
          <p:cNvSpPr>
            <a:spLocks noChangeArrowheads="1"/>
          </p:cNvSpPr>
          <p:nvPr/>
        </p:nvSpPr>
        <p:spPr bwMode="auto">
          <a:xfrm>
            <a:off x="2024063" y="5864225"/>
            <a:ext cx="976311"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74757" name="CasellaDiTesto 6"/>
          <p:cNvSpPr txBox="1">
            <a:spLocks noChangeArrowheads="1"/>
          </p:cNvSpPr>
          <p:nvPr/>
        </p:nvSpPr>
        <p:spPr bwMode="auto">
          <a:xfrm>
            <a:off x="3236739" y="5864225"/>
            <a:ext cx="5907261" cy="400110"/>
          </a:xfrm>
          <a:prstGeom prst="rect">
            <a:avLst/>
          </a:prstGeom>
          <a:solidFill>
            <a:srgbClr val="FFFF00"/>
          </a:solidFill>
          <a:ln w="9525">
            <a:solidFill>
              <a:srgbClr val="EEECE1"/>
            </a:solidFill>
            <a:miter lim="800000"/>
            <a:headEnd/>
            <a:tailEnd/>
          </a:ln>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dirty="0">
                <a:latin typeface="Calibri" charset="0"/>
              </a:rPr>
              <a:t>When  (9) is satisfied, both directions of causation hold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676400"/>
          </a:xfrm>
          <a:solidFill>
            <a:srgbClr val="FF0000"/>
          </a:solidFill>
          <a:ln>
            <a:solidFill>
              <a:srgbClr val="FF0000"/>
            </a:solidFill>
            <a:miter lim="800000"/>
            <a:headEnd/>
            <a:tailEnd/>
          </a:ln>
        </p:spPr>
        <p:txBody>
          <a:bodyPr/>
          <a:lstStyle/>
          <a:p>
            <a:pPr eaLnBrk="1" hangingPunct="1"/>
            <a:r>
              <a:rPr lang="en-GB" sz="3600" b="1">
                <a:solidFill>
                  <a:srgbClr val="FFFFFF"/>
                </a:solidFill>
                <a:latin typeface="Calibri" charset="0"/>
                <a:ea typeface="ヒラギノ角ゴ Pro W3" charset="0"/>
                <a:cs typeface="ヒラギノ角ゴ Pro W3" charset="0"/>
              </a:rPr>
              <a:t>Complementarities between productive forces and relations of production</a:t>
            </a:r>
            <a:endParaRPr lang="en-GB">
              <a:solidFill>
                <a:srgbClr val="FFFFFF"/>
              </a:solidFill>
              <a:latin typeface="Calibri" charset="0"/>
              <a:ea typeface="ヒラギノ角ゴ Pro W3" charset="0"/>
              <a:cs typeface="ヒラギノ角ゴ Pro W3" charset="0"/>
            </a:endParaRPr>
          </a:p>
        </p:txBody>
      </p:sp>
      <p:sp>
        <p:nvSpPr>
          <p:cNvPr id="75779" name="Rectangle 3"/>
          <p:cNvSpPr>
            <a:spLocks noGrp="1" noChangeArrowheads="1"/>
          </p:cNvSpPr>
          <p:nvPr>
            <p:ph type="body" idx="1"/>
          </p:nvPr>
        </p:nvSpPr>
        <p:spPr>
          <a:xfrm>
            <a:off x="609600" y="1909763"/>
            <a:ext cx="8153400" cy="4800600"/>
          </a:xfrm>
          <a:ln>
            <a:solidFill>
              <a:srgbClr val="FF0000"/>
            </a:solidFill>
            <a:miter lim="800000"/>
            <a:headEnd/>
            <a:tailEnd/>
          </a:ln>
        </p:spPr>
        <p:txBody>
          <a:bodyPr/>
          <a:lstStyle/>
          <a:p>
            <a:pPr eaLnBrk="1" hangingPunct="1">
              <a:buFontTx/>
              <a:buNone/>
            </a:pPr>
            <a:r>
              <a:rPr lang="en-GB" sz="2400" dirty="0">
                <a:latin typeface="Calibri" charset="0"/>
                <a:ea typeface="ヒラギノ角ゴ Pro W3" charset="0"/>
                <a:cs typeface="ヒラギノ角ゴ Pro W3" charset="0"/>
              </a:rPr>
              <a:t>The relations between productive forces and relations of production should be seen in terms of the complementarities theory advocated with particular efficacy by </a:t>
            </a:r>
            <a:r>
              <a:rPr lang="en-GB" sz="2400" dirty="0" err="1">
                <a:latin typeface="Calibri" charset="0"/>
                <a:ea typeface="ヒラギノ角ゴ Pro W3" charset="0"/>
                <a:cs typeface="ヒラギノ角ゴ Pro W3" charset="0"/>
              </a:rPr>
              <a:t>Mashiko</a:t>
            </a:r>
            <a:r>
              <a:rPr lang="en-GB" sz="2400" dirty="0">
                <a:latin typeface="Calibri" charset="0"/>
                <a:ea typeface="ヒラギノ角ゴ Pro W3" charset="0"/>
                <a:cs typeface="ヒラギノ角ゴ Pro W3" charset="0"/>
              </a:rPr>
              <a:t> Aoki. </a:t>
            </a:r>
          </a:p>
          <a:p>
            <a:pPr eaLnBrk="1" hangingPunct="1">
              <a:buFontTx/>
              <a:buNone/>
            </a:pPr>
            <a:r>
              <a:rPr lang="en-GB" sz="2400" dirty="0">
                <a:latin typeface="Calibri" charset="0"/>
                <a:ea typeface="ヒラギノ角ゴ Pro W3" charset="0"/>
                <a:cs typeface="ヒラギノ角ゴ Pro W3" charset="0"/>
              </a:rPr>
              <a:t>The one way relation of Marx I and NIE      </a:t>
            </a:r>
          </a:p>
          <a:p>
            <a:pPr eaLnBrk="1" hangingPunct="1">
              <a:buFontTx/>
              <a:buNone/>
            </a:pPr>
            <a:r>
              <a:rPr lang="en-GB" sz="2400" dirty="0">
                <a:latin typeface="Calibri" charset="0"/>
                <a:ea typeface="ヒラギノ角ゴ Pro W3" charset="0"/>
                <a:cs typeface="ヒラギノ角ゴ Pro W3" charset="0"/>
              </a:rPr>
              <a:t>does not allow us to understand the reasons of the diversity of the institutional and technological paths, which characterizes the histories of the different economies.</a:t>
            </a:r>
          </a:p>
          <a:p>
            <a:pPr eaLnBrk="1" hangingPunct="1">
              <a:buFontTx/>
              <a:buNone/>
            </a:pPr>
            <a:endParaRPr lang="en-GB" sz="2400" dirty="0">
              <a:latin typeface="Calibri" charset="0"/>
              <a:ea typeface="ヒラギノ角ゴ Pro W3" charset="0"/>
              <a:cs typeface="ヒラギノ角ゴ Pro W3" charset="0"/>
            </a:endParaRPr>
          </a:p>
          <a:p>
            <a:pPr eaLnBrk="1" hangingPunct="1">
              <a:buFontTx/>
              <a:buNone/>
            </a:pPr>
            <a:r>
              <a:rPr lang="en-GB" sz="2400" dirty="0">
                <a:latin typeface="Calibri" charset="0"/>
                <a:ea typeface="ヒラギノ角ゴ Pro W3" charset="0"/>
                <a:cs typeface="ヒラギノ角ゴ Pro W3" charset="0"/>
              </a:rPr>
              <a:t>We need also </a:t>
            </a:r>
          </a:p>
          <a:p>
            <a:pPr eaLnBrk="1" hangingPunct="1">
              <a:buFontTx/>
              <a:buNone/>
            </a:pPr>
            <a:r>
              <a:rPr lang="en-GB" sz="2400" dirty="0">
                <a:latin typeface="Calibri" charset="0"/>
                <a:ea typeface="ヒラギノ角ゴ Pro W3" charset="0"/>
                <a:cs typeface="ヒラギノ角ゴ Pro W3" charset="0"/>
              </a:rPr>
              <a:t>the opposite direction of causation.</a:t>
            </a:r>
          </a:p>
        </p:txBody>
      </p:sp>
      <p:sp>
        <p:nvSpPr>
          <p:cNvPr id="75780" name="AutoShape 15"/>
          <p:cNvSpPr>
            <a:spLocks noChangeArrowheads="1"/>
          </p:cNvSpPr>
          <p:nvPr/>
        </p:nvSpPr>
        <p:spPr bwMode="auto">
          <a:xfrm>
            <a:off x="2741613" y="5196021"/>
            <a:ext cx="976312"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75781" name="AutoShape 16"/>
          <p:cNvSpPr>
            <a:spLocks noChangeArrowheads="1"/>
          </p:cNvSpPr>
          <p:nvPr/>
        </p:nvSpPr>
        <p:spPr bwMode="auto">
          <a:xfrm>
            <a:off x="5961521" y="3044651"/>
            <a:ext cx="976313"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3091"/>
            <a:ext cx="9144000" cy="842818"/>
          </a:xfrm>
          <a:solidFill>
            <a:srgbClr val="FF0000"/>
          </a:solidFill>
        </p:spPr>
        <p:txBody>
          <a:bodyPr/>
          <a:lstStyle/>
          <a:p>
            <a:pPr eaLnBrk="1" hangingPunct="1"/>
            <a:r>
              <a:rPr lang="en-GB" sz="4000">
                <a:solidFill>
                  <a:srgbClr val="FFFFFF"/>
                </a:solidFill>
                <a:latin typeface="Calibri" charset="0"/>
                <a:ea typeface="ヒラギノ角ゴ Pro W3" charset="0"/>
                <a:cs typeface="ヒラギノ角ゴ Pro W3" charset="0"/>
              </a:rPr>
              <a:t>Technological and institutional paths</a:t>
            </a:r>
            <a:endParaRPr lang="en-GB">
              <a:solidFill>
                <a:srgbClr val="FFFFFF"/>
              </a:solidFill>
              <a:latin typeface="Calibri" charset="0"/>
              <a:ea typeface="ヒラギノ角ゴ Pro W3" charset="0"/>
              <a:cs typeface="ヒラギノ角ゴ Pro W3" charset="0"/>
            </a:endParaRPr>
          </a:p>
        </p:txBody>
      </p:sp>
      <p:sp>
        <p:nvSpPr>
          <p:cNvPr id="77827" name="Rectangle 3"/>
          <p:cNvSpPr>
            <a:spLocks noGrp="1" noChangeArrowheads="1"/>
          </p:cNvSpPr>
          <p:nvPr>
            <p:ph type="body" idx="1"/>
          </p:nvPr>
        </p:nvSpPr>
        <p:spPr>
          <a:xfrm>
            <a:off x="0" y="877455"/>
            <a:ext cx="9144000" cy="2117364"/>
          </a:xfrm>
          <a:ln>
            <a:solidFill>
              <a:schemeClr val="accent1"/>
            </a:solidFill>
            <a:miter lim="800000"/>
            <a:headEnd/>
            <a:tailEnd/>
          </a:ln>
        </p:spPr>
        <p:txBody>
          <a:bodyPr/>
          <a:lstStyle/>
          <a:p>
            <a:pPr eaLnBrk="1" hangingPunct="1">
              <a:lnSpc>
                <a:spcPct val="90000"/>
              </a:lnSpc>
              <a:buFontTx/>
              <a:buNone/>
            </a:pPr>
            <a:r>
              <a:rPr lang="en-GB" sz="2400" dirty="0">
                <a:solidFill>
                  <a:schemeClr val="tx2"/>
                </a:solidFill>
                <a:latin typeface="Calibri" charset="0"/>
                <a:ea typeface="ヒラギノ角ゴ Pro W3" charset="0"/>
                <a:cs typeface="ヒラギノ角ゴ Pro W3" charset="0"/>
              </a:rPr>
              <a:t>Suppose that:</a:t>
            </a:r>
          </a:p>
          <a:p>
            <a:pPr eaLnBrk="1" hangingPunct="1">
              <a:lnSpc>
                <a:spcPct val="90000"/>
              </a:lnSpc>
              <a:buFontTx/>
              <a:buNone/>
            </a:pPr>
            <a:r>
              <a:rPr lang="en-GB" sz="2400" dirty="0">
                <a:solidFill>
                  <a:schemeClr val="tx2"/>
                </a:solidFill>
                <a:latin typeface="Calibri" charset="0"/>
                <a:ea typeface="ヒラギノ角ゴ Pro W3" charset="0"/>
                <a:cs typeface="ヒラギノ角ゴ Pro W3" charset="0"/>
              </a:rPr>
              <a:t> </a:t>
            </a:r>
            <a:r>
              <a:rPr lang="en-GB" sz="2400" dirty="0" err="1">
                <a:solidFill>
                  <a:schemeClr val="tx2"/>
                </a:solidFill>
                <a:latin typeface="Calibri" charset="0"/>
                <a:ea typeface="ヒラギノ角ゴ Pro W3" charset="0"/>
                <a:cs typeface="ヒラギノ角ゴ Pro W3" charset="0"/>
              </a:rPr>
              <a:t>Tx</a:t>
            </a:r>
            <a:r>
              <a:rPr lang="en-GB" sz="2400" dirty="0">
                <a:solidFill>
                  <a:schemeClr val="tx2"/>
                </a:solidFill>
                <a:latin typeface="Calibri" charset="0"/>
                <a:ea typeface="ヒラギノ角ゴ Pro W3" charset="0"/>
                <a:cs typeface="ヒラギノ角ゴ Pro W3" charset="0"/>
              </a:rPr>
              <a:t> is </a:t>
            </a:r>
            <a:r>
              <a:rPr lang="en-GB" sz="2400" dirty="0">
                <a:solidFill>
                  <a:srgbClr val="FF0000"/>
                </a:solidFill>
                <a:latin typeface="Calibri" charset="0"/>
                <a:ea typeface="ヒラギノ角ゴ Pro W3" charset="0"/>
                <a:cs typeface="ヒラギノ角ゴ Pro W3" charset="0"/>
              </a:rPr>
              <a:t>a technological path</a:t>
            </a:r>
            <a:r>
              <a:rPr lang="en-GB" sz="2400" dirty="0">
                <a:solidFill>
                  <a:schemeClr val="tx2"/>
                </a:solidFill>
                <a:latin typeface="Calibri" charset="0"/>
                <a:ea typeface="ヒラギノ角ゴ Pro W3" charset="0"/>
                <a:cs typeface="ヒラギノ角ゴ Pro W3" charset="0"/>
              </a:rPr>
              <a:t> using more intensively specific and difficult to monitor productive forces x than Ty using more </a:t>
            </a:r>
            <a:r>
              <a:rPr lang="en-GB" sz="2400" dirty="0" err="1">
                <a:solidFill>
                  <a:schemeClr val="tx2"/>
                </a:solidFill>
                <a:latin typeface="Calibri" charset="0"/>
                <a:ea typeface="ヒラギノ角ゴ Pro W3" charset="0"/>
                <a:cs typeface="ヒラギノ角ゴ Pro W3" charset="0"/>
              </a:rPr>
              <a:t>intesively</a:t>
            </a:r>
            <a:r>
              <a:rPr lang="en-GB" sz="2400" dirty="0">
                <a:solidFill>
                  <a:schemeClr val="tx2"/>
                </a:solidFill>
                <a:latin typeface="Calibri" charset="0"/>
                <a:ea typeface="ヒラギノ角ゴ Pro W3" charset="0"/>
                <a:cs typeface="ヒラギノ角ゴ Pro W3" charset="0"/>
              </a:rPr>
              <a:t> y.</a:t>
            </a:r>
          </a:p>
          <a:p>
            <a:pPr eaLnBrk="1" hangingPunct="1">
              <a:lnSpc>
                <a:spcPct val="90000"/>
              </a:lnSpc>
              <a:buFontTx/>
              <a:buNone/>
            </a:pPr>
            <a:r>
              <a:rPr lang="en-GB" sz="2400" dirty="0">
                <a:solidFill>
                  <a:schemeClr val="tx2"/>
                </a:solidFill>
                <a:latin typeface="Calibri" charset="0"/>
                <a:ea typeface="ヒラギノ角ゴ Pro W3" charset="0"/>
                <a:cs typeface="ヒラギノ角ゴ Pro W3" charset="0"/>
              </a:rPr>
              <a:t>Ix is </a:t>
            </a:r>
            <a:r>
              <a:rPr lang="en-GB" sz="2400" dirty="0">
                <a:solidFill>
                  <a:srgbClr val="FF0000"/>
                </a:solidFill>
                <a:latin typeface="Calibri" charset="0"/>
                <a:ea typeface="ヒラギノ角ゴ Pro W3" charset="0"/>
                <a:cs typeface="ヒラギノ角ゴ Pro W3" charset="0"/>
              </a:rPr>
              <a:t>an institutional path</a:t>
            </a:r>
            <a:r>
              <a:rPr lang="en-GB" sz="2400" dirty="0">
                <a:solidFill>
                  <a:schemeClr val="tx2"/>
                </a:solidFill>
                <a:latin typeface="Calibri" charset="0"/>
                <a:ea typeface="ヒラギノ角ゴ Pro W3" charset="0"/>
                <a:cs typeface="ヒラギノ角ゴ Pro W3" charset="0"/>
              </a:rPr>
              <a:t> where control rights are assigned to the owners of assets x and </a:t>
            </a:r>
            <a:r>
              <a:rPr lang="en-GB" sz="2400" dirty="0" err="1">
                <a:solidFill>
                  <a:schemeClr val="tx2"/>
                </a:solidFill>
                <a:latin typeface="Calibri" charset="0"/>
                <a:ea typeface="ヒラギノ角ゴ Pro W3" charset="0"/>
                <a:cs typeface="ヒラギノ角ゴ Pro W3" charset="0"/>
              </a:rPr>
              <a:t>Iy</a:t>
            </a:r>
            <a:r>
              <a:rPr lang="en-GB" sz="2400" dirty="0">
                <a:solidFill>
                  <a:schemeClr val="tx2"/>
                </a:solidFill>
                <a:latin typeface="Calibri" charset="0"/>
                <a:ea typeface="ヒラギノ角ゴ Pro W3" charset="0"/>
                <a:cs typeface="ヒラギノ角ゴ Pro W3" charset="0"/>
              </a:rPr>
              <a:t> is an institutional path where resources are assigned to the owners of y.  </a:t>
            </a:r>
          </a:p>
          <a:p>
            <a:pPr eaLnBrk="1" hangingPunct="1">
              <a:lnSpc>
                <a:spcPct val="90000"/>
              </a:lnSpc>
              <a:buFontTx/>
              <a:buNone/>
            </a:pPr>
            <a:r>
              <a:rPr lang="en-GB" sz="2400" dirty="0">
                <a:solidFill>
                  <a:schemeClr val="tx2"/>
                </a:solidFill>
                <a:latin typeface="Calibri" charset="0"/>
                <a:ea typeface="ヒラギノ角ゴ Pro W3" charset="0"/>
                <a:cs typeface="ヒラギノ角ゴ Pro W3" charset="0"/>
              </a:rPr>
              <a:t> </a:t>
            </a:r>
            <a:endParaRPr lang="en-GB" sz="2400" dirty="0">
              <a:latin typeface="Calibri" charset="0"/>
              <a:ea typeface="ヒラギノ角ゴ Pro W3" charset="0"/>
              <a:cs typeface="ヒラギノ角ゴ Pro W3" charset="0"/>
            </a:endParaRPr>
          </a:p>
          <a:p>
            <a:pPr eaLnBrk="1" hangingPunct="1">
              <a:lnSpc>
                <a:spcPct val="90000"/>
              </a:lnSpc>
              <a:buFontTx/>
              <a:buNone/>
            </a:pPr>
            <a:r>
              <a:rPr lang="en-GB" sz="2000" dirty="0">
                <a:latin typeface="Calibri" charset="0"/>
                <a:ea typeface="ヒラギノ角ゴ Pro W3" charset="0"/>
                <a:cs typeface="ヒラギノ角ゴ Pro W3" charset="0"/>
              </a:rPr>
              <a:t>  </a:t>
            </a:r>
          </a:p>
        </p:txBody>
      </p:sp>
      <p:sp>
        <p:nvSpPr>
          <p:cNvPr id="77828" name="Rectangle 7"/>
          <p:cNvSpPr>
            <a:spLocks noChangeArrowheads="1"/>
          </p:cNvSpPr>
          <p:nvPr/>
        </p:nvSpPr>
        <p:spPr bwMode="auto">
          <a:xfrm>
            <a:off x="0" y="2994818"/>
            <a:ext cx="9144000" cy="2308324"/>
          </a:xfrm>
          <a:prstGeom prst="rect">
            <a:avLst/>
          </a:prstGeom>
          <a:noFill/>
          <a:ln w="9525">
            <a:solidFill>
              <a:srgbClr val="FF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endParaRPr lang="en-GB" b="1" dirty="0">
              <a:solidFill>
                <a:srgbClr val="FF00FF"/>
              </a:solidFill>
            </a:endParaRPr>
          </a:p>
          <a:p>
            <a:endParaRPr lang="en-GB" b="1" dirty="0">
              <a:solidFill>
                <a:srgbClr val="FF00FF"/>
              </a:solidFill>
            </a:endParaRPr>
          </a:p>
          <a:p>
            <a:r>
              <a:rPr lang="en-GB" b="1" dirty="0">
                <a:solidFill>
                  <a:srgbClr val="FF00FF"/>
                </a:solidFill>
              </a:rPr>
              <a:t>The Marx I and NIE arguments</a:t>
            </a:r>
            <a:r>
              <a:rPr lang="en-GB" dirty="0">
                <a:solidFill>
                  <a:srgbClr val="000000"/>
                </a:solidFill>
              </a:rPr>
              <a:t> can be then re-stated by saying that the selection of </a:t>
            </a:r>
            <a:r>
              <a:rPr lang="en-GB" dirty="0" err="1">
                <a:solidFill>
                  <a:srgbClr val="000000"/>
                </a:solidFill>
              </a:rPr>
              <a:t>Tx</a:t>
            </a:r>
            <a:r>
              <a:rPr lang="en-GB" dirty="0">
                <a:solidFill>
                  <a:srgbClr val="000000"/>
                </a:solidFill>
              </a:rPr>
              <a:t> (instead of Ty) in the technological domain favours Ix relatively to </a:t>
            </a:r>
            <a:r>
              <a:rPr lang="en-GB" dirty="0" err="1">
                <a:solidFill>
                  <a:srgbClr val="000000"/>
                </a:solidFill>
              </a:rPr>
              <a:t>Iy</a:t>
            </a:r>
            <a:r>
              <a:rPr lang="en-GB" dirty="0">
                <a:solidFill>
                  <a:srgbClr val="000000"/>
                </a:solidFill>
              </a:rPr>
              <a:t> in the institutional domain.       </a:t>
            </a:r>
          </a:p>
          <a:p>
            <a:r>
              <a:rPr lang="en-GB" dirty="0">
                <a:solidFill>
                  <a:srgbClr val="000000"/>
                </a:solidFill>
              </a:rPr>
              <a:t> </a:t>
            </a:r>
          </a:p>
        </p:txBody>
      </p:sp>
      <p:sp>
        <p:nvSpPr>
          <p:cNvPr id="77829" name="Rectangle 8"/>
          <p:cNvSpPr>
            <a:spLocks noChangeArrowheads="1"/>
          </p:cNvSpPr>
          <p:nvPr/>
        </p:nvSpPr>
        <p:spPr bwMode="auto">
          <a:xfrm>
            <a:off x="0" y="5410200"/>
            <a:ext cx="9144000" cy="1200150"/>
          </a:xfrm>
          <a:prstGeom prst="rect">
            <a:avLst/>
          </a:prstGeom>
          <a:noFill/>
          <a:ln w="9525">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GB" b="1">
                <a:solidFill>
                  <a:srgbClr val="800080"/>
                </a:solidFill>
              </a:rPr>
              <a:t>The Marx II</a:t>
            </a:r>
            <a:r>
              <a:rPr lang="en-GB">
                <a:solidFill>
                  <a:srgbClr val="000000"/>
                </a:solidFill>
              </a:rPr>
              <a:t> </a:t>
            </a:r>
            <a:r>
              <a:rPr lang="en-GB" b="1">
                <a:solidFill>
                  <a:srgbClr val="800080"/>
                </a:solidFill>
              </a:rPr>
              <a:t>argument</a:t>
            </a:r>
            <a:r>
              <a:rPr lang="en-GB">
                <a:solidFill>
                  <a:srgbClr val="000000"/>
                </a:solidFill>
              </a:rPr>
              <a:t> can be re-stated by saying that the selection of Iy (instead Ix) in the institutional domain favours the adoption of Ty instead of Tx in the technological domain. </a:t>
            </a:r>
          </a:p>
          <a:p>
            <a:endParaRPr lang="en-GB">
              <a:solidFill>
                <a:srgbClr val="000000"/>
              </a:solidFill>
            </a:endParaRPr>
          </a:p>
        </p:txBody>
      </p:sp>
      <p:sp>
        <p:nvSpPr>
          <p:cNvPr id="77830" name="AutoShape 16"/>
          <p:cNvSpPr>
            <a:spLocks noChangeArrowheads="1"/>
          </p:cNvSpPr>
          <p:nvPr/>
        </p:nvSpPr>
        <p:spPr bwMode="auto">
          <a:xfrm>
            <a:off x="136060" y="3034282"/>
            <a:ext cx="976312" cy="485775"/>
          </a:xfrm>
          <a:prstGeom prst="leftArrow">
            <a:avLst>
              <a:gd name="adj1" fmla="val 50000"/>
              <a:gd name="adj2" fmla="val 50245"/>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77831" name="AutoShape 15"/>
          <p:cNvSpPr>
            <a:spLocks noChangeArrowheads="1"/>
          </p:cNvSpPr>
          <p:nvPr/>
        </p:nvSpPr>
        <p:spPr bwMode="auto">
          <a:xfrm>
            <a:off x="136060" y="4817367"/>
            <a:ext cx="976312" cy="485775"/>
          </a:xfrm>
          <a:prstGeom prst="rightArrow">
            <a:avLst>
              <a:gd name="adj1" fmla="val 50000"/>
              <a:gd name="adj2" fmla="val 50245"/>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267200" y="-1"/>
            <a:ext cx="4815490" cy="1813033"/>
          </a:xfrm>
          <a:solidFill>
            <a:schemeClr val="bg1"/>
          </a:solidFill>
        </p:spPr>
        <p:txBody>
          <a:bodyPr>
            <a:normAutofit/>
          </a:bodyPr>
          <a:lstStyle/>
          <a:p>
            <a:pPr eaLnBrk="1" hangingPunct="1"/>
            <a:r>
              <a:rPr lang="en-GB" sz="3600" dirty="0">
                <a:solidFill>
                  <a:srgbClr val="660066"/>
                </a:solidFill>
                <a:ea typeface="ヒラギノ角ゴ Pro W3" pitchFamily="8" charset="-128"/>
                <a:cs typeface="ヒラギノ角ゴ Pro W3" pitchFamily="8" charset="-128"/>
              </a:rPr>
              <a:t>NEW INSTITUIONALISM</a:t>
            </a:r>
            <a:br>
              <a:rPr lang="en-GB" sz="3600" dirty="0">
                <a:solidFill>
                  <a:srgbClr val="660066"/>
                </a:solidFill>
                <a:ea typeface="ヒラギノ角ゴ Pro W3" pitchFamily="8" charset="-128"/>
                <a:cs typeface="ヒラギノ角ゴ Pro W3" pitchFamily="8" charset="-128"/>
              </a:rPr>
            </a:br>
            <a:r>
              <a:rPr lang="en-GB" sz="3600" dirty="0">
                <a:solidFill>
                  <a:srgbClr val="660066"/>
                </a:solidFill>
                <a:ea typeface="ヒラギノ角ゴ Pro W3" pitchFamily="8" charset="-128"/>
                <a:cs typeface="ヒラギノ角ゴ Pro W3" pitchFamily="8" charset="-128"/>
              </a:rPr>
              <a:t>ALCHIAN, DEMSETZ, WILLIAMSON</a:t>
            </a:r>
          </a:p>
        </p:txBody>
      </p:sp>
      <p:sp>
        <p:nvSpPr>
          <p:cNvPr id="235523" name="Rectangle 3"/>
          <p:cNvSpPr>
            <a:spLocks noGrp="1" noChangeArrowheads="1"/>
          </p:cNvSpPr>
          <p:nvPr>
            <p:ph type="body" idx="1"/>
          </p:nvPr>
        </p:nvSpPr>
        <p:spPr>
          <a:xfrm>
            <a:off x="727075" y="2276475"/>
            <a:ext cx="2971800" cy="1676400"/>
          </a:xfrm>
          <a:solidFill>
            <a:schemeClr val="hlink"/>
          </a:solidFill>
          <a:ln>
            <a:solidFill>
              <a:schemeClr val="tx1"/>
            </a:solidFill>
          </a:ln>
        </p:spPr>
        <p:txBody>
          <a:bodyPr/>
          <a:lstStyle/>
          <a:p>
            <a:pPr eaLnBrk="1" hangingPunct="1">
              <a:lnSpc>
                <a:spcPct val="90000"/>
              </a:lnSpc>
              <a:buFontTx/>
              <a:buNone/>
            </a:pPr>
            <a:r>
              <a:rPr lang="en-GB" sz="2800" dirty="0">
                <a:solidFill>
                  <a:srgbClr val="FFFFFF"/>
                </a:solidFill>
                <a:ea typeface="ヒラギノ角ゴ Pro W3" pitchFamily="8" charset="-128"/>
                <a:cs typeface="ヒラギノ角ゴ Pro W3" pitchFamily="8" charset="-128"/>
              </a:rPr>
              <a:t>Specificity and Monitoring Characteristics of Assets</a:t>
            </a:r>
          </a:p>
        </p:txBody>
      </p:sp>
      <p:sp>
        <p:nvSpPr>
          <p:cNvPr id="235524"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5" name="AutoShape 5"/>
          <p:cNvSpPr>
            <a:spLocks noChangeArrowheads="1"/>
          </p:cNvSpPr>
          <p:nvPr/>
        </p:nvSpPr>
        <p:spPr bwMode="auto">
          <a:xfrm>
            <a:off x="4267200" y="2383215"/>
            <a:ext cx="1371600" cy="685800"/>
          </a:xfrm>
          <a:prstGeom prst="rightArrow">
            <a:avLst>
              <a:gd name="adj1" fmla="val 50000"/>
              <a:gd name="adj2" fmla="val 50000"/>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26" name="Rectangle 6"/>
          <p:cNvSpPr>
            <a:spLocks noChangeArrowheads="1"/>
          </p:cNvSpPr>
          <p:nvPr/>
        </p:nvSpPr>
        <p:spPr bwMode="auto">
          <a:xfrm>
            <a:off x="5867400" y="2383215"/>
            <a:ext cx="2362200" cy="156966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sz="2400" dirty="0">
                <a:solidFill>
                  <a:srgbClr val="FFFFFF"/>
                </a:solidFill>
              </a:rPr>
              <a:t>Property Rights and</a:t>
            </a:r>
          </a:p>
          <a:p>
            <a:r>
              <a:rPr lang="en-GB" sz="2400" dirty="0">
                <a:solidFill>
                  <a:srgbClr val="FFFFFF"/>
                </a:solidFill>
              </a:rPr>
              <a:t>Organizational Form</a:t>
            </a:r>
          </a:p>
        </p:txBody>
      </p:sp>
      <p:sp>
        <p:nvSpPr>
          <p:cNvPr id="235527"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9"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0"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1" name="Rectangle 14"/>
          <p:cNvSpPr>
            <a:spLocks noChangeArrowheads="1"/>
          </p:cNvSpPr>
          <p:nvPr/>
        </p:nvSpPr>
        <p:spPr bwMode="auto">
          <a:xfrm>
            <a:off x="1371600" y="5078163"/>
            <a:ext cx="6835775" cy="923330"/>
          </a:xfrm>
          <a:prstGeom prst="rect">
            <a:avLst/>
          </a:prstGeom>
          <a:solidFill>
            <a:srgbClr val="660066"/>
          </a:solidFill>
          <a:ln w="9525">
            <a:solidFill>
              <a:schemeClr val="tx2"/>
            </a:solidFill>
            <a:miter lim="800000"/>
            <a:headEnd/>
            <a:tailEnd/>
          </a:ln>
        </p:spPr>
        <p:txBody>
          <a:bodyPr>
            <a:prstTxWarp prst="textNoShape">
              <a:avLst/>
            </a:prstTxWarp>
            <a:spAutoFit/>
          </a:bodyPr>
          <a:lstStyle/>
          <a:p>
            <a:r>
              <a:rPr lang="en-GB" sz="1800" dirty="0">
                <a:solidFill>
                  <a:srgbClr val="FFFFFF"/>
                </a:solidFill>
              </a:rPr>
              <a:t>The most specific and difficult to monitor agents can save the greatest amount of agency costs when they control the organization.</a:t>
            </a:r>
          </a:p>
          <a:p>
            <a:r>
              <a:rPr lang="en-GB" dirty="0">
                <a:solidFill>
                  <a:srgbClr val="FFFFFF"/>
                </a:solidFill>
              </a:rPr>
              <a:t>(NEW INSTITUTIONAL APPROACH)</a:t>
            </a:r>
            <a:endParaRPr lang="en-GB" sz="1800" dirty="0">
              <a:solidFill>
                <a:srgbClr val="FFFFFF"/>
              </a:solidFill>
            </a:endParaRPr>
          </a:p>
        </p:txBody>
      </p:sp>
      <p:sp>
        <p:nvSpPr>
          <p:cNvPr id="235532" name="AutoShape 15"/>
          <p:cNvSpPr>
            <a:spLocks noChangeArrowheads="1"/>
          </p:cNvSpPr>
          <p:nvPr/>
        </p:nvSpPr>
        <p:spPr bwMode="auto">
          <a:xfrm>
            <a:off x="-61913" y="5143937"/>
            <a:ext cx="976313" cy="485775"/>
          </a:xfrm>
          <a:prstGeom prst="rightArrow">
            <a:avLst>
              <a:gd name="adj1" fmla="val 50000"/>
              <a:gd name="adj2" fmla="val 50245"/>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34"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sp>
        <p:nvSpPr>
          <p:cNvPr id="235535"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pic>
        <p:nvPicPr>
          <p:cNvPr id="2" name="Picture 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24000" cy="1813034"/>
          </a:xfrm>
          <a:prstGeom prst="rect">
            <a:avLst/>
          </a:prstGeom>
        </p:spPr>
      </p:pic>
      <p:pic>
        <p:nvPicPr>
          <p:cNvPr id="3" name="Picture 2"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0"/>
            <a:ext cx="1619568" cy="1813034"/>
          </a:xfrm>
          <a:prstGeom prst="rect">
            <a:avLst/>
          </a:prstGeom>
        </p:spPr>
      </p:pic>
      <p:pic>
        <p:nvPicPr>
          <p:cNvPr id="20" name="Segnaposto contenuto 1" descr="williamson_postcard.jpg"/>
          <p:cNvPicPr>
            <a:picLocks noGrp="1" noChangeAspect="1"/>
          </p:cNvPicPr>
          <p:nvPr/>
        </p:nvPicPr>
        <p:blipFill>
          <a:blip r:embed="rId5"/>
          <a:srcRect l="-89853" r="-89853"/>
          <a:stretch>
            <a:fillRect/>
          </a:stretch>
        </p:blipFill>
        <p:spPr bwMode="auto">
          <a:xfrm>
            <a:off x="1524000" y="-52552"/>
            <a:ext cx="4033203" cy="1865585"/>
          </a:xfrm>
          <a:prstGeom prst="rect">
            <a:avLst/>
          </a:prstGeom>
          <a:noFill/>
          <a:ln w="9525">
            <a:noFill/>
            <a:round/>
            <a:headEnd/>
            <a:tailEnd/>
          </a:ln>
        </p:spPr>
      </p:pic>
    </p:spTree>
    <p:extLst>
      <p:ext uri="{BB962C8B-B14F-4D97-AF65-F5344CB8AC3E}">
        <p14:creationId xmlns:p14="http://schemas.microsoft.com/office/powerpoint/2010/main" val="23583679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100808" y="-1"/>
            <a:ext cx="7043192" cy="1505271"/>
          </a:xfrm>
          <a:solidFill>
            <a:schemeClr val="bg1"/>
          </a:solidFill>
        </p:spPr>
        <p:txBody>
          <a:bodyPr>
            <a:normAutofit fontScale="90000"/>
          </a:bodyPr>
          <a:lstStyle/>
          <a:p>
            <a:pPr eaLnBrk="1" hangingPunct="1"/>
            <a:r>
              <a:rPr lang="en-GB" sz="3600" b="1" dirty="0">
                <a:solidFill>
                  <a:srgbClr val="008000"/>
                </a:solidFill>
              </a:rPr>
              <a:t>Synergic complementarities:</a:t>
            </a:r>
            <a:br>
              <a:rPr lang="en-GB" sz="3600" b="1" dirty="0">
                <a:solidFill>
                  <a:srgbClr val="008000"/>
                </a:solidFill>
              </a:rPr>
            </a:br>
            <a:r>
              <a:rPr lang="en-GB" sz="3600" b="1" dirty="0">
                <a:solidFill>
                  <a:srgbClr val="008000"/>
                </a:solidFill>
              </a:rPr>
              <a:t>stakeholders and</a:t>
            </a:r>
            <a:br>
              <a:rPr lang="en-GB" sz="3600" b="1" dirty="0">
                <a:solidFill>
                  <a:srgbClr val="008000"/>
                </a:solidFill>
              </a:rPr>
            </a:br>
            <a:r>
              <a:rPr lang="en-GB" sz="3600" b="1" dirty="0">
                <a:solidFill>
                  <a:srgbClr val="008000"/>
                </a:solidFill>
              </a:rPr>
              <a:t> firms’ technical assets</a:t>
            </a:r>
            <a:endParaRPr lang="en-GB" sz="3600" dirty="0">
              <a:solidFill>
                <a:srgbClr val="008000"/>
              </a:solidFill>
              <a:ea typeface="ヒラギノ角ゴ Pro W3" pitchFamily="8" charset="-128"/>
              <a:cs typeface="ヒラギノ角ゴ Pro W3" pitchFamily="8" charset="-128"/>
            </a:endParaRPr>
          </a:p>
        </p:txBody>
      </p:sp>
      <p:sp>
        <p:nvSpPr>
          <p:cNvPr id="235523" name="Rectangle 3"/>
          <p:cNvSpPr>
            <a:spLocks noGrp="1" noChangeArrowheads="1"/>
          </p:cNvSpPr>
          <p:nvPr>
            <p:ph type="body" idx="1"/>
          </p:nvPr>
        </p:nvSpPr>
        <p:spPr>
          <a:xfrm>
            <a:off x="727075" y="2276475"/>
            <a:ext cx="2971800" cy="1676400"/>
          </a:xfrm>
          <a:solidFill>
            <a:schemeClr val="hlink"/>
          </a:solidFill>
          <a:ln>
            <a:solidFill>
              <a:schemeClr val="tx1"/>
            </a:solidFill>
          </a:ln>
        </p:spPr>
        <p:txBody>
          <a:bodyPr/>
          <a:lstStyle/>
          <a:p>
            <a:pPr eaLnBrk="1" hangingPunct="1">
              <a:lnSpc>
                <a:spcPct val="90000"/>
              </a:lnSpc>
              <a:buFontTx/>
              <a:buNone/>
            </a:pPr>
            <a:r>
              <a:rPr lang="en-GB" sz="2800" dirty="0">
                <a:solidFill>
                  <a:srgbClr val="FFFFFF"/>
                </a:solidFill>
                <a:ea typeface="ヒラギノ角ゴ Pro W3" pitchFamily="8" charset="-128"/>
                <a:cs typeface="ヒラギノ角ゴ Pro W3" pitchFamily="8" charset="-128"/>
              </a:rPr>
              <a:t>Specificity and Monitoring Characteristics of Assets</a:t>
            </a:r>
          </a:p>
        </p:txBody>
      </p:sp>
      <p:sp>
        <p:nvSpPr>
          <p:cNvPr id="235524" name="Rectangle 4"/>
          <p:cNvSpPr>
            <a:spLocks noChangeArrowheads="1"/>
          </p:cNvSpPr>
          <p:nvPr/>
        </p:nvSpPr>
        <p:spPr bwMode="auto">
          <a:xfrm>
            <a:off x="4251325" y="242252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5" name="AutoShape 5"/>
          <p:cNvSpPr>
            <a:spLocks noChangeArrowheads="1"/>
          </p:cNvSpPr>
          <p:nvPr/>
        </p:nvSpPr>
        <p:spPr bwMode="auto">
          <a:xfrm>
            <a:off x="4267200" y="2383215"/>
            <a:ext cx="1371600" cy="685800"/>
          </a:xfrm>
          <a:prstGeom prst="rightArrow">
            <a:avLst>
              <a:gd name="adj1" fmla="val 50000"/>
              <a:gd name="adj2" fmla="val 50000"/>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26" name="Rectangle 6"/>
          <p:cNvSpPr>
            <a:spLocks noChangeArrowheads="1"/>
          </p:cNvSpPr>
          <p:nvPr/>
        </p:nvSpPr>
        <p:spPr bwMode="auto">
          <a:xfrm>
            <a:off x="5867400" y="2383215"/>
            <a:ext cx="2362200" cy="1569660"/>
          </a:xfrm>
          <a:prstGeom prst="rect">
            <a:avLst/>
          </a:prstGeom>
          <a:solidFill>
            <a:schemeClr val="hlink"/>
          </a:solidFill>
          <a:ln w="9525">
            <a:solidFill>
              <a:schemeClr val="tx1"/>
            </a:solidFill>
            <a:miter lim="800000"/>
            <a:headEnd/>
            <a:tailEnd/>
          </a:ln>
        </p:spPr>
        <p:txBody>
          <a:bodyPr>
            <a:prstTxWarp prst="textNoShape">
              <a:avLst/>
            </a:prstTxWarp>
            <a:spAutoFit/>
          </a:bodyPr>
          <a:lstStyle/>
          <a:p>
            <a:r>
              <a:rPr lang="en-GB" sz="2400" dirty="0">
                <a:solidFill>
                  <a:srgbClr val="FFFFFF"/>
                </a:solidFill>
              </a:rPr>
              <a:t>Property Rights and</a:t>
            </a:r>
          </a:p>
          <a:p>
            <a:r>
              <a:rPr lang="en-GB" sz="2400" dirty="0">
                <a:solidFill>
                  <a:srgbClr val="FFFFFF"/>
                </a:solidFill>
              </a:rPr>
              <a:t>Organizational Form</a:t>
            </a:r>
          </a:p>
        </p:txBody>
      </p:sp>
      <p:sp>
        <p:nvSpPr>
          <p:cNvPr id="235527" name="Rectangle 7"/>
          <p:cNvSpPr>
            <a:spLocks noChangeArrowheads="1"/>
          </p:cNvSpPr>
          <p:nvPr/>
        </p:nvSpPr>
        <p:spPr bwMode="auto">
          <a:xfrm>
            <a:off x="4648200" y="1981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28" name="AutoShape 8"/>
          <p:cNvSpPr>
            <a:spLocks noChangeArrowheads="1"/>
          </p:cNvSpPr>
          <p:nvPr/>
        </p:nvSpPr>
        <p:spPr bwMode="auto">
          <a:xfrm>
            <a:off x="4046210" y="3238500"/>
            <a:ext cx="1524000" cy="685800"/>
          </a:xfrm>
          <a:prstGeom prst="leftArrow">
            <a:avLst>
              <a:gd name="adj1" fmla="val 50000"/>
              <a:gd name="adj2" fmla="val 55556"/>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p>
        </p:txBody>
      </p:sp>
      <p:sp>
        <p:nvSpPr>
          <p:cNvPr id="235529" name="Rectangle 11"/>
          <p:cNvSpPr>
            <a:spLocks noChangeArrowheads="1"/>
          </p:cNvSpPr>
          <p:nvPr/>
        </p:nvSpPr>
        <p:spPr bwMode="auto">
          <a:xfrm>
            <a:off x="542925" y="3952875"/>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0" name="Rectangle 13"/>
          <p:cNvSpPr>
            <a:spLocks noChangeArrowheads="1"/>
          </p:cNvSpPr>
          <p:nvPr/>
        </p:nvSpPr>
        <p:spPr bwMode="auto">
          <a:xfrm>
            <a:off x="1371600" y="4267200"/>
            <a:ext cx="184150" cy="457200"/>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35531" name="Rectangle 14"/>
          <p:cNvSpPr>
            <a:spLocks noChangeArrowheads="1"/>
          </p:cNvSpPr>
          <p:nvPr/>
        </p:nvSpPr>
        <p:spPr bwMode="auto">
          <a:xfrm>
            <a:off x="1393825" y="4491335"/>
            <a:ext cx="6835775" cy="923330"/>
          </a:xfrm>
          <a:prstGeom prst="rect">
            <a:avLst/>
          </a:prstGeom>
          <a:solidFill>
            <a:srgbClr val="660066"/>
          </a:solidFill>
          <a:ln w="9525">
            <a:solidFill>
              <a:schemeClr val="tx2"/>
            </a:solidFill>
            <a:miter lim="800000"/>
            <a:headEnd/>
            <a:tailEnd/>
          </a:ln>
        </p:spPr>
        <p:txBody>
          <a:bodyPr>
            <a:prstTxWarp prst="textNoShape">
              <a:avLst/>
            </a:prstTxWarp>
            <a:spAutoFit/>
          </a:bodyPr>
          <a:lstStyle/>
          <a:p>
            <a:r>
              <a:rPr lang="en-GB" sz="1800" dirty="0">
                <a:solidFill>
                  <a:srgbClr val="FFFFFF"/>
                </a:solidFill>
              </a:rPr>
              <a:t>The most specific and difficult to monitor agents can save the greatest amount of agency costs when they control the organization.</a:t>
            </a:r>
          </a:p>
        </p:txBody>
      </p:sp>
      <p:sp>
        <p:nvSpPr>
          <p:cNvPr id="235532" name="AutoShape 15"/>
          <p:cNvSpPr>
            <a:spLocks noChangeArrowheads="1"/>
          </p:cNvSpPr>
          <p:nvPr/>
        </p:nvSpPr>
        <p:spPr bwMode="auto">
          <a:xfrm>
            <a:off x="0" y="4495800"/>
            <a:ext cx="976313" cy="485775"/>
          </a:xfrm>
          <a:prstGeom prst="rightArrow">
            <a:avLst>
              <a:gd name="adj1" fmla="val 50000"/>
              <a:gd name="adj2" fmla="val 50245"/>
            </a:avLst>
          </a:prstGeom>
          <a:solidFill>
            <a:srgbClr val="660066"/>
          </a:solidFill>
          <a:ln w="9525">
            <a:solidFill>
              <a:schemeClr val="tx1"/>
            </a:solidFill>
            <a:miter lim="800000"/>
            <a:headEnd/>
            <a:tailEnd/>
          </a:ln>
        </p:spPr>
        <p:txBody>
          <a:bodyPr wrap="none" anchor="ctr">
            <a:prstTxWarp prst="textNoShape">
              <a:avLst/>
            </a:prstTxWarp>
          </a:bodyPr>
          <a:lstStyle/>
          <a:p>
            <a:endParaRPr lang="en-US" sz="1800"/>
          </a:p>
        </p:txBody>
      </p:sp>
      <p:sp>
        <p:nvSpPr>
          <p:cNvPr id="235533" name="AutoShape 16"/>
          <p:cNvSpPr>
            <a:spLocks noChangeArrowheads="1"/>
          </p:cNvSpPr>
          <p:nvPr/>
        </p:nvSpPr>
        <p:spPr bwMode="auto">
          <a:xfrm>
            <a:off x="0" y="5867400"/>
            <a:ext cx="976313" cy="485775"/>
          </a:xfrm>
          <a:prstGeom prst="leftArrow">
            <a:avLst>
              <a:gd name="adj1" fmla="val 50000"/>
              <a:gd name="adj2" fmla="val 50245"/>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p>
        </p:txBody>
      </p:sp>
      <p:sp>
        <p:nvSpPr>
          <p:cNvPr id="235534" name="Rectangle 17"/>
          <p:cNvSpPr>
            <a:spLocks noChangeArrowheads="1"/>
          </p:cNvSpPr>
          <p:nvPr/>
        </p:nvSpPr>
        <p:spPr bwMode="auto">
          <a:xfrm>
            <a:off x="914400" y="44958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sp>
        <p:nvSpPr>
          <p:cNvPr id="235535" name="Rectangle 18"/>
          <p:cNvSpPr>
            <a:spLocks noChangeArrowheads="1"/>
          </p:cNvSpPr>
          <p:nvPr/>
        </p:nvSpPr>
        <p:spPr bwMode="auto">
          <a:xfrm>
            <a:off x="914400" y="5867400"/>
            <a:ext cx="285750" cy="457200"/>
          </a:xfrm>
          <a:prstGeom prst="rect">
            <a:avLst/>
          </a:prstGeom>
          <a:noFill/>
          <a:ln w="9525">
            <a:noFill/>
            <a:miter lim="800000"/>
            <a:headEnd/>
            <a:tailEnd/>
          </a:ln>
        </p:spPr>
        <p:txBody>
          <a:bodyPr wrap="none">
            <a:prstTxWarp prst="textNoShape">
              <a:avLst/>
            </a:prstTxWarp>
            <a:spAutoFit/>
          </a:bodyPr>
          <a:lstStyle/>
          <a:p>
            <a:r>
              <a:rPr lang="en-GB" sz="1800" b="1"/>
              <a:t>:</a:t>
            </a:r>
          </a:p>
        </p:txBody>
      </p:sp>
      <p:sp>
        <p:nvSpPr>
          <p:cNvPr id="235536" name="Rectangle 19"/>
          <p:cNvSpPr>
            <a:spLocks noChangeArrowheads="1"/>
          </p:cNvSpPr>
          <p:nvPr/>
        </p:nvSpPr>
        <p:spPr bwMode="auto">
          <a:xfrm>
            <a:off x="1495425" y="5867400"/>
            <a:ext cx="7038975" cy="646331"/>
          </a:xfrm>
          <a:prstGeom prst="rect">
            <a:avLst/>
          </a:prstGeom>
          <a:solidFill>
            <a:srgbClr val="008000"/>
          </a:solidFill>
          <a:ln w="9525">
            <a:solidFill>
              <a:schemeClr val="tx2"/>
            </a:solidFill>
            <a:miter lim="800000"/>
            <a:headEnd/>
            <a:tailEnd/>
          </a:ln>
        </p:spPr>
        <p:txBody>
          <a:bodyPr>
            <a:prstTxWarp prst="textNoShape">
              <a:avLst/>
            </a:prstTxWarp>
            <a:spAutoFit/>
          </a:bodyPr>
          <a:lstStyle/>
          <a:p>
            <a:r>
              <a:rPr lang="en-GB" sz="1800" dirty="0">
                <a:solidFill>
                  <a:srgbClr val="FFFFFF"/>
                </a:solidFill>
              </a:rPr>
              <a:t>The agents controlling the organization will tend to become the most specific and difficult to monitor</a:t>
            </a:r>
          </a:p>
        </p:txBody>
      </p:sp>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1"/>
            <a:ext cx="2978757" cy="2094747"/>
          </a:xfrm>
          <a:prstGeom prst="rect">
            <a:avLst/>
          </a:prstGeom>
        </p:spPr>
      </p:pic>
    </p:spTree>
    <p:extLst>
      <p:ext uri="{BB962C8B-B14F-4D97-AF65-F5344CB8AC3E}">
        <p14:creationId xmlns:p14="http://schemas.microsoft.com/office/powerpoint/2010/main" val="1583700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ChangeArrowheads="1"/>
          </p:cNvSpPr>
          <p:nvPr/>
        </p:nvSpPr>
        <p:spPr bwMode="auto">
          <a:xfrm>
            <a:off x="428995" y="5300878"/>
            <a:ext cx="2072520"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Concentrated ownership</a:t>
            </a:r>
          </a:p>
        </p:txBody>
      </p:sp>
      <p:sp>
        <p:nvSpPr>
          <p:cNvPr id="36869" name="Rectangle 7"/>
          <p:cNvSpPr>
            <a:spLocks noChangeArrowheads="1"/>
          </p:cNvSpPr>
          <p:nvPr/>
        </p:nvSpPr>
        <p:spPr bwMode="auto">
          <a:xfrm>
            <a:off x="6289793" y="5183336"/>
            <a:ext cx="2645108"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Organized</a:t>
            </a:r>
          </a:p>
          <a:p>
            <a:r>
              <a:rPr lang="en-GB" sz="2400" dirty="0"/>
              <a:t>workers’ interests</a:t>
            </a:r>
          </a:p>
        </p:txBody>
      </p:sp>
      <p:sp>
        <p:nvSpPr>
          <p:cNvPr id="36870" name="Rectangle 4"/>
          <p:cNvSpPr>
            <a:spLocks noChangeArrowheads="1"/>
          </p:cNvSpPr>
          <p:nvPr/>
        </p:nvSpPr>
        <p:spPr bwMode="auto">
          <a:xfrm>
            <a:off x="266855" y="3612197"/>
            <a:ext cx="1999495" cy="830997"/>
          </a:xfrm>
          <a:prstGeom prst="rect">
            <a:avLst/>
          </a:prstGeom>
          <a:solidFill>
            <a:schemeClr val="accent2">
              <a:lumMod val="20000"/>
              <a:lumOff val="80000"/>
            </a:schemeClr>
          </a:solidFill>
          <a:ln w="9525">
            <a:solidFill>
              <a:srgbClr val="FF0000"/>
            </a:solidFill>
            <a:miter lim="800000"/>
            <a:headEnd/>
            <a:tailEnd/>
          </a:ln>
        </p:spPr>
        <p:txBody>
          <a:bodyPr wrap="square">
            <a:prstTxWarp prst="textNoShape">
              <a:avLst/>
            </a:prstTxWarp>
            <a:spAutoFit/>
          </a:bodyPr>
          <a:lstStyle/>
          <a:p>
            <a:r>
              <a:rPr lang="en-GB" sz="2400" dirty="0"/>
              <a:t>Dispersed</a:t>
            </a:r>
          </a:p>
          <a:p>
            <a:r>
              <a:rPr lang="en-GB" sz="2400" dirty="0"/>
              <a:t>ownership</a:t>
            </a:r>
          </a:p>
        </p:txBody>
      </p:sp>
      <p:sp>
        <p:nvSpPr>
          <p:cNvPr id="36872" name="Rectangle 7"/>
          <p:cNvSpPr>
            <a:spLocks noChangeArrowheads="1"/>
          </p:cNvSpPr>
          <p:nvPr/>
        </p:nvSpPr>
        <p:spPr bwMode="auto">
          <a:xfrm>
            <a:off x="6342063" y="3612197"/>
            <a:ext cx="2592838"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Disorganized</a:t>
            </a:r>
          </a:p>
          <a:p>
            <a:r>
              <a:rPr lang="en-GB" sz="2400" dirty="0"/>
              <a:t>workers’ interests</a:t>
            </a:r>
          </a:p>
        </p:txBody>
      </p:sp>
      <p:sp>
        <p:nvSpPr>
          <p:cNvPr id="9" name="Ovale 8"/>
          <p:cNvSpPr/>
          <p:nvPr/>
        </p:nvSpPr>
        <p:spPr>
          <a:xfrm>
            <a:off x="3888062" y="3281270"/>
            <a:ext cx="1599843" cy="15393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Managers</a:t>
            </a:r>
          </a:p>
        </p:txBody>
      </p:sp>
      <p:sp>
        <p:nvSpPr>
          <p:cNvPr id="10" name="Ovale 9"/>
          <p:cNvSpPr/>
          <p:nvPr/>
        </p:nvSpPr>
        <p:spPr>
          <a:xfrm>
            <a:off x="4080040" y="5606567"/>
            <a:ext cx="765079" cy="5253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
            </a:r>
          </a:p>
        </p:txBody>
      </p:sp>
      <p:sp>
        <p:nvSpPr>
          <p:cNvPr id="6" name="TextBox 5"/>
          <p:cNvSpPr txBox="1"/>
          <p:nvPr/>
        </p:nvSpPr>
        <p:spPr>
          <a:xfrm>
            <a:off x="2671379" y="3722414"/>
            <a:ext cx="3600941" cy="400110"/>
          </a:xfrm>
          <a:prstGeom prst="rect">
            <a:avLst/>
          </a:prstGeom>
          <a:noFill/>
        </p:spPr>
        <p:txBody>
          <a:bodyPr wrap="none" rtlCol="0">
            <a:spAutoFit/>
          </a:bodyPr>
          <a:lstStyle/>
          <a:p>
            <a:r>
              <a:rPr lang="it-IT" sz="2000" dirty="0">
                <a:solidFill>
                  <a:srgbClr val="FF0000"/>
                </a:solidFill>
                <a:sym typeface="Wingdings"/>
              </a:rPr>
              <a:t>&lt;&lt;&lt;&lt;------------------------------------</a:t>
            </a:r>
            <a:endParaRPr lang="it-IT" sz="2000" dirty="0">
              <a:solidFill>
                <a:srgbClr val="FF0000"/>
              </a:solidFill>
            </a:endParaRPr>
          </a:p>
        </p:txBody>
      </p:sp>
      <p:sp>
        <p:nvSpPr>
          <p:cNvPr id="7" name="TextBox 6"/>
          <p:cNvSpPr txBox="1"/>
          <p:nvPr/>
        </p:nvSpPr>
        <p:spPr>
          <a:xfrm>
            <a:off x="2802759" y="5344671"/>
            <a:ext cx="3188643" cy="646331"/>
          </a:xfrm>
          <a:prstGeom prst="rect">
            <a:avLst/>
          </a:prstGeom>
          <a:noFill/>
        </p:spPr>
        <p:txBody>
          <a:bodyPr wrap="none" rtlCol="0">
            <a:spAutoFit/>
          </a:bodyPr>
          <a:lstStyle/>
          <a:p>
            <a:r>
              <a:rPr lang="it-IT" dirty="0">
                <a:solidFill>
                  <a:srgbClr val="FF0000"/>
                </a:solidFill>
                <a:sym typeface="Wingdings"/>
              </a:rPr>
              <a:t>&lt;&lt;&lt;&lt;------------------------------------</a:t>
            </a:r>
            <a:endParaRPr lang="it-IT" dirty="0">
              <a:solidFill>
                <a:srgbClr val="FF0000"/>
              </a:solidFill>
            </a:endParaRPr>
          </a:p>
          <a:p>
            <a:endParaRPr lang="it-IT" dirty="0"/>
          </a:p>
        </p:txBody>
      </p:sp>
      <p:sp>
        <p:nvSpPr>
          <p:cNvPr id="8" name="Title 7"/>
          <p:cNvSpPr>
            <a:spLocks noGrp="1"/>
          </p:cNvSpPr>
          <p:nvPr>
            <p:ph type="title"/>
          </p:nvPr>
        </p:nvSpPr>
        <p:spPr>
          <a:xfrm>
            <a:off x="1076886" y="274638"/>
            <a:ext cx="7609913" cy="1143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dirty="0"/>
              <a:t>The </a:t>
            </a:r>
            <a:r>
              <a:rPr lang="it-IT" dirty="0" err="1"/>
              <a:t>role</a:t>
            </a:r>
            <a:r>
              <a:rPr lang="it-IT" dirty="0"/>
              <a:t> of </a:t>
            </a:r>
            <a:r>
              <a:rPr lang="it-IT" dirty="0" err="1"/>
              <a:t>politics</a:t>
            </a:r>
            <a:r>
              <a:rPr lang="it-IT" dirty="0"/>
              <a:t>: </a:t>
            </a:r>
            <a:br>
              <a:rPr lang="it-IT" dirty="0"/>
            </a:br>
            <a:r>
              <a:rPr lang="it-IT" dirty="0" err="1"/>
              <a:t>Roe</a:t>
            </a:r>
            <a:r>
              <a:rPr lang="it-IT" dirty="0"/>
              <a:t> and </a:t>
            </a:r>
            <a:r>
              <a:rPr lang="it-IT" dirty="0" err="1"/>
              <a:t>Soskice</a:t>
            </a:r>
            <a:endParaRPr lang="it-IT" dirty="0"/>
          </a:p>
        </p:txBody>
      </p:sp>
      <p:sp>
        <p:nvSpPr>
          <p:cNvPr id="11" name="TextBox 10"/>
          <p:cNvSpPr txBox="1"/>
          <p:nvPr/>
        </p:nvSpPr>
        <p:spPr>
          <a:xfrm>
            <a:off x="726966" y="1837061"/>
            <a:ext cx="7421924" cy="830997"/>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it-IT" sz="2400" dirty="0" err="1"/>
              <a:t>Politics</a:t>
            </a:r>
            <a:r>
              <a:rPr lang="it-IT" sz="2400" dirty="0"/>
              <a:t> </a:t>
            </a:r>
            <a:r>
              <a:rPr lang="it-IT" sz="2400" dirty="0" err="1"/>
              <a:t>influences</a:t>
            </a:r>
            <a:r>
              <a:rPr lang="it-IT" sz="2400" dirty="0"/>
              <a:t>  </a:t>
            </a:r>
            <a:r>
              <a:rPr lang="it-IT" sz="2400" dirty="0" err="1"/>
              <a:t>property</a:t>
            </a:r>
            <a:r>
              <a:rPr lang="it-IT" sz="2400" dirty="0"/>
              <a:t> </a:t>
            </a:r>
            <a:r>
              <a:rPr lang="it-IT" sz="2400" dirty="0" err="1"/>
              <a:t>rights</a:t>
            </a:r>
            <a:r>
              <a:rPr lang="it-IT" sz="2400" dirty="0"/>
              <a:t> and </a:t>
            </a:r>
            <a:r>
              <a:rPr lang="it-IT" sz="2400" dirty="0" err="1"/>
              <a:t>organizational</a:t>
            </a:r>
            <a:r>
              <a:rPr lang="it-IT" sz="2400" dirty="0"/>
              <a:t> </a:t>
            </a:r>
            <a:r>
              <a:rPr lang="it-IT" sz="2400" dirty="0" err="1"/>
              <a:t>form</a:t>
            </a:r>
            <a:r>
              <a:rPr lang="it-IT" sz="2400" dirty="0"/>
              <a:t> </a:t>
            </a:r>
          </a:p>
          <a:p>
            <a:pPr algn="ctr"/>
            <a:r>
              <a:rPr lang="it-IT" sz="2400" dirty="0"/>
              <a:t>and </a:t>
            </a:r>
            <a:r>
              <a:rPr lang="it-IT" sz="2400" dirty="0" err="1"/>
              <a:t>indirectly</a:t>
            </a:r>
            <a:r>
              <a:rPr lang="it-IT" sz="2400" dirty="0"/>
              <a:t> </a:t>
            </a:r>
            <a:r>
              <a:rPr lang="it-IT" sz="2400" dirty="0" err="1"/>
              <a:t>technology</a:t>
            </a:r>
            <a:r>
              <a:rPr lang="it-IT" dirty="0"/>
              <a:t>.</a:t>
            </a:r>
          </a:p>
        </p:txBody>
      </p:sp>
      <p:pic>
        <p:nvPicPr>
          <p:cNvPr id="12" name="Picture 1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6887" cy="1538410"/>
          </a:xfrm>
          <a:prstGeom prst="rect">
            <a:avLst/>
          </a:prstGeom>
        </p:spPr>
      </p:pic>
      <p:pic>
        <p:nvPicPr>
          <p:cNvPr id="13" name="Picture 12"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753" y="0"/>
            <a:ext cx="945092" cy="1417638"/>
          </a:xfrm>
          <a:prstGeom prst="rect">
            <a:avLst/>
          </a:prstGeom>
        </p:spPr>
      </p:pic>
    </p:spTree>
    <p:extLst>
      <p:ext uri="{BB962C8B-B14F-4D97-AF65-F5344CB8AC3E}">
        <p14:creationId xmlns:p14="http://schemas.microsoft.com/office/powerpoint/2010/main" val="283325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Change of task allocation.</a:t>
            </a:r>
          </a:p>
        </p:txBody>
      </p:sp>
      <p:sp>
        <p:nvSpPr>
          <p:cNvPr id="38915"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Total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 time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24 h</a:t>
            </a:r>
          </a:p>
        </p:txBody>
      </p:sp>
      <p:sp>
        <p:nvSpPr>
          <p:cNvPr id="38916"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8917"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2h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A</a:t>
            </a:r>
          </a:p>
        </p:txBody>
      </p:sp>
      <p:sp>
        <p:nvSpPr>
          <p:cNvPr id="38918"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8919"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6 h</a:t>
            </a:r>
          </a:p>
        </p:txBody>
      </p:sp>
      <p:sp>
        <p:nvSpPr>
          <p:cNvPr id="13" name="Ovale 12"/>
          <p:cNvSpPr/>
          <p:nvPr/>
        </p:nvSpPr>
        <p:spPr>
          <a:xfrm>
            <a:off x="6318250" y="1079500"/>
            <a:ext cx="2124075"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70073"/>
          </a:xfrm>
          <a:solidFill>
            <a:schemeClr val="bg2"/>
          </a:solidFill>
        </p:spPr>
        <p:txBody>
          <a:bodyPr>
            <a:normAutofit fontScale="90000"/>
          </a:bodyPr>
          <a:lstStyle/>
          <a:p>
            <a:pPr algn="ctr"/>
            <a:br>
              <a:rPr lang="it-IT" b="1" dirty="0">
                <a:solidFill>
                  <a:srgbClr val="FF0000"/>
                </a:solidFill>
                <a:ea typeface="ＭＳ Ｐゴシック" charset="0"/>
                <a:cs typeface="ＭＳ Ｐゴシック" charset="0"/>
              </a:rPr>
            </a:br>
            <a:r>
              <a:rPr lang="it-IT" b="1" dirty="0" err="1">
                <a:solidFill>
                  <a:srgbClr val="FF0000"/>
                </a:solidFill>
                <a:ea typeface="ＭＳ Ｐゴシック" charset="0"/>
                <a:cs typeface="ＭＳ Ｐゴシック" charset="0"/>
              </a:rPr>
              <a:t>Conflictual</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Complementarities</a:t>
            </a:r>
            <a:r>
              <a:rPr lang="it-IT" b="1" dirty="0">
                <a:solidFill>
                  <a:srgbClr val="FF0000"/>
                </a:solidFill>
                <a:ea typeface="ＭＳ Ｐゴシック" charset="0"/>
                <a:cs typeface="ＭＳ Ｐゴシック" charset="0"/>
              </a:rPr>
              <a:t>:</a:t>
            </a:r>
            <a:br>
              <a:rPr lang="it-IT" b="1" dirty="0">
                <a:solidFill>
                  <a:srgbClr val="FF0000"/>
                </a:solidFill>
                <a:ea typeface="ＭＳ Ｐゴシック" charset="0"/>
                <a:cs typeface="ＭＳ Ｐゴシック" charset="0"/>
              </a:rPr>
            </a:br>
            <a:r>
              <a:rPr lang="it-IT" b="1" dirty="0" err="1">
                <a:solidFill>
                  <a:srgbClr val="FF0000"/>
                </a:solidFill>
                <a:ea typeface="ＭＳ Ｐゴシック" charset="0"/>
                <a:cs typeface="ＭＳ Ｐゴシック" charset="0"/>
              </a:rPr>
              <a:t>different</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stake-hoders</a:t>
            </a:r>
            <a:r>
              <a:rPr lang="it-IT" b="1" dirty="0">
                <a:solidFill>
                  <a:srgbClr val="FF0000"/>
                </a:solidFill>
                <a:ea typeface="ＭＳ Ｐゴシック" charset="0"/>
                <a:cs typeface="ＭＳ Ｐゴシック" charset="0"/>
              </a:rPr>
              <a:t> </a:t>
            </a:r>
            <a:r>
              <a:rPr lang="it-IT" b="1" dirty="0" err="1">
                <a:solidFill>
                  <a:srgbClr val="FF0000"/>
                </a:solidFill>
                <a:ea typeface="ＭＳ Ｐゴシック" charset="0"/>
                <a:cs typeface="ＭＳ Ｐゴシック" charset="0"/>
              </a:rPr>
              <a:t>interactions</a:t>
            </a:r>
            <a:r>
              <a:rPr lang="it-IT" b="1" dirty="0">
                <a:solidFill>
                  <a:srgbClr val="FF0000"/>
                </a:solidFill>
                <a:ea typeface="ＭＳ Ｐゴシック" charset="0"/>
                <a:cs typeface="ＭＳ Ｐゴシック" charset="0"/>
              </a:rPr>
              <a:t> </a:t>
            </a:r>
            <a:br>
              <a:rPr lang="it-IT" sz="4100" dirty="0">
                <a:solidFill>
                  <a:srgbClr val="FF0000"/>
                </a:solidFill>
                <a:ea typeface="ＭＳ Ｐゴシック" charset="0"/>
                <a:cs typeface="ＭＳ Ｐゴシック" charset="0"/>
              </a:rPr>
            </a:br>
            <a:endParaRPr lang="it-IT" sz="4100" dirty="0">
              <a:solidFill>
                <a:srgbClr val="FF0000"/>
              </a:solidFill>
              <a:ea typeface="ＭＳ Ｐゴシック" charset="0"/>
              <a:cs typeface="ＭＳ Ｐゴシック" charset="0"/>
            </a:endParaRPr>
          </a:p>
        </p:txBody>
      </p:sp>
      <p:sp>
        <p:nvSpPr>
          <p:cNvPr id="36867" name="Rectangle 4"/>
          <p:cNvSpPr>
            <a:spLocks noChangeArrowheads="1"/>
          </p:cNvSpPr>
          <p:nvPr/>
        </p:nvSpPr>
        <p:spPr bwMode="auto">
          <a:xfrm>
            <a:off x="428995" y="5300878"/>
            <a:ext cx="2072520"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Concentrated ownership</a:t>
            </a:r>
          </a:p>
        </p:txBody>
      </p:sp>
      <p:sp>
        <p:nvSpPr>
          <p:cNvPr id="36868" name="AutoShape 6"/>
          <p:cNvSpPr>
            <a:spLocks noChangeArrowheads="1"/>
          </p:cNvSpPr>
          <p:nvPr/>
        </p:nvSpPr>
        <p:spPr bwMode="auto">
          <a:xfrm>
            <a:off x="2976174" y="5214085"/>
            <a:ext cx="2947939" cy="655527"/>
          </a:xfrm>
          <a:prstGeom prst="leftRight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6869" name="Rectangle 7"/>
          <p:cNvSpPr>
            <a:spLocks noChangeArrowheads="1"/>
          </p:cNvSpPr>
          <p:nvPr/>
        </p:nvSpPr>
        <p:spPr bwMode="auto">
          <a:xfrm>
            <a:off x="6289793" y="5183336"/>
            <a:ext cx="2645108"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Organized</a:t>
            </a:r>
          </a:p>
          <a:p>
            <a:r>
              <a:rPr lang="en-GB" sz="2400" dirty="0"/>
              <a:t>workers’ interests</a:t>
            </a:r>
          </a:p>
        </p:txBody>
      </p:sp>
      <p:sp>
        <p:nvSpPr>
          <p:cNvPr id="36870" name="Rectangle 4"/>
          <p:cNvSpPr>
            <a:spLocks noChangeArrowheads="1"/>
          </p:cNvSpPr>
          <p:nvPr/>
        </p:nvSpPr>
        <p:spPr bwMode="auto">
          <a:xfrm>
            <a:off x="266855" y="3612197"/>
            <a:ext cx="1999495" cy="830997"/>
          </a:xfrm>
          <a:prstGeom prst="rect">
            <a:avLst/>
          </a:prstGeom>
          <a:solidFill>
            <a:schemeClr val="accent2">
              <a:lumMod val="20000"/>
              <a:lumOff val="80000"/>
            </a:schemeClr>
          </a:solidFill>
          <a:ln w="9525">
            <a:solidFill>
              <a:srgbClr val="FF0000"/>
            </a:solidFill>
            <a:miter lim="800000"/>
            <a:headEnd/>
            <a:tailEnd/>
          </a:ln>
        </p:spPr>
        <p:txBody>
          <a:bodyPr wrap="square">
            <a:prstTxWarp prst="textNoShape">
              <a:avLst/>
            </a:prstTxWarp>
            <a:spAutoFit/>
          </a:bodyPr>
          <a:lstStyle/>
          <a:p>
            <a:r>
              <a:rPr lang="en-GB" sz="2400" dirty="0"/>
              <a:t>Dispersed</a:t>
            </a:r>
          </a:p>
          <a:p>
            <a:r>
              <a:rPr lang="en-GB" sz="2400" dirty="0"/>
              <a:t>ownership</a:t>
            </a:r>
          </a:p>
        </p:txBody>
      </p:sp>
      <p:sp>
        <p:nvSpPr>
          <p:cNvPr id="36871" name="AutoShape 6"/>
          <p:cNvSpPr>
            <a:spLocks noChangeArrowheads="1"/>
          </p:cNvSpPr>
          <p:nvPr/>
        </p:nvSpPr>
        <p:spPr bwMode="auto">
          <a:xfrm>
            <a:off x="3117273" y="3612197"/>
            <a:ext cx="2947939" cy="728302"/>
          </a:xfrm>
          <a:prstGeom prst="leftRight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36872" name="Rectangle 7"/>
          <p:cNvSpPr>
            <a:spLocks noChangeArrowheads="1"/>
          </p:cNvSpPr>
          <p:nvPr/>
        </p:nvSpPr>
        <p:spPr bwMode="auto">
          <a:xfrm>
            <a:off x="6342063" y="3612197"/>
            <a:ext cx="2592838" cy="830997"/>
          </a:xfrm>
          <a:prstGeom prst="rect">
            <a:avLst/>
          </a:prstGeom>
          <a:solidFill>
            <a:srgbClr val="F2DCDB"/>
          </a:solidFill>
          <a:ln w="9525">
            <a:solidFill>
              <a:srgbClr val="FF0000"/>
            </a:solidFill>
            <a:miter lim="800000"/>
            <a:headEnd/>
            <a:tailEnd/>
          </a:ln>
        </p:spPr>
        <p:txBody>
          <a:bodyPr wrap="square">
            <a:prstTxWarp prst="textNoShape">
              <a:avLst/>
            </a:prstTxWarp>
            <a:spAutoFit/>
          </a:bodyPr>
          <a:lstStyle/>
          <a:p>
            <a:r>
              <a:rPr lang="en-GB" sz="2400" dirty="0"/>
              <a:t>Disorganized</a:t>
            </a:r>
          </a:p>
          <a:p>
            <a:r>
              <a:rPr lang="en-GB" sz="2400" dirty="0"/>
              <a:t>workers’ interests</a:t>
            </a:r>
          </a:p>
        </p:txBody>
      </p:sp>
      <p:sp>
        <p:nvSpPr>
          <p:cNvPr id="9" name="Ovale 8"/>
          <p:cNvSpPr/>
          <p:nvPr/>
        </p:nvSpPr>
        <p:spPr>
          <a:xfrm>
            <a:off x="3888062" y="3281270"/>
            <a:ext cx="1599843" cy="15393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Managers</a:t>
            </a:r>
          </a:p>
        </p:txBody>
      </p:sp>
      <p:sp>
        <p:nvSpPr>
          <p:cNvPr id="10" name="Ovale 9"/>
          <p:cNvSpPr/>
          <p:nvPr/>
        </p:nvSpPr>
        <p:spPr>
          <a:xfrm>
            <a:off x="4080040" y="5214085"/>
            <a:ext cx="765079" cy="6977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M</a:t>
            </a:r>
          </a:p>
        </p:txBody>
      </p:sp>
      <p:pic>
        <p:nvPicPr>
          <p:cNvPr id="3" name="Picture 2" descr="iStock_000007163791Smallbann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56804"/>
            <a:ext cx="8934901" cy="1541124"/>
          </a:xfrm>
          <a:prstGeom prst="rect">
            <a:avLst/>
          </a:prstGeom>
        </p:spPr>
      </p:pic>
    </p:spTree>
    <p:extLst>
      <p:ext uri="{BB962C8B-B14F-4D97-AF65-F5344CB8AC3E}">
        <p14:creationId xmlns:p14="http://schemas.microsoft.com/office/powerpoint/2010/main" val="8269907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73407" y="-1"/>
            <a:ext cx="5070594" cy="1053631"/>
          </a:xfrm>
        </p:spPr>
        <p:txBody>
          <a:bodyPr>
            <a:normAutofit fontScale="90000"/>
          </a:bodyPr>
          <a:lstStyle/>
          <a:p>
            <a:r>
              <a:rPr lang="en-US" sz="3600" dirty="0">
                <a:ln>
                  <a:solidFill>
                    <a:srgbClr val="660066"/>
                  </a:solidFill>
                </a:ln>
              </a:rPr>
              <a:t>Micro-Marxism?</a:t>
            </a:r>
            <a:br>
              <a:rPr lang="en-US" sz="3600" dirty="0">
                <a:ln>
                  <a:solidFill>
                    <a:srgbClr val="660066"/>
                  </a:solidFill>
                </a:ln>
              </a:rPr>
            </a:br>
            <a:endParaRPr lang="en-US" sz="3600" dirty="0">
              <a:ln>
                <a:solidFill>
                  <a:srgbClr val="660066"/>
                </a:solidFill>
              </a:ln>
            </a:endParaRPr>
          </a:p>
        </p:txBody>
      </p:sp>
      <p:sp>
        <p:nvSpPr>
          <p:cNvPr id="3" name="Segnaposto contenuto 2"/>
          <p:cNvSpPr>
            <a:spLocks noGrp="1"/>
          </p:cNvSpPr>
          <p:nvPr>
            <p:ph idx="1"/>
          </p:nvPr>
        </p:nvSpPr>
        <p:spPr>
          <a:xfrm>
            <a:off x="2944051" y="4539362"/>
            <a:ext cx="8229600" cy="2318638"/>
          </a:xfrm>
        </p:spPr>
        <p:txBody>
          <a:bodyPr/>
          <a:lstStyle/>
          <a:p>
            <a:pPr>
              <a:buNone/>
            </a:pPr>
            <a:r>
              <a:rPr lang="en-GB" b="1" dirty="0">
                <a:solidFill>
                  <a:srgbClr val="008000"/>
                </a:solidFill>
              </a:rPr>
              <a:t>Synergic complementarities</a:t>
            </a:r>
            <a:endParaRPr lang="en-US" dirty="0"/>
          </a:p>
        </p:txBody>
      </p:sp>
      <p:sp>
        <p:nvSpPr>
          <p:cNvPr id="4" name="Ovale 3"/>
          <p:cNvSpPr/>
          <p:nvPr/>
        </p:nvSpPr>
        <p:spPr>
          <a:xfrm>
            <a:off x="0" y="3228780"/>
            <a:ext cx="5616222" cy="588171"/>
          </a:xfrm>
          <a:prstGeom prst="ellipse">
            <a:avLst/>
          </a:prstGeom>
          <a:solidFill>
            <a:srgbClr val="0000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Varieties of Capitalism</a:t>
            </a:r>
          </a:p>
        </p:txBody>
      </p:sp>
      <p:sp>
        <p:nvSpPr>
          <p:cNvPr id="6" name="Ovale 5"/>
          <p:cNvSpPr/>
          <p:nvPr/>
        </p:nvSpPr>
        <p:spPr>
          <a:xfrm>
            <a:off x="1608667" y="266558"/>
            <a:ext cx="2097851" cy="1366491"/>
          </a:xfrm>
          <a:prstGeom prst="ellipse">
            <a:avLst/>
          </a:prstGeom>
          <a:solidFill>
            <a:srgbClr val="FF0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Stake-Holders Struggles</a:t>
            </a:r>
          </a:p>
        </p:txBody>
      </p:sp>
      <p:sp>
        <p:nvSpPr>
          <p:cNvPr id="7" name="Ovale 6"/>
          <p:cNvSpPr/>
          <p:nvPr/>
        </p:nvSpPr>
        <p:spPr>
          <a:xfrm>
            <a:off x="279892" y="5373216"/>
            <a:ext cx="5042371" cy="1321702"/>
          </a:xfrm>
          <a:prstGeom prst="ellipse">
            <a:avLst/>
          </a:prstGeom>
          <a:solidFill>
            <a:srgbClr val="008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Development of  Corporate Technical Assets</a:t>
            </a:r>
          </a:p>
        </p:txBody>
      </p:sp>
      <p:sp>
        <p:nvSpPr>
          <p:cNvPr id="8" name="Freccia bidirezionale verticale 7"/>
          <p:cNvSpPr/>
          <p:nvPr/>
        </p:nvSpPr>
        <p:spPr>
          <a:xfrm>
            <a:off x="2459419" y="1837572"/>
            <a:ext cx="484632" cy="1216152"/>
          </a:xfrm>
          <a:prstGeom prst="upDownArrow">
            <a:avLst/>
          </a:prstGeom>
          <a:solidFill>
            <a:srgbClr val="FF0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ccia bidirezionale verticale 9"/>
          <p:cNvSpPr/>
          <p:nvPr/>
        </p:nvSpPr>
        <p:spPr>
          <a:xfrm>
            <a:off x="2459419" y="4002978"/>
            <a:ext cx="484632" cy="1216152"/>
          </a:xfrm>
          <a:prstGeom prst="upDownArrow">
            <a:avLst/>
          </a:prstGeom>
          <a:solidFill>
            <a:srgbClr val="008000"/>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sellaDiTesto 11"/>
          <p:cNvSpPr txBox="1"/>
          <p:nvPr/>
        </p:nvSpPr>
        <p:spPr>
          <a:xfrm>
            <a:off x="2944051" y="2445648"/>
            <a:ext cx="6113172" cy="1077218"/>
          </a:xfrm>
          <a:prstGeom prst="rect">
            <a:avLst/>
          </a:prstGeom>
          <a:noFill/>
        </p:spPr>
        <p:txBody>
          <a:bodyPr wrap="none" rtlCol="0">
            <a:spAutoFit/>
          </a:bodyPr>
          <a:lstStyle/>
          <a:p>
            <a:r>
              <a:rPr lang="it-IT" sz="3200" b="1" dirty="0" err="1">
                <a:solidFill>
                  <a:srgbClr val="FF0000"/>
                </a:solidFill>
                <a:ea typeface="ＭＳ Ｐゴシック" charset="0"/>
                <a:cs typeface="ＭＳ Ｐゴシック" charset="0"/>
              </a:rPr>
              <a:t>Conflictual</a:t>
            </a:r>
            <a:r>
              <a:rPr lang="it-IT" sz="3200" b="1" dirty="0">
                <a:solidFill>
                  <a:srgbClr val="FF0000"/>
                </a:solidFill>
                <a:ea typeface="ＭＳ Ｐゴシック" charset="0"/>
                <a:cs typeface="ＭＳ Ｐゴシック" charset="0"/>
              </a:rPr>
              <a:t> </a:t>
            </a:r>
            <a:r>
              <a:rPr lang="it-IT" sz="3200" b="1" dirty="0" err="1">
                <a:solidFill>
                  <a:srgbClr val="FF0000"/>
                </a:solidFill>
                <a:ea typeface="ＭＳ Ｐゴシック" charset="0"/>
                <a:cs typeface="ＭＳ Ｐゴシック" charset="0"/>
              </a:rPr>
              <a:t>Complementarities</a:t>
            </a:r>
            <a:r>
              <a:rPr lang="it-IT" sz="3200" b="1" dirty="0">
                <a:solidFill>
                  <a:srgbClr val="FF0000"/>
                </a:solidFill>
                <a:ea typeface="ＭＳ Ｐゴシック" charset="0"/>
                <a:cs typeface="ＭＳ Ｐゴシック" charset="0"/>
              </a:rPr>
              <a:t> </a:t>
            </a:r>
            <a:br>
              <a:rPr lang="it-IT" sz="3200" dirty="0">
                <a:solidFill>
                  <a:srgbClr val="FF0000"/>
                </a:solidFill>
                <a:ea typeface="ＭＳ Ｐゴシック" charset="0"/>
                <a:cs typeface="ＭＳ Ｐゴシック" charset="0"/>
              </a:rPr>
            </a:br>
            <a:endParaRPr lang="en-US" sz="3200" dirty="0"/>
          </a:p>
        </p:txBody>
      </p:sp>
      <p:pic>
        <p:nvPicPr>
          <p:cNvPr id="13" name="Immagine 4"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850" y="602165"/>
            <a:ext cx="1305643" cy="1837572"/>
          </a:xfrm>
          <a:prstGeom prst="rect">
            <a:avLst/>
          </a:prstGeom>
        </p:spPr>
      </p:pic>
      <p:pic>
        <p:nvPicPr>
          <p:cNvPr id="14" name="Immagine 8"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48" y="602164"/>
            <a:ext cx="1303162" cy="1843483"/>
          </a:xfrm>
          <a:prstGeom prst="rect">
            <a:avLst/>
          </a:prstGeom>
        </p:spPr>
      </p:pic>
      <p:pic>
        <p:nvPicPr>
          <p:cNvPr id="15" name="Picture 14"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28" y="4002978"/>
            <a:ext cx="1146804" cy="1021523"/>
          </a:xfrm>
          <a:prstGeom prst="rect">
            <a:avLst/>
          </a:prstGeom>
        </p:spPr>
      </p:pic>
      <p:pic>
        <p:nvPicPr>
          <p:cNvPr id="17" name="Picture 16" descr="iStock_000007163791Smallbanner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270" y="2197189"/>
            <a:ext cx="1128793" cy="544304"/>
          </a:xfrm>
          <a:prstGeom prst="rect">
            <a:avLst/>
          </a:prstGeom>
        </p:spPr>
      </p:pic>
    </p:spTree>
    <p:extLst>
      <p:ext uri="{BB962C8B-B14F-4D97-AF65-F5344CB8AC3E}">
        <p14:creationId xmlns:p14="http://schemas.microsoft.com/office/powerpoint/2010/main" val="1973185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4</a:t>
            </a:r>
          </a:p>
        </p:txBody>
      </p:sp>
      <p:sp>
        <p:nvSpPr>
          <p:cNvPr id="3" name="Content Placeholder 2"/>
          <p:cNvSpPr>
            <a:spLocks noGrp="1"/>
          </p:cNvSpPr>
          <p:nvPr>
            <p:ph idx="1"/>
          </p:nvPr>
        </p:nvSpPr>
        <p:spPr/>
        <p:txBody>
          <a:bodyPr/>
          <a:lstStyle/>
          <a:p>
            <a:pPr marL="0" indent="0" algn="ctr">
              <a:buNone/>
            </a:pPr>
            <a:r>
              <a:rPr lang="en-US" sz="8000" dirty="0"/>
              <a:t>Institutional Complementarities and Varieties of Capitalism</a:t>
            </a:r>
          </a:p>
        </p:txBody>
      </p:sp>
    </p:spTree>
    <p:extLst>
      <p:ext uri="{BB962C8B-B14F-4D97-AF65-F5344CB8AC3E}">
        <p14:creationId xmlns:p14="http://schemas.microsoft.com/office/powerpoint/2010/main" val="21722787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96874"/>
            <a:ext cx="8229600" cy="1143000"/>
          </a:xfrm>
          <a:ln>
            <a:miter lim="800000"/>
            <a:headEnd/>
            <a:tailEnd/>
          </a:ln>
          <a:extLst/>
        </p:spPr>
        <p:txBody>
          <a:bodyPr/>
          <a:lstStyle/>
          <a:p>
            <a:pPr>
              <a:defRPr/>
            </a:pPr>
            <a:r>
              <a:rPr lang="en-US" sz="4000" dirty="0">
                <a:ln>
                  <a:solidFill>
                    <a:srgbClr val="660066"/>
                  </a:solidFill>
                </a:ln>
                <a:ea typeface="MS PGothic" pitchFamily="34" charset="-128"/>
              </a:rPr>
              <a:t>Institutional Complementarities</a:t>
            </a:r>
            <a:br>
              <a:rPr lang="en-US" sz="4000" dirty="0">
                <a:ln>
                  <a:solidFill>
                    <a:srgbClr val="660066"/>
                  </a:solidFill>
                </a:ln>
                <a:ea typeface="MS PGothic" pitchFamily="34" charset="-128"/>
              </a:rPr>
            </a:br>
            <a:r>
              <a:rPr lang="en-US" sz="4000" dirty="0">
                <a:ln>
                  <a:solidFill>
                    <a:srgbClr val="660066"/>
                  </a:solidFill>
                </a:ln>
                <a:ea typeface="MS PGothic" pitchFamily="34" charset="-128"/>
              </a:rPr>
              <a:t> and Varieties of Capitalism</a:t>
            </a:r>
          </a:p>
        </p:txBody>
      </p:sp>
      <p:sp>
        <p:nvSpPr>
          <p:cNvPr id="3" name="Segnaposto contenuto 2"/>
          <p:cNvSpPr>
            <a:spLocks noGrp="1"/>
          </p:cNvSpPr>
          <p:nvPr>
            <p:ph idx="1"/>
          </p:nvPr>
        </p:nvSpPr>
        <p:spPr>
          <a:xfrm>
            <a:off x="457200" y="1582738"/>
            <a:ext cx="8515350" cy="5187950"/>
          </a:xfrm>
          <a:solidFill>
            <a:schemeClr val="accent3">
              <a:lumMod val="20000"/>
              <a:lumOff val="80000"/>
            </a:schemeClr>
          </a:solidFill>
          <a:ln>
            <a:solidFill>
              <a:srgbClr val="660066"/>
            </a:solidFill>
          </a:ln>
        </p:spPr>
        <p:txBody>
          <a:bodyPr/>
          <a:lstStyle/>
          <a:p>
            <a:pPr>
              <a:defRPr/>
            </a:pPr>
            <a:r>
              <a:rPr lang="en-US" sz="2400" dirty="0">
                <a:latin typeface="Constantia" charset="0"/>
                <a:cs typeface="MS PGothic" charset="0"/>
              </a:rPr>
              <a:t>Institutional scarcity involves that there are both institution substitution and complementarities within economic systems.</a:t>
            </a:r>
          </a:p>
          <a:p>
            <a:pPr>
              <a:defRPr/>
            </a:pPr>
            <a:r>
              <a:rPr lang="en-US" sz="2400" dirty="0">
                <a:latin typeface="Constantia" charset="0"/>
                <a:cs typeface="MS PGothic" charset="0"/>
              </a:rPr>
              <a:t>Because of institutional complementarities, the efficient substitution of different pieces of an economic system may be impossible and there is no necessary convergence to a single system.</a:t>
            </a:r>
          </a:p>
          <a:p>
            <a:pPr>
              <a:defRPr/>
            </a:pPr>
            <a:r>
              <a:rPr lang="en-US" sz="2400" dirty="0">
                <a:latin typeface="Constantia" charset="0"/>
                <a:cs typeface="MS PGothic" charset="0"/>
              </a:rPr>
              <a:t>Institutional change is always constrained by past history and there are no costless meta-institutions where institutional change can take place.</a:t>
            </a:r>
          </a:p>
          <a:p>
            <a:pPr>
              <a:defRPr/>
            </a:pPr>
            <a:r>
              <a:rPr lang="en-US" sz="2400" dirty="0">
                <a:latin typeface="Constantia" charset="0"/>
                <a:cs typeface="MS PGothic" charset="0"/>
              </a:rPr>
              <a:t>Different forms of social organizations and different types of divisions  of labor  are well-likely to persist over time.</a:t>
            </a:r>
          </a:p>
        </p:txBody>
      </p:sp>
    </p:spTree>
    <p:extLst>
      <p:ext uri="{BB962C8B-B14F-4D97-AF65-F5344CB8AC3E}">
        <p14:creationId xmlns:p14="http://schemas.microsoft.com/office/powerpoint/2010/main" val="13856065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2759FBFD-FC25-DA43-AFFD-A87FADFCD6E8}" type="slidenum">
              <a:rPr lang="it-IT"/>
              <a:pPr/>
              <a:t>114</a:t>
            </a:fld>
            <a:endParaRPr lang="it-IT"/>
          </a:p>
        </p:txBody>
      </p:sp>
      <p:pic>
        <p:nvPicPr>
          <p:cNvPr id="34818"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162647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3999" cy="802959"/>
          </a:xfrm>
          <a:solidFill>
            <a:schemeClr val="accent3">
              <a:lumMod val="20000"/>
              <a:lumOff val="80000"/>
            </a:schemeClr>
          </a:solidFill>
        </p:spPr>
        <p:txBody>
          <a:bodyPr>
            <a:normAutofit/>
          </a:bodyPr>
          <a:lstStyle/>
          <a:p>
            <a:r>
              <a:rPr lang="en-US" dirty="0">
                <a:ln>
                  <a:solidFill>
                    <a:srgbClr val="FF0000"/>
                  </a:solidFill>
                </a:ln>
              </a:rPr>
              <a:t>         The American case</a:t>
            </a:r>
          </a:p>
        </p:txBody>
      </p:sp>
      <p:sp>
        <p:nvSpPr>
          <p:cNvPr id="3" name="Segnaposto contenuto 2"/>
          <p:cNvSpPr>
            <a:spLocks noGrp="1"/>
          </p:cNvSpPr>
          <p:nvPr>
            <p:ph idx="1"/>
          </p:nvPr>
        </p:nvSpPr>
        <p:spPr>
          <a:xfrm>
            <a:off x="1" y="802959"/>
            <a:ext cx="9143999" cy="6055041"/>
          </a:xfrm>
          <a:ln>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buNone/>
            </a:pPr>
            <a:r>
              <a:rPr lang="en-US" dirty="0"/>
              <a:t>In the U. S large firms were made possible by numerous institutional </a:t>
            </a:r>
            <a:r>
              <a:rPr lang="en-US" dirty="0" err="1"/>
              <a:t>complementaries</a:t>
            </a:r>
            <a:r>
              <a:rPr lang="en-US" dirty="0"/>
              <a:t>  including:</a:t>
            </a:r>
          </a:p>
          <a:p>
            <a:pPr marL="514350" indent="-514350">
              <a:buAutoNum type="alphaUcParenR"/>
            </a:pPr>
            <a:r>
              <a:rPr lang="en-US" dirty="0"/>
              <a:t>Because of the myth of the self-made man, American industrial dynasties were unstable. Landed aristocracy had lost its privileges at the time of the second industrial revolution.  </a:t>
            </a:r>
          </a:p>
          <a:p>
            <a:pPr marL="514350" indent="-514350">
              <a:buAutoNum type="alphaUcParenR"/>
            </a:pPr>
            <a:r>
              <a:rPr lang="en-US" dirty="0"/>
              <a:t>Democratic politicians opposed concentrated economic power. They enacted anti-trust and taxation laws, making it impossible to control big firms with a little share of capital</a:t>
            </a:r>
            <a:r>
              <a:rPr lang="en-US" b="1" dirty="0"/>
              <a:t>. Dispersed share-holding was favored</a:t>
            </a:r>
            <a:r>
              <a:rPr lang="en-US" dirty="0"/>
              <a:t>.</a:t>
            </a:r>
          </a:p>
          <a:p>
            <a:pPr marL="514350" indent="-514350">
              <a:buAutoNum type="alphaUcParenR"/>
            </a:pPr>
            <a:r>
              <a:rPr lang="en-US" dirty="0"/>
              <a:t>It was also favored by complementary institutions such as a good judicial system, stock exchange supervision, press relatively independent  from other business and an efficient federal-managed bankruptcy law (chapter 11).</a:t>
            </a:r>
          </a:p>
          <a:p>
            <a:pPr marL="514350" indent="-514350">
              <a:buAutoNum type="alphaUcParenR"/>
            </a:pPr>
            <a:endParaRPr lang="en-US" dirty="0"/>
          </a:p>
          <a:p>
            <a:pPr marL="514350" indent="-514350">
              <a:buNone/>
            </a:pPr>
            <a:r>
              <a:rPr lang="en-US" b="1" dirty="0">
                <a:solidFill>
                  <a:srgbClr val="FF0000"/>
                </a:solidFill>
              </a:rPr>
              <a:t>These, and other institutional complementarities, allowed the emergence of big managerial public companies that substituted smaller family-controlled firms.</a:t>
            </a:r>
          </a:p>
        </p:txBody>
      </p:sp>
      <p:pic>
        <p:nvPicPr>
          <p:cNvPr id="4" name="Picture 3" descr="level4C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5716" cy="802959"/>
          </a:xfrm>
          <a:prstGeom prst="rect">
            <a:avLst/>
          </a:prstGeom>
        </p:spPr>
      </p:pic>
    </p:spTree>
    <p:extLst>
      <p:ext uri="{BB962C8B-B14F-4D97-AF65-F5344CB8AC3E}">
        <p14:creationId xmlns:p14="http://schemas.microsoft.com/office/powerpoint/2010/main" val="40717268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3627" y="62719"/>
            <a:ext cx="8205440" cy="950739"/>
          </a:xfrm>
          <a:solidFill>
            <a:srgbClr val="DBEEF4"/>
          </a:solidFill>
        </p:spPr>
        <p:txBody>
          <a:bodyPr>
            <a:normAutofit fontScale="90000"/>
          </a:bodyPr>
          <a:lstStyle/>
          <a:p>
            <a:r>
              <a:rPr lang="en-US" dirty="0">
                <a:ln>
                  <a:solidFill>
                    <a:srgbClr val="FF0000"/>
                  </a:solidFill>
                </a:ln>
              </a:rPr>
              <a:t>Diverging institutional paths: the U. S.</a:t>
            </a:r>
          </a:p>
        </p:txBody>
      </p:sp>
      <p:sp>
        <p:nvSpPr>
          <p:cNvPr id="3" name="Segnaposto contenuto 2"/>
          <p:cNvSpPr>
            <a:spLocks noGrp="1"/>
          </p:cNvSpPr>
          <p:nvPr>
            <p:ph idx="1"/>
          </p:nvPr>
        </p:nvSpPr>
        <p:spPr>
          <a:xfrm>
            <a:off x="893627" y="1013459"/>
            <a:ext cx="8205440" cy="5844541"/>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0" indent="0">
              <a:buNone/>
            </a:pPr>
            <a:r>
              <a:rPr lang="en-US" dirty="0"/>
              <a:t>-    The greater permeability of the top jobs of the American 	corporation contributed to make </a:t>
            </a:r>
            <a:r>
              <a:rPr lang="en-US" dirty="0">
                <a:solidFill>
                  <a:srgbClr val="FF0000"/>
                </a:solidFill>
              </a:rPr>
              <a:t>class divides acceptable</a:t>
            </a:r>
            <a:r>
              <a:rPr lang="en-US" dirty="0"/>
              <a:t> and 	made the American Unions weaker than those existing in Europe.</a:t>
            </a:r>
          </a:p>
          <a:p>
            <a:pPr>
              <a:buFontTx/>
              <a:buChar char="-"/>
            </a:pPr>
            <a:r>
              <a:rPr lang="en-US" dirty="0"/>
              <a:t>Because of the </a:t>
            </a:r>
            <a:r>
              <a:rPr lang="en-US" dirty="0">
                <a:solidFill>
                  <a:srgbClr val="FF0000"/>
                </a:solidFill>
              </a:rPr>
              <a:t>weakness of the Union</a:t>
            </a:r>
            <a:r>
              <a:rPr lang="en-US" dirty="0"/>
              <a:t>s, the administration of the corporation could be delegated to managers without fearing that they would be “captured” by the workers.</a:t>
            </a:r>
          </a:p>
          <a:p>
            <a:pPr>
              <a:buFontTx/>
              <a:buChar char="-"/>
            </a:pPr>
            <a:r>
              <a:rPr lang="en-US" dirty="0">
                <a:solidFill>
                  <a:srgbClr val="FF0000"/>
                </a:solidFill>
              </a:rPr>
              <a:t>Big firms </a:t>
            </a:r>
            <a:r>
              <a:rPr lang="en-US" dirty="0"/>
              <a:t>with dispersed share holding and weak workers organizations became the typical U. S. organizational equilibrium.</a:t>
            </a:r>
          </a:p>
          <a:p>
            <a:endParaRPr lang="en-US" dirty="0"/>
          </a:p>
          <a:p>
            <a:pPr>
              <a:buNone/>
            </a:pPr>
            <a:r>
              <a:rPr lang="en-US" b="1" dirty="0">
                <a:solidFill>
                  <a:srgbClr val="FF0000"/>
                </a:solidFill>
              </a:rPr>
              <a:t>       A new institutional complementarity between dispersed share holding and weak unions had emerged and involved new synergic complementarities.</a:t>
            </a:r>
            <a:r>
              <a:rPr lang="en-US" dirty="0"/>
              <a:t> </a:t>
            </a:r>
          </a:p>
          <a:p>
            <a:pPr>
              <a:buNone/>
            </a:pPr>
            <a:endParaRPr lang="en-US" dirty="0"/>
          </a:p>
          <a:p>
            <a:pPr>
              <a:buNone/>
            </a:pPr>
            <a:r>
              <a:rPr lang="en-US" dirty="0"/>
              <a:t>      Managerial hierarchies and firms’ size were not limited by the owners’ interests to control the firm.</a:t>
            </a:r>
          </a:p>
          <a:p>
            <a:pPr>
              <a:buNone/>
            </a:pPr>
            <a:endParaRPr lang="en-US" dirty="0"/>
          </a:p>
          <a:p>
            <a:pPr>
              <a:buNone/>
            </a:pPr>
            <a:r>
              <a:rPr lang="en-US" dirty="0"/>
              <a:t>      Managerial skills became important difficult to monitor and specific corporate assets. In many cases they replaced the corresponding skills of owners and workers. </a:t>
            </a:r>
          </a:p>
          <a:p>
            <a:pPr>
              <a:buNone/>
            </a:pPr>
            <a:endParaRPr lang="en-US" dirty="0"/>
          </a:p>
        </p:txBody>
      </p:sp>
      <p:pic>
        <p:nvPicPr>
          <p:cNvPr id="4" name="Picture 3" descr="Screenshot 2017-04-30 13.19.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3627" cy="6858000"/>
          </a:xfrm>
          <a:prstGeom prst="rect">
            <a:avLst/>
          </a:prstGeom>
        </p:spPr>
      </p:pic>
    </p:spTree>
    <p:extLst>
      <p:ext uri="{BB962C8B-B14F-4D97-AF65-F5344CB8AC3E}">
        <p14:creationId xmlns:p14="http://schemas.microsoft.com/office/powerpoint/2010/main" val="35171723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90900" y="0"/>
            <a:ext cx="5753100" cy="1128952"/>
          </a:xfrm>
          <a:solidFill>
            <a:schemeClr val="accent5">
              <a:lumMod val="20000"/>
              <a:lumOff val="80000"/>
            </a:schemeClr>
          </a:solidFill>
        </p:spPr>
        <p:txBody>
          <a:bodyPr>
            <a:normAutofit/>
          </a:bodyPr>
          <a:lstStyle/>
          <a:p>
            <a:r>
              <a:rPr lang="en-US" dirty="0">
                <a:ln>
                  <a:solidFill>
                    <a:srgbClr val="660066"/>
                  </a:solidFill>
                </a:ln>
              </a:rPr>
              <a:t>The European cases</a:t>
            </a:r>
          </a:p>
        </p:txBody>
      </p:sp>
      <p:sp>
        <p:nvSpPr>
          <p:cNvPr id="3" name="Segnaposto contenuto 2"/>
          <p:cNvSpPr>
            <a:spLocks noGrp="1"/>
          </p:cNvSpPr>
          <p:nvPr>
            <p:ph idx="1"/>
          </p:nvPr>
        </p:nvSpPr>
        <p:spPr>
          <a:xfrm>
            <a:off x="0" y="1128953"/>
            <a:ext cx="9144000" cy="5963575"/>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r>
              <a:rPr lang="en-US" dirty="0"/>
              <a:t>In Europe the complementary institutions for very large firms did not exist:</a:t>
            </a:r>
          </a:p>
          <a:p>
            <a:pPr marL="514350" indent="-514350">
              <a:buAutoNum type="alphaUcParenR"/>
            </a:pPr>
            <a:r>
              <a:rPr lang="en-US" dirty="0"/>
              <a:t>Since parvenus were despised, industrial dynasties were stable. Landed aristocracy was still powerful at the time of the second industrial revolution.</a:t>
            </a:r>
          </a:p>
          <a:p>
            <a:pPr marL="514350" indent="-514350">
              <a:buAutoNum type="alphaUcParenR"/>
            </a:pPr>
            <a:r>
              <a:rPr lang="en-US" dirty="0"/>
              <a:t>Democratic politicians were weak and most monarchies still powerful. Institutions favored the </a:t>
            </a:r>
            <a:r>
              <a:rPr lang="en-US" b="1" dirty="0"/>
              <a:t>control of large firms by minority block-holders that concentrated their assets in few firms.</a:t>
            </a:r>
          </a:p>
          <a:p>
            <a:pPr marL="514350" indent="-514350">
              <a:buAutoNum type="alphaUcParenR"/>
            </a:pPr>
            <a:r>
              <a:rPr lang="en-US" dirty="0"/>
              <a:t>Most other complementary institutions  (judicial system and stock exchange supervision, independency of the press and efficient bankruptcy ) were missing or underdeveloped.</a:t>
            </a:r>
          </a:p>
          <a:p>
            <a:pPr marL="514350" indent="-514350">
              <a:buAutoNum type="alphaUcParenR"/>
            </a:pPr>
            <a:endParaRPr lang="en-US" dirty="0"/>
          </a:p>
          <a:p>
            <a:pPr marL="514350" indent="-514350">
              <a:buNone/>
            </a:pPr>
            <a:r>
              <a:rPr lang="en-US" b="1" dirty="0">
                <a:solidFill>
                  <a:srgbClr val="FF0000"/>
                </a:solidFill>
              </a:rPr>
              <a:t>The size of private firms was limited by dynastic control. When  these size limits were a serious problem for economic development, Europe had often to rely on state-controlled enterprises.</a:t>
            </a:r>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511798" cy="1128953"/>
          </a:xfrm>
          <a:prstGeom prst="rect">
            <a:avLst/>
          </a:prstGeom>
        </p:spPr>
      </p:pic>
    </p:spTree>
    <p:extLst>
      <p:ext uri="{BB962C8B-B14F-4D97-AF65-F5344CB8AC3E}">
        <p14:creationId xmlns:p14="http://schemas.microsoft.com/office/powerpoint/2010/main" val="27479253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3114" y="0"/>
            <a:ext cx="8030886" cy="715540"/>
          </a:xfrm>
        </p:spPr>
        <p:txBody>
          <a:bodyPr>
            <a:normAutofit fontScale="90000"/>
          </a:bodyPr>
          <a:lstStyle/>
          <a:p>
            <a:r>
              <a:rPr lang="en-US" dirty="0">
                <a:ln>
                  <a:solidFill>
                    <a:srgbClr val="660066"/>
                  </a:solidFill>
                </a:ln>
              </a:rPr>
              <a:t>Diverging institutional paths: Europe</a:t>
            </a:r>
          </a:p>
        </p:txBody>
      </p:sp>
      <p:sp>
        <p:nvSpPr>
          <p:cNvPr id="3" name="Segnaposto contenuto 2"/>
          <p:cNvSpPr>
            <a:spLocks noGrp="1"/>
          </p:cNvSpPr>
          <p:nvPr>
            <p:ph idx="1"/>
          </p:nvPr>
        </p:nvSpPr>
        <p:spPr>
          <a:xfrm>
            <a:off x="1113114" y="715540"/>
            <a:ext cx="7793902" cy="614246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n-US" dirty="0"/>
              <a:t>The impermeability of the top jobs of European firms reinforced class divides  and made the Unions stronger.</a:t>
            </a:r>
          </a:p>
          <a:p>
            <a:r>
              <a:rPr lang="en-US" dirty="0"/>
              <a:t> Because of the strength of the Unions, the administration of the corporation could not be delegated to managers because the owners were fearing that they would be “captured” by  workers.</a:t>
            </a:r>
          </a:p>
          <a:p>
            <a:r>
              <a:rPr lang="en-US" dirty="0"/>
              <a:t>  </a:t>
            </a:r>
            <a:r>
              <a:rPr lang="en-US" dirty="0">
                <a:solidFill>
                  <a:srgbClr val="FF0000"/>
                </a:solidFill>
              </a:rPr>
              <a:t>Firms, smaller than their U. S. counterparts, </a:t>
            </a:r>
            <a:r>
              <a:rPr lang="en-US" dirty="0"/>
              <a:t>with concentrated share holding and strong workers organizations became the typical European organizational equilibrium.</a:t>
            </a:r>
          </a:p>
          <a:p>
            <a:endParaRPr lang="en-US" dirty="0"/>
          </a:p>
          <a:p>
            <a:pPr>
              <a:buNone/>
            </a:pPr>
            <a:r>
              <a:rPr lang="en-US" b="1" dirty="0">
                <a:solidFill>
                  <a:srgbClr val="FF0000"/>
                </a:solidFill>
              </a:rPr>
              <a:t>A new institutional </a:t>
            </a:r>
            <a:r>
              <a:rPr lang="en-US" b="1" dirty="0" err="1">
                <a:solidFill>
                  <a:srgbClr val="FF0000"/>
                </a:solidFill>
              </a:rPr>
              <a:t>complementarity</a:t>
            </a:r>
            <a:r>
              <a:rPr lang="en-US" b="1" dirty="0">
                <a:solidFill>
                  <a:srgbClr val="FF0000"/>
                </a:solidFill>
              </a:rPr>
              <a:t> between concentrated share holding and strong unions had emerged and involved new synergic complementarities.</a:t>
            </a:r>
          </a:p>
          <a:p>
            <a:pPr>
              <a:buNone/>
            </a:pPr>
            <a:endParaRPr lang="en-US" b="1" dirty="0">
              <a:solidFill>
                <a:srgbClr val="FF0000"/>
              </a:solidFill>
            </a:endParaRPr>
          </a:p>
          <a:p>
            <a:pPr>
              <a:buNone/>
            </a:pPr>
            <a:r>
              <a:rPr lang="en-US" dirty="0"/>
              <a:t> Managerial hierarchies and firms’ size were limited by the owners’ behavior willing to control the firm. </a:t>
            </a:r>
          </a:p>
          <a:p>
            <a:pPr>
              <a:buNone/>
            </a:pPr>
            <a:r>
              <a:rPr lang="en-US" dirty="0"/>
              <a:t>Managerial skills could not become important difficult to monitor and specific assets. In most cases this role was taken by concentrated owners and organized workers.  </a:t>
            </a:r>
            <a:endParaRPr lang="en-US" b="1" dirty="0">
              <a:solidFill>
                <a:srgbClr val="FF0000"/>
              </a:solidFill>
            </a:endParaRPr>
          </a:p>
        </p:txBody>
      </p:sp>
      <p:pic>
        <p:nvPicPr>
          <p:cNvPr id="4" name="Picture 3" descr="Screenshot 2017-04-30 13.3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13114" cy="6711001"/>
          </a:xfrm>
          <a:prstGeom prst="rect">
            <a:avLst/>
          </a:prstGeom>
        </p:spPr>
      </p:pic>
    </p:spTree>
    <p:extLst>
      <p:ext uri="{BB962C8B-B14F-4D97-AF65-F5344CB8AC3E}">
        <p14:creationId xmlns:p14="http://schemas.microsoft.com/office/powerpoint/2010/main" val="24972196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numero diapositiva 5"/>
          <p:cNvSpPr>
            <a:spLocks noGrp="1"/>
          </p:cNvSpPr>
          <p:nvPr>
            <p:ph type="sldNum" sz="quarter" idx="12"/>
          </p:nvPr>
        </p:nvSpPr>
        <p:spPr/>
        <p:txBody>
          <a:bodyPr/>
          <a:lstStyle/>
          <a:p>
            <a:pPr>
              <a:defRPr/>
            </a:pPr>
            <a:fld id="{0C596449-744C-F446-98D9-E5E05CA76C7D}" type="slidenum">
              <a:rPr lang="it-IT"/>
              <a:pPr>
                <a:defRPr/>
              </a:pPr>
              <a:t>119</a:t>
            </a:fld>
            <a:endParaRPr lang="it-IT"/>
          </a:p>
        </p:txBody>
      </p:sp>
      <p:sp>
        <p:nvSpPr>
          <p:cNvPr id="283651" name="Rectangle 2"/>
          <p:cNvSpPr>
            <a:spLocks noGrp="1" noChangeArrowheads="1"/>
          </p:cNvSpPr>
          <p:nvPr>
            <p:ph type="title"/>
          </p:nvPr>
        </p:nvSpPr>
        <p:spPr>
          <a:xfrm>
            <a:off x="1616437" y="381000"/>
            <a:ext cx="5591550" cy="1284794"/>
          </a:xfrm>
        </p:spPr>
        <p:txBody>
          <a:bodyPr/>
          <a:lstStyle/>
          <a:p>
            <a:r>
              <a:rPr lang="en-GB" sz="2800" b="1" dirty="0">
                <a:solidFill>
                  <a:srgbClr val="660066"/>
                </a:solidFill>
                <a:ea typeface="ヒラギノ角ゴ Pro W3" pitchFamily="8" charset="-128"/>
                <a:cs typeface="ヒラギノ角ゴ Pro W3" pitchFamily="8" charset="-128"/>
              </a:rPr>
              <a:t>The British Metamorphosis </a:t>
            </a:r>
            <a:br>
              <a:rPr lang="en-GB" sz="2800" b="1" dirty="0">
                <a:solidFill>
                  <a:srgbClr val="660066"/>
                </a:solidFill>
                <a:ea typeface="ヒラギノ角ゴ Pro W3" pitchFamily="8" charset="-128"/>
                <a:cs typeface="ヒラギノ角ゴ Pro W3" pitchFamily="8" charset="-128"/>
              </a:rPr>
            </a:br>
            <a:r>
              <a:rPr lang="en-GB" sz="2800" b="1" dirty="0">
                <a:solidFill>
                  <a:srgbClr val="660066"/>
                </a:solidFill>
                <a:ea typeface="ヒラギノ角ゴ Pro W3" pitchFamily="8" charset="-128"/>
                <a:cs typeface="ヒラギノ角ゴ Pro W3" pitchFamily="8" charset="-128"/>
              </a:rPr>
              <a:t>(I):</a:t>
            </a:r>
            <a:r>
              <a:rPr lang="en-GB" sz="2800" dirty="0">
                <a:solidFill>
                  <a:srgbClr val="660066"/>
                </a:solidFill>
                <a:ea typeface="ヒラギノ角ゴ Pro W3" pitchFamily="8" charset="-128"/>
                <a:cs typeface="ヒラギノ角ゴ Pro W3" pitchFamily="8" charset="-128"/>
              </a:rPr>
              <a:t> from concentrated equilibrium to disequilibrium.</a:t>
            </a:r>
          </a:p>
        </p:txBody>
      </p:sp>
      <p:sp>
        <p:nvSpPr>
          <p:cNvPr id="283652" name="Rectangle 3"/>
          <p:cNvSpPr>
            <a:spLocks noGrp="1" noChangeArrowheads="1"/>
          </p:cNvSpPr>
          <p:nvPr>
            <p:ph type="body" idx="1"/>
          </p:nvPr>
        </p:nvSpPr>
        <p:spPr>
          <a:xfrm>
            <a:off x="457200" y="2309021"/>
            <a:ext cx="7591994" cy="4288183"/>
          </a:xfrm>
          <a:ln>
            <a:solidFill>
              <a:srgbClr val="FF0000"/>
            </a:solidFill>
          </a:ln>
        </p:spPr>
        <p:txBody>
          <a:bodyPr/>
          <a:lstStyle/>
          <a:p>
            <a:pPr algn="just"/>
            <a:r>
              <a:rPr lang="en-GB" sz="2400" dirty="0">
                <a:solidFill>
                  <a:srgbClr val="CC0000"/>
                </a:solidFill>
                <a:latin typeface="Times" pitchFamily="8" charset="0"/>
                <a:ea typeface="ヒラギノ角ゴ Pro W3" pitchFamily="8" charset="-128"/>
                <a:cs typeface="ヒラギノ角ゴ Pro W3" pitchFamily="8" charset="-128"/>
              </a:rPr>
              <a:t>At the time of the second industrial revolution</a:t>
            </a:r>
            <a:r>
              <a:rPr lang="en-GB" sz="2400" dirty="0">
                <a:latin typeface="Times" pitchFamily="8" charset="0"/>
                <a:ea typeface="ヒラギノ角ゴ Pro W3" pitchFamily="8" charset="-128"/>
                <a:cs typeface="ヒラギノ角ゴ Pro W3" pitchFamily="8" charset="-128"/>
              </a:rPr>
              <a:t>, aristocratic influence, early unionization and a deep sense of class division </a:t>
            </a:r>
            <a:r>
              <a:rPr lang="en-GB" sz="2400" dirty="0">
                <a:solidFill>
                  <a:srgbClr val="CC0000"/>
                </a:solidFill>
                <a:latin typeface="Times" pitchFamily="8" charset="0"/>
                <a:ea typeface="ヒラギノ角ゴ Pro W3" pitchFamily="8" charset="-128"/>
                <a:cs typeface="ヒラギノ角ゴ Pro W3" pitchFamily="8" charset="-128"/>
              </a:rPr>
              <a:t>made Britain a typical case of </a:t>
            </a:r>
            <a:r>
              <a:rPr lang="en-GB" sz="2400" i="1" dirty="0">
                <a:solidFill>
                  <a:srgbClr val="CC0000"/>
                </a:solidFill>
                <a:latin typeface="Times" pitchFamily="8" charset="0"/>
                <a:ea typeface="ヒラギノ角ゴ Pro W3" pitchFamily="8" charset="-128"/>
                <a:cs typeface="ヒラギノ角ゴ Pro W3" pitchFamily="8" charset="-128"/>
              </a:rPr>
              <a:t>concentrated equilibrium</a:t>
            </a:r>
            <a:r>
              <a:rPr lang="en-GB" sz="2400" dirty="0">
                <a:solidFill>
                  <a:srgbClr val="CC0000"/>
                </a:solidFill>
                <a:latin typeface="Times" pitchFamily="8" charset="0"/>
                <a:ea typeface="ヒラギノ角ゴ Pro W3" pitchFamily="8" charset="-128"/>
                <a:cs typeface="ヒラギノ角ゴ Pro W3" pitchFamily="8" charset="-128"/>
              </a:rPr>
              <a:t>.</a:t>
            </a:r>
            <a:r>
              <a:rPr lang="en-GB" sz="2400" dirty="0">
                <a:latin typeface="Times" pitchFamily="8" charset="0"/>
                <a:ea typeface="ヒラギノ角ゴ Pro W3" pitchFamily="8" charset="-128"/>
                <a:cs typeface="ヒラギノ角ゴ Pro W3" pitchFamily="8" charset="-128"/>
              </a:rPr>
              <a:t>   </a:t>
            </a:r>
          </a:p>
          <a:p>
            <a:pPr algn="just"/>
            <a:r>
              <a:rPr lang="en-GB" sz="2400" dirty="0">
                <a:latin typeface="Times" pitchFamily="8" charset="0"/>
                <a:ea typeface="ヒラギノ角ゴ Pro W3" pitchFamily="8" charset="-128"/>
                <a:cs typeface="ヒラギノ角ゴ Pro W3" pitchFamily="8" charset="-128"/>
              </a:rPr>
              <a:t>However, transmission and division of </a:t>
            </a:r>
            <a:r>
              <a:rPr lang="en-GB" sz="2400" dirty="0">
                <a:solidFill>
                  <a:srgbClr val="CC0000"/>
                </a:solidFill>
                <a:latin typeface="Times" pitchFamily="8" charset="0"/>
                <a:ea typeface="ヒラギノ角ゴ Pro W3" pitchFamily="8" charset="-128"/>
                <a:cs typeface="ヒラギノ角ゴ Pro W3" pitchFamily="8" charset="-128"/>
              </a:rPr>
              <a:t>inheritance</a:t>
            </a:r>
            <a:r>
              <a:rPr lang="en-GB" sz="2400" dirty="0">
                <a:latin typeface="Times" pitchFamily="8" charset="0"/>
                <a:ea typeface="ヒラギノ角ゴ Pro W3" pitchFamily="8" charset="-128"/>
                <a:cs typeface="ヒラギノ角ゴ Pro W3" pitchFamily="8" charset="-128"/>
              </a:rPr>
              <a:t>, coupled with the international role of the city </a:t>
            </a:r>
            <a:r>
              <a:rPr lang="en-GB" sz="2400" dirty="0">
                <a:solidFill>
                  <a:srgbClr val="CC0000"/>
                </a:solidFill>
                <a:latin typeface="Times" pitchFamily="8" charset="0"/>
                <a:ea typeface="ヒラギノ角ゴ Pro W3" pitchFamily="8" charset="-128"/>
                <a:cs typeface="ヒラギノ角ゴ Pro W3" pitchFamily="8" charset="-128"/>
              </a:rPr>
              <a:t>produced a dispersion of property. </a:t>
            </a:r>
          </a:p>
          <a:p>
            <a:pPr algn="just"/>
            <a:r>
              <a:rPr lang="en-GB" sz="2400" dirty="0">
                <a:latin typeface="Times" pitchFamily="8" charset="0"/>
                <a:ea typeface="ヒラギノ角ゴ Pro W3" pitchFamily="8" charset="-128"/>
                <a:cs typeface="ヒラギノ角ゴ Pro W3" pitchFamily="8" charset="-128"/>
              </a:rPr>
              <a:t>In seventies the </a:t>
            </a:r>
            <a:r>
              <a:rPr lang="en-GB" sz="2400" dirty="0">
                <a:solidFill>
                  <a:srgbClr val="CC0000"/>
                </a:solidFill>
                <a:latin typeface="Times" pitchFamily="8" charset="0"/>
                <a:ea typeface="ヒラギノ角ゴ Pro W3" pitchFamily="8" charset="-128"/>
                <a:cs typeface="ヒラギノ角ゴ Pro W3" pitchFamily="8" charset="-128"/>
              </a:rPr>
              <a:t>UK</a:t>
            </a:r>
            <a:r>
              <a:rPr lang="en-GB" sz="2400" dirty="0">
                <a:latin typeface="Times" pitchFamily="8" charset="0"/>
                <a:ea typeface="ヒラギノ角ゴ Pro W3" pitchFamily="8" charset="-128"/>
                <a:cs typeface="ヒラギノ角ゴ Pro W3" pitchFamily="8" charset="-128"/>
              </a:rPr>
              <a:t> was characterized by a situation of </a:t>
            </a:r>
            <a:r>
              <a:rPr lang="en-GB" sz="2400" i="1" dirty="0">
                <a:solidFill>
                  <a:srgbClr val="CC0000"/>
                </a:solidFill>
                <a:latin typeface="Times" pitchFamily="8" charset="0"/>
                <a:ea typeface="ヒラギノ角ゴ Pro W3" pitchFamily="8" charset="-128"/>
                <a:cs typeface="ヒラギノ角ゴ Pro W3" pitchFamily="8" charset="-128"/>
              </a:rPr>
              <a:t>"institutional disequilibrium"</a:t>
            </a:r>
            <a:r>
              <a:rPr lang="en-GB" sz="2400" dirty="0">
                <a:latin typeface="Times" pitchFamily="8" charset="0"/>
                <a:ea typeface="ヒラギノ角ゴ Pro W3" pitchFamily="8" charset="-128"/>
                <a:cs typeface="ヒラギノ角ゴ Pro W3" pitchFamily="8" charset="-128"/>
              </a:rPr>
              <a:t> where the traditionally well-organized British unions were not matched by a countervailing centralization of firms' ownership. </a:t>
            </a:r>
          </a:p>
        </p:txBody>
      </p:sp>
      <p:pic>
        <p:nvPicPr>
          <p:cNvPr id="53251" name="Picture 3"/>
          <p:cNvPicPr>
            <a:picLocks noChangeAspect="1" noChangeArrowheads="1"/>
          </p:cNvPicPr>
          <p:nvPr/>
        </p:nvPicPr>
        <p:blipFill>
          <a:blip r:embed="rId2"/>
          <a:srcRect/>
          <a:stretch>
            <a:fillRect/>
          </a:stretch>
        </p:blipFill>
        <p:spPr bwMode="auto">
          <a:xfrm>
            <a:off x="7436498" y="0"/>
            <a:ext cx="1707502" cy="2412186"/>
          </a:xfrm>
          <a:prstGeom prst="rect">
            <a:avLst/>
          </a:prstGeom>
          <a:noFill/>
          <a:ln w="9525">
            <a:noFill/>
            <a:miter lim="800000"/>
            <a:headEnd/>
            <a:tailEnd/>
          </a:ln>
          <a:effectLst>
            <a:reflection stA="50000" endPos="75000" dist="12700" dir="5400000" sy="-100000" algn="bl" rotWithShape="0"/>
          </a:effectLst>
        </p:spPr>
      </p:pic>
      <p:pic>
        <p:nvPicPr>
          <p:cNvPr id="53252" name="Picture 4"/>
          <p:cNvPicPr>
            <a:picLocks noChangeAspect="1" noChangeArrowheads="1"/>
          </p:cNvPicPr>
          <p:nvPr/>
        </p:nvPicPr>
        <p:blipFill>
          <a:blip r:embed="rId3"/>
          <a:srcRect/>
          <a:stretch>
            <a:fillRect/>
          </a:stretch>
        </p:blipFill>
        <p:spPr bwMode="auto">
          <a:xfrm>
            <a:off x="0" y="118414"/>
            <a:ext cx="1641375" cy="1102237"/>
          </a:xfrm>
          <a:prstGeom prst="rect">
            <a:avLst/>
          </a:prstGeom>
          <a:noFill/>
          <a:ln w="9525">
            <a:noFill/>
            <a:miter lim="800000"/>
            <a:headEnd/>
            <a:tailEnd/>
          </a:ln>
          <a:effectLst>
            <a:reflection stA="50000" endPos="75000" dist="12700" dir="5400000" sy="-100000" algn="bl" rotWithShape="0"/>
          </a:effectLst>
        </p:spPr>
      </p:pic>
    </p:spTree>
    <p:extLst>
      <p:ext uri="{BB962C8B-B14F-4D97-AF65-F5344CB8AC3E}">
        <p14:creationId xmlns:p14="http://schemas.microsoft.com/office/powerpoint/2010/main" val="178277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ea typeface="ヒラギノ角ゴ Pro W3" pitchFamily="-107" charset="-128"/>
                <a:cs typeface="ヒラギノ角ゴ Pro W3" pitchFamily="-107" charset="-128"/>
              </a:rPr>
              <a:t>Dimension 3: Social Scarcity</a:t>
            </a:r>
            <a:r>
              <a:rPr lang="en-GB" sz="2800" b="1">
                <a:solidFill>
                  <a:srgbClr val="FF0000"/>
                </a:solidFill>
                <a:ea typeface="ヒラギノ角ゴ Pro W3" pitchFamily="-107" charset="-128"/>
                <a:cs typeface="ヒラギノ角ゴ Pro W3" pitchFamily="-107" charset="-128"/>
              </a:rPr>
              <a:t> </a:t>
            </a:r>
            <a:endParaRPr lang="en-GB" sz="3200">
              <a:ea typeface="ヒラギノ角ゴ Pro W3" pitchFamily="-107" charset="-128"/>
              <a:cs typeface="ヒラギノ角ゴ Pro W3" pitchFamily="-107" charset="-128"/>
            </a:endParaRPr>
          </a:p>
        </p:txBody>
      </p:sp>
      <p:sp>
        <p:nvSpPr>
          <p:cNvPr id="40963" name="Rectangle 3"/>
          <p:cNvSpPr>
            <a:spLocks noChangeArrowheads="1"/>
          </p:cNvSpPr>
          <p:nvPr/>
        </p:nvSpPr>
        <p:spPr bwMode="auto">
          <a:xfrm>
            <a:off x="0" y="990600"/>
            <a:ext cx="9144000" cy="6002338"/>
          </a:xfrm>
          <a:prstGeom prst="rect">
            <a:avLst/>
          </a:prstGeom>
          <a:noFill/>
          <a:ln w="9525">
            <a:noFill/>
            <a:miter lim="800000"/>
            <a:headEnd/>
            <a:tailEnd/>
          </a:ln>
        </p:spPr>
        <p:txBody>
          <a:bodyPr>
            <a:prstTxWarp prst="textNoShape">
              <a:avLst/>
            </a:prstTxWarp>
            <a:spAutoFit/>
          </a:bodyPr>
          <a:lstStyle/>
          <a:p>
            <a:r>
              <a:rPr lang="en-GB" sz="1800" b="1">
                <a:latin typeface="Calibri" charset="0"/>
              </a:rPr>
              <a:t> </a:t>
            </a:r>
            <a:r>
              <a:rPr lang="en-GB">
                <a:latin typeface="Calibri" charset="0"/>
              </a:rPr>
              <a:t>The ends-means problem is complicated by another dimension of scarcity (often considered to be outside the boundaries of economics, possibly belonging to the clumsy realm of sociology).</a:t>
            </a:r>
          </a:p>
          <a:p>
            <a:r>
              <a:rPr lang="en-GB">
                <a:latin typeface="Calibri" charset="0"/>
              </a:rPr>
              <a:t>Goods like power and status affect both utility and production functions. These goods do not set limits to the achievement of our goals because they are available in given positive quantities. </a:t>
            </a:r>
          </a:p>
          <a:p>
            <a:r>
              <a:rPr lang="en-GB">
                <a:latin typeface="Calibri" charset="0"/>
              </a:rPr>
              <a:t>Their positive use is only possible if corresponding negative quantities are consumed by other individuals (</a:t>
            </a:r>
            <a:r>
              <a:rPr lang="en-GB" i="1">
                <a:latin typeface="Calibri" charset="0"/>
              </a:rPr>
              <a:t>who must occupy corresponding </a:t>
            </a:r>
            <a:r>
              <a:rPr lang="en-GB" i="1">
                <a:solidFill>
                  <a:srgbClr val="FF0000"/>
                </a:solidFill>
                <a:latin typeface="Calibri" charset="0"/>
              </a:rPr>
              <a:t>opposite positions</a:t>
            </a:r>
            <a:r>
              <a:rPr lang="en-GB">
                <a:latin typeface="Calibri" charset="0"/>
              </a:rPr>
              <a:t>).</a:t>
            </a:r>
          </a:p>
          <a:p>
            <a:endParaRPr lang="en-GB">
              <a:latin typeface="Calibri" charset="0"/>
            </a:endParaRPr>
          </a:p>
          <a:p>
            <a:r>
              <a:rPr lang="en-GB" i="1">
                <a:solidFill>
                  <a:srgbClr val="FF0000"/>
                </a:solidFill>
                <a:latin typeface="Calibri" charset="0"/>
              </a:rPr>
              <a:t>Positional Goods</a:t>
            </a:r>
            <a:r>
              <a:rPr lang="en-GB" i="1">
                <a:latin typeface="Calibri" charset="0"/>
              </a:rPr>
              <a:t> like</a:t>
            </a:r>
            <a:r>
              <a:rPr lang="en-GB">
                <a:latin typeface="Calibri" charset="0"/>
              </a:rPr>
              <a:t> power and status imply a </a:t>
            </a:r>
            <a:r>
              <a:rPr lang="en-GB">
                <a:solidFill>
                  <a:srgbClr val="FF0000"/>
                </a:solidFill>
                <a:latin typeface="Calibri" charset="0"/>
              </a:rPr>
              <a:t>social scarcity constraint</a:t>
            </a:r>
            <a:r>
              <a:rPr lang="en-GB">
                <a:latin typeface="Calibri" charset="0"/>
              </a:rPr>
              <a:t>   The standard scarcity constraints concerns limited positive amounts of resources. Positional goods are scarce because positive consumption must go together with negative consumption.  </a:t>
            </a:r>
            <a:endParaRPr lang="en-GB" u="sng">
              <a:latin typeface="Calibri" charset="0"/>
            </a:endParaRPr>
          </a:p>
          <a:p>
            <a:r>
              <a:rPr lang="en-GB">
                <a:latin typeface="Calibri" charset="0"/>
              </a:rPr>
              <a:t>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numero diapositiva 5"/>
          <p:cNvSpPr>
            <a:spLocks noGrp="1"/>
          </p:cNvSpPr>
          <p:nvPr>
            <p:ph type="sldNum" sz="quarter" idx="12"/>
          </p:nvPr>
        </p:nvSpPr>
        <p:spPr/>
        <p:txBody>
          <a:bodyPr/>
          <a:lstStyle/>
          <a:p>
            <a:pPr>
              <a:defRPr/>
            </a:pPr>
            <a:fld id="{26E1B484-D968-EE41-B853-867F81135F3D}" type="slidenum">
              <a:rPr lang="it-IT"/>
              <a:pPr>
                <a:defRPr/>
              </a:pPr>
              <a:t>120</a:t>
            </a:fld>
            <a:endParaRPr lang="it-IT"/>
          </a:p>
        </p:txBody>
      </p:sp>
      <p:sp>
        <p:nvSpPr>
          <p:cNvPr id="284675" name="Rectangle 2"/>
          <p:cNvSpPr>
            <a:spLocks noGrp="1" noChangeArrowheads="1"/>
          </p:cNvSpPr>
          <p:nvPr>
            <p:ph type="title"/>
          </p:nvPr>
        </p:nvSpPr>
        <p:spPr>
          <a:xfrm>
            <a:off x="1707155" y="0"/>
            <a:ext cx="4993104" cy="1624562"/>
          </a:xfrm>
        </p:spPr>
        <p:txBody>
          <a:bodyPr/>
          <a:lstStyle/>
          <a:p>
            <a:r>
              <a:rPr lang="en-GB" sz="2800" b="1" dirty="0">
                <a:solidFill>
                  <a:srgbClr val="660066"/>
                </a:solidFill>
                <a:ea typeface="ヒラギノ角ゴ Pro W3" pitchFamily="8" charset="-128"/>
                <a:cs typeface="ヒラギノ角ゴ Pro W3" pitchFamily="8" charset="-128"/>
              </a:rPr>
              <a:t>The British Metamorphosis </a:t>
            </a:r>
            <a:br>
              <a:rPr lang="en-GB" sz="2800" b="1" dirty="0">
                <a:solidFill>
                  <a:srgbClr val="660066"/>
                </a:solidFill>
                <a:ea typeface="ヒラギノ角ゴ Pro W3" pitchFamily="8" charset="-128"/>
                <a:cs typeface="ヒラギノ角ゴ Pro W3" pitchFamily="8" charset="-128"/>
              </a:rPr>
            </a:br>
            <a:r>
              <a:rPr lang="en-GB" sz="2800" b="1" dirty="0">
                <a:solidFill>
                  <a:srgbClr val="660066"/>
                </a:solidFill>
                <a:ea typeface="ヒラギノ角ゴ Pro W3" pitchFamily="8" charset="-128"/>
                <a:cs typeface="ヒラギノ角ゴ Pro W3" pitchFamily="8" charset="-128"/>
              </a:rPr>
              <a:t>(II):</a:t>
            </a:r>
            <a:r>
              <a:rPr lang="en-GB" sz="2800" dirty="0">
                <a:solidFill>
                  <a:srgbClr val="660066"/>
                </a:solidFill>
                <a:ea typeface="ヒラギノ角ゴ Pro W3" pitchFamily="8" charset="-128"/>
                <a:cs typeface="ヒラギノ角ゴ Pro W3" pitchFamily="8" charset="-128"/>
              </a:rPr>
              <a:t>  from disequilibrium to dispersed equilibrium.</a:t>
            </a:r>
          </a:p>
        </p:txBody>
      </p:sp>
      <p:sp>
        <p:nvSpPr>
          <p:cNvPr id="284676" name="Rectangle 3"/>
          <p:cNvSpPr>
            <a:spLocks noGrp="1" noChangeArrowheads="1"/>
          </p:cNvSpPr>
          <p:nvPr>
            <p:ph type="body" idx="1"/>
          </p:nvPr>
        </p:nvSpPr>
        <p:spPr>
          <a:xfrm>
            <a:off x="457200" y="2195512"/>
            <a:ext cx="8229600" cy="4525963"/>
          </a:xfrm>
          <a:ln>
            <a:solidFill>
              <a:srgbClr val="FF0000"/>
            </a:solidFill>
          </a:ln>
        </p:spPr>
        <p:txBody>
          <a:bodyPr/>
          <a:lstStyle/>
          <a:p>
            <a:pPr>
              <a:lnSpc>
                <a:spcPct val="90000"/>
              </a:lnSpc>
            </a:pPr>
            <a:r>
              <a:rPr lang="en-GB" sz="2400" i="1" dirty="0">
                <a:solidFill>
                  <a:srgbClr val="CC0000"/>
                </a:solidFill>
                <a:latin typeface="Times" pitchFamily="8" charset="0"/>
                <a:ea typeface="ヒラギノ角ゴ Pro W3" pitchFamily="8" charset="-128"/>
                <a:cs typeface="ヒラギノ角ゴ Pro W3" pitchFamily="8" charset="-128"/>
              </a:rPr>
              <a:t>This institutional disequilibrium</a:t>
            </a:r>
            <a:r>
              <a:rPr lang="en-GB" sz="2400" dirty="0">
                <a:latin typeface="Times" pitchFamily="8" charset="0"/>
                <a:ea typeface="ヒラギノ角ゴ Pro W3" pitchFamily="8" charset="-128"/>
                <a:cs typeface="ヒラギノ角ゴ Pro W3" pitchFamily="8" charset="-128"/>
              </a:rPr>
              <a:t> coincided with a </a:t>
            </a:r>
            <a:r>
              <a:rPr lang="en-GB" sz="2400" dirty="0">
                <a:solidFill>
                  <a:srgbClr val="CC0000"/>
                </a:solidFill>
                <a:latin typeface="Times" pitchFamily="8" charset="0"/>
                <a:ea typeface="ヒラギノ角ゴ Pro W3" pitchFamily="8" charset="-128"/>
                <a:cs typeface="ヒラギノ角ゴ Pro W3" pitchFamily="8" charset="-128"/>
              </a:rPr>
              <a:t>crisis of the British economy</a:t>
            </a:r>
            <a:r>
              <a:rPr lang="en-GB" sz="2400" dirty="0">
                <a:latin typeface="Times" pitchFamily="8" charset="0"/>
                <a:ea typeface="ヒラギノ角ゴ Pro W3" pitchFamily="8" charset="-128"/>
                <a:cs typeface="ヒラギノ角ゴ Pro W3" pitchFamily="8" charset="-128"/>
              </a:rPr>
              <a:t> . For some time, </a:t>
            </a:r>
            <a:r>
              <a:rPr lang="en-GB" sz="2400" i="1" dirty="0">
                <a:solidFill>
                  <a:srgbClr val="CC0000"/>
                </a:solidFill>
                <a:latin typeface="Times" pitchFamily="8" charset="0"/>
                <a:ea typeface="ヒラギノ角ゴ Pro W3" pitchFamily="8" charset="-128"/>
                <a:cs typeface="ヒラギノ角ゴ Pro W3" pitchFamily="8" charset="-128"/>
              </a:rPr>
              <a:t>"continental solutions"</a:t>
            </a:r>
            <a:r>
              <a:rPr lang="en-GB" sz="2400" dirty="0">
                <a:latin typeface="Times" pitchFamily="8" charset="0"/>
                <a:ea typeface="ヒラギノ角ゴ Pro W3" pitchFamily="8" charset="-128"/>
                <a:cs typeface="ヒラギノ角ゴ Pro W3" pitchFamily="8" charset="-128"/>
              </a:rPr>
              <a:t> (such as pyramids and cross-share holding on one side and some "responsible" centralization of union's activity on the other) seemed to have a chance to prevail (Franks, Mayer, Rossi 2005).</a:t>
            </a:r>
          </a:p>
          <a:p>
            <a:pPr>
              <a:lnSpc>
                <a:spcPct val="90000"/>
              </a:lnSpc>
            </a:pPr>
            <a:r>
              <a:rPr lang="en-GB" sz="2400" dirty="0">
                <a:latin typeface="Times" pitchFamily="8" charset="0"/>
                <a:ea typeface="ヒラギノ角ゴ Pro W3" pitchFamily="8" charset="-128"/>
                <a:cs typeface="ヒラギノ角ゴ Pro W3" pitchFamily="8" charset="-128"/>
              </a:rPr>
              <a:t>These </a:t>
            </a:r>
            <a:r>
              <a:rPr lang="en-GB" sz="2400" i="1" dirty="0">
                <a:solidFill>
                  <a:srgbClr val="CC0000"/>
                </a:solidFill>
                <a:latin typeface="Times" pitchFamily="8" charset="0"/>
                <a:ea typeface="ヒラギノ角ゴ Pro W3" pitchFamily="8" charset="-128"/>
                <a:cs typeface="ヒラギノ角ゴ Pro W3" pitchFamily="8" charset="-128"/>
              </a:rPr>
              <a:t>"continental solutions"</a:t>
            </a:r>
            <a:r>
              <a:rPr lang="en-GB" sz="2400" dirty="0">
                <a:latin typeface="Times" pitchFamily="8" charset="0"/>
                <a:ea typeface="ヒラギノ角ゴ Pro W3" pitchFamily="8" charset="-128"/>
                <a:cs typeface="ヒラギノ角ゴ Pro W3" pitchFamily="8" charset="-128"/>
              </a:rPr>
              <a:t> were, however, opposed by the city. Eventually the Thatcher government made a sharp move towards a </a:t>
            </a:r>
            <a:r>
              <a:rPr lang="en-GB" sz="2400" i="1" dirty="0">
                <a:solidFill>
                  <a:srgbClr val="CC0000"/>
                </a:solidFill>
                <a:latin typeface="Times" pitchFamily="8" charset="0"/>
                <a:ea typeface="ヒラギノ角ゴ Pro W3" pitchFamily="8" charset="-128"/>
                <a:cs typeface="ヒラギノ角ゴ Pro W3" pitchFamily="8" charset="-128"/>
              </a:rPr>
              <a:t>dispersed</a:t>
            </a:r>
            <a:r>
              <a:rPr lang="en-GB" sz="2400" dirty="0">
                <a:latin typeface="Times" pitchFamily="8" charset="0"/>
                <a:ea typeface="ヒラギノ角ゴ Pro W3" pitchFamily="8" charset="-128"/>
                <a:cs typeface="ヒラギノ角ゴ Pro W3" pitchFamily="8" charset="-128"/>
              </a:rPr>
              <a:t> type of institutional </a:t>
            </a:r>
            <a:r>
              <a:rPr lang="en-GB" sz="2400" i="1" dirty="0">
                <a:solidFill>
                  <a:srgbClr val="CC0000"/>
                </a:solidFill>
                <a:latin typeface="Times" pitchFamily="8" charset="0"/>
                <a:ea typeface="ヒラギノ角ゴ Pro W3" pitchFamily="8" charset="-128"/>
                <a:cs typeface="ヒラギノ角ゴ Pro W3" pitchFamily="8" charset="-128"/>
              </a:rPr>
              <a:t>equilibrium, </a:t>
            </a:r>
            <a:r>
              <a:rPr lang="en-GB" sz="2400" dirty="0">
                <a:latin typeface="Times" pitchFamily="8" charset="0"/>
                <a:ea typeface="ヒラギノ角ゴ Pro W3" pitchFamily="8" charset="-128"/>
                <a:cs typeface="ヒラギノ角ゴ Pro W3" pitchFamily="8" charset="-128"/>
              </a:rPr>
              <a:t>characterised by strong limitations of unions' activities and by a (much advertised) </a:t>
            </a:r>
            <a:r>
              <a:rPr lang="en-GB" sz="2400" i="1" dirty="0">
                <a:latin typeface="Times" pitchFamily="8" charset="0"/>
                <a:ea typeface="ヒラギノ角ゴ Pro W3" pitchFamily="8" charset="-128"/>
                <a:cs typeface="ヒラギノ角ゴ Pro W3" pitchFamily="8" charset="-128"/>
              </a:rPr>
              <a:t>shareholder popular capitalism</a:t>
            </a:r>
            <a:r>
              <a:rPr lang="en-GB" sz="2400" dirty="0">
                <a:latin typeface="Times" pitchFamily="8" charset="0"/>
                <a:ea typeface="ヒラギノ角ゴ Pro W3" pitchFamily="8" charset="-128"/>
                <a:cs typeface="ヒラギノ角ゴ Pro W3" pitchFamily="8" charset="-128"/>
              </a:rPr>
              <a:t>. </a:t>
            </a:r>
          </a:p>
          <a:p>
            <a:pPr>
              <a:lnSpc>
                <a:spcPct val="90000"/>
              </a:lnSpc>
            </a:pPr>
            <a:r>
              <a:rPr lang="en-GB" sz="2400" dirty="0">
                <a:latin typeface="Times" pitchFamily="8" charset="0"/>
                <a:ea typeface="ヒラギノ角ゴ Pro W3" pitchFamily="8" charset="-128"/>
                <a:cs typeface="ヒラギノ角ゴ Pro W3" pitchFamily="8" charset="-128"/>
              </a:rPr>
              <a:t>These arrangements have not been substantially reversed by the subsequent Labour Party governments.</a:t>
            </a:r>
          </a:p>
          <a:p>
            <a:pPr>
              <a:lnSpc>
                <a:spcPct val="90000"/>
              </a:lnSpc>
            </a:pPr>
            <a:endParaRPr lang="en-GB" sz="2600" dirty="0">
              <a:ea typeface="ヒラギノ角ゴ Pro W3" pitchFamily="8" charset="-128"/>
              <a:cs typeface="ヒラギノ角ゴ Pro W3" pitchFamily="8" charset="-128"/>
            </a:endParaRPr>
          </a:p>
        </p:txBody>
      </p:sp>
      <p:pic>
        <p:nvPicPr>
          <p:cNvPr id="54274" name="Picture 2"/>
          <p:cNvPicPr>
            <a:picLocks noChangeAspect="1" noChangeArrowheads="1"/>
          </p:cNvPicPr>
          <p:nvPr/>
        </p:nvPicPr>
        <p:blipFill>
          <a:blip r:embed="rId2"/>
          <a:srcRect/>
          <a:stretch>
            <a:fillRect/>
          </a:stretch>
        </p:blipFill>
        <p:spPr bwMode="auto">
          <a:xfrm>
            <a:off x="6700259" y="0"/>
            <a:ext cx="2443742" cy="1863710"/>
          </a:xfrm>
          <a:prstGeom prst="rect">
            <a:avLst/>
          </a:prstGeom>
          <a:noFill/>
          <a:ln w="9525">
            <a:noFill/>
            <a:miter lim="800000"/>
            <a:headEnd/>
            <a:tailEnd/>
          </a:ln>
          <a:effectLst>
            <a:reflection stA="50000" endPos="75000" dist="12700" dir="5400000" sy="-100000" algn="bl" rotWithShape="0"/>
          </a:effectLst>
        </p:spPr>
      </p:pic>
      <p:pic>
        <p:nvPicPr>
          <p:cNvPr id="54275" name="Picture 3"/>
          <p:cNvPicPr>
            <a:picLocks noChangeAspect="1" noChangeArrowheads="1"/>
          </p:cNvPicPr>
          <p:nvPr/>
        </p:nvPicPr>
        <p:blipFill>
          <a:blip r:embed="rId3"/>
          <a:srcRect/>
          <a:stretch>
            <a:fillRect/>
          </a:stretch>
        </p:blipFill>
        <p:spPr bwMode="auto">
          <a:xfrm>
            <a:off x="1" y="12256"/>
            <a:ext cx="1727758" cy="1727757"/>
          </a:xfrm>
          <a:prstGeom prst="rect">
            <a:avLst/>
          </a:prstGeom>
          <a:noFill/>
          <a:ln w="9525">
            <a:solidFill>
              <a:srgbClr val="FFFF00"/>
            </a:solidFill>
            <a:miter lim="800000"/>
            <a:headEnd/>
            <a:tailEnd/>
          </a:ln>
          <a:effectLst>
            <a:glow rad="228600">
              <a:schemeClr val="accent1">
                <a:alpha val="75000"/>
              </a:schemeClr>
            </a:glow>
          </a:effectLst>
        </p:spPr>
      </p:pic>
    </p:spTree>
    <p:extLst>
      <p:ext uri="{BB962C8B-B14F-4D97-AF65-F5344CB8AC3E}">
        <p14:creationId xmlns:p14="http://schemas.microsoft.com/office/powerpoint/2010/main" val="30392013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numero diapositiva 5"/>
          <p:cNvSpPr>
            <a:spLocks noGrp="1"/>
          </p:cNvSpPr>
          <p:nvPr>
            <p:ph type="sldNum" sz="quarter" idx="12"/>
          </p:nvPr>
        </p:nvSpPr>
        <p:spPr/>
        <p:txBody>
          <a:bodyPr/>
          <a:lstStyle/>
          <a:p>
            <a:pPr>
              <a:defRPr/>
            </a:pPr>
            <a:fld id="{4D49FA42-79E3-B747-ABAF-A758748D0658}" type="slidenum">
              <a:rPr lang="it-IT"/>
              <a:pPr>
                <a:defRPr/>
              </a:pPr>
              <a:t>121</a:t>
            </a:fld>
            <a:endParaRPr lang="it-IT"/>
          </a:p>
        </p:txBody>
      </p:sp>
      <p:sp>
        <p:nvSpPr>
          <p:cNvPr id="285699" name="Rectangle 2"/>
          <p:cNvSpPr>
            <a:spLocks noGrp="1" noChangeArrowheads="1"/>
          </p:cNvSpPr>
          <p:nvPr>
            <p:ph type="title"/>
          </p:nvPr>
        </p:nvSpPr>
        <p:spPr>
          <a:xfrm>
            <a:off x="2612720" y="1"/>
            <a:ext cx="4868149" cy="1236395"/>
          </a:xfrm>
          <a:solidFill>
            <a:srgbClr val="F2DCDB"/>
          </a:solidFill>
        </p:spPr>
        <p:txBody>
          <a:bodyPr/>
          <a:lstStyle/>
          <a:p>
            <a:r>
              <a:rPr lang="en-GB" sz="3200" b="1" dirty="0">
                <a:ln>
                  <a:solidFill>
                    <a:srgbClr val="FF0000"/>
                  </a:solidFill>
                </a:ln>
                <a:ea typeface="ヒラギノ角ゴ Pro W3" pitchFamily="8" charset="-128"/>
                <a:cs typeface="ヒラギノ角ゴ Pro W3" pitchFamily="8" charset="-128"/>
              </a:rPr>
              <a:t>Switzerland: </a:t>
            </a:r>
            <a:br>
              <a:rPr lang="en-GB" sz="3200" b="1" dirty="0">
                <a:ea typeface="ヒラギノ角ゴ Pro W3" pitchFamily="8" charset="-128"/>
                <a:cs typeface="ヒラギノ角ゴ Pro W3" pitchFamily="8" charset="-128"/>
              </a:rPr>
            </a:br>
            <a:r>
              <a:rPr lang="en-GB" sz="3200" dirty="0">
                <a:solidFill>
                  <a:srgbClr val="FF0000"/>
                </a:solidFill>
                <a:ea typeface="ヒラギノ角ゴ Pro W3" pitchFamily="8" charset="-128"/>
                <a:cs typeface="ヒラギノ角ゴ Pro W3" pitchFamily="8" charset="-128"/>
              </a:rPr>
              <a:t>an Alpine America?</a:t>
            </a:r>
          </a:p>
        </p:txBody>
      </p:sp>
      <p:sp>
        <p:nvSpPr>
          <p:cNvPr id="285700" name="Rectangle 3"/>
          <p:cNvSpPr>
            <a:spLocks noGrp="1" noChangeArrowheads="1"/>
          </p:cNvSpPr>
          <p:nvPr>
            <p:ph type="body" idx="1"/>
          </p:nvPr>
        </p:nvSpPr>
        <p:spPr>
          <a:xfrm>
            <a:off x="-1" y="2211149"/>
            <a:ext cx="9144000" cy="4629061"/>
          </a:xfrm>
          <a:ln>
            <a:solidFill>
              <a:srgbClr val="FF0000"/>
            </a:solidFill>
          </a:ln>
        </p:spPr>
        <p:txBody>
          <a:bodyPr/>
          <a:lstStyle/>
          <a:p>
            <a:pPr algn="just"/>
            <a:r>
              <a:rPr lang="en-GB" sz="2200" dirty="0">
                <a:latin typeface="Times" pitchFamily="8" charset="0"/>
                <a:ea typeface="ヒラギノ角ゴ Pro W3" pitchFamily="8" charset="-128"/>
                <a:cs typeface="ヒラギノ角ゴ Pro W3" pitchFamily="8" charset="-128"/>
              </a:rPr>
              <a:t>There are </a:t>
            </a:r>
            <a:r>
              <a:rPr lang="en-GB" sz="2200" dirty="0">
                <a:solidFill>
                  <a:srgbClr val="CC0000"/>
                </a:solidFill>
                <a:latin typeface="Times" pitchFamily="8" charset="0"/>
                <a:ea typeface="ヒラギノ角ゴ Pro W3" pitchFamily="8" charset="-128"/>
                <a:cs typeface="ヒラギノ角ゴ Pro W3" pitchFamily="8" charset="-128"/>
              </a:rPr>
              <a:t>remarkable similarities between U. S. and Switzerland</a:t>
            </a:r>
            <a:r>
              <a:rPr lang="en-GB" sz="2200" dirty="0">
                <a:latin typeface="Times" pitchFamily="8" charset="0"/>
                <a:ea typeface="ヒラギノ角ゴ Pro W3" pitchFamily="8" charset="-128"/>
                <a:cs typeface="ヒラギノ角ゴ Pro W3" pitchFamily="8" charset="-128"/>
              </a:rPr>
              <a:t>. Both countries came to an early tolerance of religious and ethnic diversity</a:t>
            </a:r>
            <a:r>
              <a:rPr lang="en-GB" sz="2200" dirty="0">
                <a:latin typeface="Times" pitchFamily="8" charset="0"/>
              </a:rPr>
              <a:t>. T</a:t>
            </a:r>
            <a:r>
              <a:rPr lang="en-GB" sz="2200" dirty="0">
                <a:latin typeface="Times" pitchFamily="8" charset="0"/>
                <a:ea typeface="ヒラギノ角ゴ Pro W3" pitchFamily="8" charset="-128"/>
                <a:cs typeface="ヒラギノ角ゴ Pro W3" pitchFamily="8" charset="-128"/>
              </a:rPr>
              <a:t>he "cement of society" relied more on shared values and ways of life than on ethnic or religious homogeneity. </a:t>
            </a:r>
          </a:p>
          <a:p>
            <a:pPr algn="just"/>
            <a:r>
              <a:rPr lang="en-GB" sz="2200" dirty="0">
                <a:latin typeface="Times" pitchFamily="8" charset="0"/>
                <a:ea typeface="ヒラギノ角ゴ Pro W3" pitchFamily="8" charset="-128"/>
                <a:cs typeface="ヒラギノ角ゴ Pro W3" pitchFamily="8" charset="-128"/>
              </a:rPr>
              <a:t>Also Switzerland achieved an </a:t>
            </a:r>
            <a:r>
              <a:rPr lang="en-GB" sz="2200" dirty="0">
                <a:solidFill>
                  <a:srgbClr val="CC0000"/>
                </a:solidFill>
                <a:latin typeface="Times" pitchFamily="8" charset="0"/>
                <a:ea typeface="ヒラギノ角ゴ Pro W3" pitchFamily="8" charset="-128"/>
                <a:cs typeface="ヒラギノ角ゴ Pro W3" pitchFamily="8" charset="-128"/>
              </a:rPr>
              <a:t>early definitive exit</a:t>
            </a:r>
            <a:r>
              <a:rPr lang="en-GB" sz="2200" dirty="0">
                <a:latin typeface="Times" pitchFamily="8" charset="0"/>
                <a:ea typeface="ヒラギノ角ゴ Pro W3" pitchFamily="8" charset="-128"/>
                <a:cs typeface="ヒラギノ角ゴ Pro W3" pitchFamily="8" charset="-128"/>
              </a:rPr>
              <a:t> from aristocratic privileges (in 1847). Swiss feudal ties were traditionally weak. The peasants were difficult to dominate because they were often far away on the Alpine pastures and because they were well trained in military activities (serving, often, as the most valuable mercenaries all around Europe). </a:t>
            </a:r>
          </a:p>
          <a:p>
            <a:pPr algn="just"/>
            <a:r>
              <a:rPr lang="en-GB" sz="2200" dirty="0">
                <a:latin typeface="Times" pitchFamily="8" charset="0"/>
                <a:ea typeface="ヒラギノ角ゴ Pro W3" pitchFamily="8" charset="-128"/>
                <a:cs typeface="ヒラギノ角ゴ Pro W3" pitchFamily="8" charset="-128"/>
              </a:rPr>
              <a:t>Like the U. S., at the time of the second industrial revolution, </a:t>
            </a:r>
            <a:r>
              <a:rPr lang="en-GB" sz="2200" dirty="0">
                <a:solidFill>
                  <a:srgbClr val="CC0000"/>
                </a:solidFill>
                <a:latin typeface="Times" pitchFamily="8" charset="0"/>
                <a:ea typeface="ヒラギノ角ゴ Pro W3" pitchFamily="8" charset="-128"/>
                <a:cs typeface="ヒラギノ角ゴ Pro W3" pitchFamily="8" charset="-128"/>
              </a:rPr>
              <a:t>Switzerland had a robust democracy and satisfied the conditions to realize a “dispersed equilibrium”. </a:t>
            </a:r>
            <a:endParaRPr lang="en-GB" sz="2200" dirty="0">
              <a:solidFill>
                <a:srgbClr val="CC0000"/>
              </a:solidFill>
              <a:ea typeface="ヒラギノ角ゴ Pro W3" pitchFamily="8" charset="-128"/>
              <a:cs typeface="ヒラギノ角ゴ Pro W3" pitchFamily="8" charset="-128"/>
            </a:endParaRPr>
          </a:p>
        </p:txBody>
      </p:sp>
      <p:pic>
        <p:nvPicPr>
          <p:cNvPr id="55300" name="Picture 4"/>
          <p:cNvPicPr>
            <a:picLocks noChangeAspect="1" noChangeArrowheads="1"/>
          </p:cNvPicPr>
          <p:nvPr/>
        </p:nvPicPr>
        <p:blipFill>
          <a:blip r:embed="rId2"/>
          <a:srcRect/>
          <a:stretch>
            <a:fillRect/>
          </a:stretch>
        </p:blipFill>
        <p:spPr bwMode="auto">
          <a:xfrm>
            <a:off x="152401" y="1"/>
            <a:ext cx="1828800" cy="1369834"/>
          </a:xfrm>
          <a:prstGeom prst="rect">
            <a:avLst/>
          </a:prstGeom>
          <a:solidFill>
            <a:srgbClr val="F2DCDB">
              <a:alpha val="56000"/>
            </a:srgbClr>
          </a:solidFill>
          <a:ln w="9525">
            <a:solidFill>
              <a:srgbClr val="FF0000"/>
            </a:solid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7175538" y="0"/>
            <a:ext cx="1836731" cy="1219200"/>
          </a:xfrm>
          <a:prstGeom prst="rect">
            <a:avLst/>
          </a:prstGeom>
          <a:noFill/>
          <a:ln w="9525">
            <a:noFill/>
            <a:miter lim="800000"/>
            <a:headEnd/>
            <a:tailEnd/>
          </a:ln>
          <a:effectLst/>
        </p:spPr>
      </p:pic>
    </p:spTree>
    <p:extLst>
      <p:ext uri="{BB962C8B-B14F-4D97-AF65-F5344CB8AC3E}">
        <p14:creationId xmlns:p14="http://schemas.microsoft.com/office/powerpoint/2010/main" val="13131070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7258" y="-263094"/>
            <a:ext cx="6786741" cy="1674285"/>
          </a:xfrm>
        </p:spPr>
        <p:txBody>
          <a:bodyPr>
            <a:normAutofit/>
          </a:bodyPr>
          <a:lstStyle/>
          <a:p>
            <a:r>
              <a:rPr lang="en-US" sz="3600" dirty="0">
                <a:solidFill>
                  <a:srgbClr val="FF0000"/>
                </a:solidFill>
              </a:rPr>
              <a:t>The sad fate of </a:t>
            </a:r>
            <a:r>
              <a:rPr lang="en-US" sz="3600" dirty="0">
                <a:solidFill>
                  <a:srgbClr val="008000"/>
                </a:solidFill>
              </a:rPr>
              <a:t>the “Italian Recipe”</a:t>
            </a:r>
          </a:p>
        </p:txBody>
      </p:sp>
      <p:sp>
        <p:nvSpPr>
          <p:cNvPr id="3" name="Segnaposto contenuto 2"/>
          <p:cNvSpPr>
            <a:spLocks noGrp="1"/>
          </p:cNvSpPr>
          <p:nvPr>
            <p:ph idx="1"/>
          </p:nvPr>
        </p:nvSpPr>
        <p:spPr>
          <a:xfrm>
            <a:off x="258924" y="1411192"/>
            <a:ext cx="8532140" cy="5446808"/>
          </a:xfrm>
          <a:solidFill>
            <a:schemeClr val="accent1">
              <a:lumMod val="20000"/>
              <a:lumOff val="80000"/>
            </a:schemeClr>
          </a:solidFill>
          <a:ln>
            <a:solidFill>
              <a:srgbClr val="FF0000"/>
            </a:solidFill>
          </a:ln>
        </p:spPr>
        <p:txBody>
          <a:bodyPr>
            <a:normAutofit fontScale="77500" lnSpcReduction="20000"/>
          </a:bodyPr>
          <a:lstStyle/>
          <a:p>
            <a:r>
              <a:rPr lang="en-US" dirty="0"/>
              <a:t>In the 80ties the Italian Model seemed to be the best recipe to overcome the </a:t>
            </a:r>
            <a:r>
              <a:rPr lang="en-US" dirty="0">
                <a:solidFill>
                  <a:srgbClr val="FF0000"/>
                </a:solidFill>
              </a:rPr>
              <a:t>crisis of Fordism </a:t>
            </a:r>
            <a:r>
              <a:rPr lang="en-US" dirty="0"/>
              <a:t>and to move to the “new knowledge economy.</a:t>
            </a:r>
          </a:p>
          <a:p>
            <a:r>
              <a:rPr lang="en-US" dirty="0"/>
              <a:t>Italian districts were </a:t>
            </a:r>
            <a:r>
              <a:rPr lang="en-US" dirty="0">
                <a:solidFill>
                  <a:srgbClr val="FF0000"/>
                </a:solidFill>
              </a:rPr>
              <a:t>glorified as the institutions </a:t>
            </a:r>
            <a:r>
              <a:rPr lang="en-US" dirty="0"/>
              <a:t>where common knowledge could be shared, improved and used productively by small and flexible firms.</a:t>
            </a:r>
          </a:p>
          <a:p>
            <a:r>
              <a:rPr lang="en-US" dirty="0"/>
              <a:t>After two decades almost everyone in Italy is complaining about the fact that the </a:t>
            </a:r>
            <a:r>
              <a:rPr lang="en-US" dirty="0">
                <a:solidFill>
                  <a:srgbClr val="FF0000"/>
                </a:solidFill>
              </a:rPr>
              <a:t>“</a:t>
            </a:r>
            <a:r>
              <a:rPr lang="en-US" dirty="0" err="1">
                <a:solidFill>
                  <a:srgbClr val="FF0000"/>
                </a:solidFill>
              </a:rPr>
              <a:t>nanismo</a:t>
            </a:r>
            <a:r>
              <a:rPr lang="en-US" dirty="0">
                <a:solidFill>
                  <a:srgbClr val="FF0000"/>
                </a:solidFill>
              </a:rPr>
              <a:t>” </a:t>
            </a:r>
            <a:r>
              <a:rPr lang="en-US" dirty="0"/>
              <a:t>of the Italian firms is a serious handicap for the development of the country.</a:t>
            </a:r>
          </a:p>
          <a:p>
            <a:r>
              <a:rPr lang="en-US" dirty="0">
                <a:solidFill>
                  <a:srgbClr val="FF0000"/>
                </a:solidFill>
              </a:rPr>
              <a:t>Good</a:t>
            </a:r>
            <a:r>
              <a:rPr lang="en-US" dirty="0"/>
              <a:t> institutions have become bad institutions!</a:t>
            </a:r>
          </a:p>
          <a:p>
            <a:r>
              <a:rPr lang="en-US" dirty="0"/>
              <a:t>Why? In the meantime the knowledge economy had undergone through an impressive </a:t>
            </a:r>
            <a:r>
              <a:rPr lang="en-US" dirty="0">
                <a:solidFill>
                  <a:srgbClr val="FF0000"/>
                </a:solidFill>
              </a:rPr>
              <a:t>metamorphosis</a:t>
            </a:r>
            <a:r>
              <a:rPr lang="en-US" dirty="0"/>
              <a:t> and become a very unfavorable environment for the small family-owned Italian firms. But this is a problem that we will consider later in our course</a:t>
            </a:r>
            <a:r>
              <a:rPr lang="is-IS" dirty="0"/>
              <a:t>…......</a:t>
            </a:r>
            <a:endParaRPr lang="en-US" dirty="0"/>
          </a:p>
        </p:txBody>
      </p:sp>
      <p:pic>
        <p:nvPicPr>
          <p:cNvPr id="6" name="Picture 5" descr="Screenshot 2017-04-30 14.44.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5716" cy="1319421"/>
          </a:xfrm>
          <a:prstGeom prst="rect">
            <a:avLst/>
          </a:prstGeom>
        </p:spPr>
      </p:pic>
    </p:spTree>
    <p:extLst>
      <p:ext uri="{BB962C8B-B14F-4D97-AF65-F5344CB8AC3E}">
        <p14:creationId xmlns:p14="http://schemas.microsoft.com/office/powerpoint/2010/main" val="17977756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5</a:t>
            </a:r>
          </a:p>
        </p:txBody>
      </p:sp>
      <p:sp>
        <p:nvSpPr>
          <p:cNvPr id="3" name="Content Placeholder 2"/>
          <p:cNvSpPr>
            <a:spLocks noGrp="1"/>
          </p:cNvSpPr>
          <p:nvPr>
            <p:ph idx="1"/>
          </p:nvPr>
        </p:nvSpPr>
        <p:spPr/>
        <p:txBody>
          <a:bodyPr/>
          <a:lstStyle/>
          <a:p>
            <a:pPr marL="0" indent="0" algn="ctr">
              <a:buNone/>
            </a:pPr>
            <a:r>
              <a:rPr lang="en-US" sz="8000" dirty="0"/>
              <a:t>Divisions of Labor</a:t>
            </a:r>
          </a:p>
        </p:txBody>
      </p:sp>
    </p:spTree>
    <p:extLst>
      <p:ext uri="{BB962C8B-B14F-4D97-AF65-F5344CB8AC3E}">
        <p14:creationId xmlns:p14="http://schemas.microsoft.com/office/powerpoint/2010/main" val="27507135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asellaDiTesto 1"/>
          <p:cNvSpPr txBox="1">
            <a:spLocks noChangeArrowheads="1"/>
          </p:cNvSpPr>
          <p:nvPr/>
        </p:nvSpPr>
        <p:spPr bwMode="auto">
          <a:xfrm>
            <a:off x="610757" y="-1"/>
            <a:ext cx="7396232" cy="707886"/>
          </a:xfrm>
          <a:prstGeom prst="rect">
            <a:avLst/>
          </a:prstGeom>
          <a:noFill/>
          <a:ln w="9525">
            <a:solidFill>
              <a:srgbClr val="660066"/>
            </a:solidFill>
            <a:miter lim="800000"/>
            <a:headEnd/>
            <a:tailEnd/>
          </a:ln>
        </p:spPr>
        <p:txBody>
          <a:bodyPr wrap="square">
            <a:prstTxWarp prst="textNoShape">
              <a:avLst/>
            </a:prstTxWarp>
            <a:spAutoFit/>
          </a:bodyPr>
          <a:lstStyle/>
          <a:p>
            <a:r>
              <a:rPr lang="en-US" sz="4000" b="1" dirty="0">
                <a:solidFill>
                  <a:srgbClr val="FF0000"/>
                </a:solidFill>
              </a:rPr>
              <a:t>The division of labor</a:t>
            </a:r>
          </a:p>
        </p:txBody>
      </p:sp>
      <p:sp>
        <p:nvSpPr>
          <p:cNvPr id="3" name="CasellaDiTesto 2"/>
          <p:cNvSpPr txBox="1"/>
          <p:nvPr/>
        </p:nvSpPr>
        <p:spPr>
          <a:xfrm>
            <a:off x="610757" y="1039927"/>
            <a:ext cx="6924792" cy="830997"/>
          </a:xfrm>
          <a:prstGeom prst="rect">
            <a:avLst/>
          </a:prstGeom>
          <a:solidFill>
            <a:schemeClr val="accent6">
              <a:lumMod val="20000"/>
              <a:lumOff val="80000"/>
            </a:schemeClr>
          </a:solidFill>
          <a:ln>
            <a:solidFill>
              <a:srgbClr val="660066"/>
            </a:solidFill>
          </a:ln>
        </p:spPr>
        <p:txBody>
          <a:bodyPr wrap="none">
            <a:prstTxWarp prst="textNoShape">
              <a:avLst/>
            </a:prstTxWarp>
            <a:spAutoFit/>
          </a:bodyPr>
          <a:lstStyle/>
          <a:p>
            <a:r>
              <a:rPr lang="en-US" dirty="0"/>
              <a:t>1) How do markets and non-market organizations </a:t>
            </a:r>
          </a:p>
          <a:p>
            <a:r>
              <a:rPr lang="en-US" dirty="0"/>
              <a:t>influence the division of labor?</a:t>
            </a:r>
          </a:p>
        </p:txBody>
      </p:sp>
      <p:sp>
        <p:nvSpPr>
          <p:cNvPr id="75780" name="CasellaDiTesto 4"/>
          <p:cNvSpPr txBox="1">
            <a:spLocks noChangeArrowheads="1"/>
          </p:cNvSpPr>
          <p:nvPr/>
        </p:nvSpPr>
        <p:spPr bwMode="auto">
          <a:xfrm>
            <a:off x="610757" y="2047022"/>
            <a:ext cx="4800600" cy="830997"/>
          </a:xfrm>
          <a:prstGeom prst="rect">
            <a:avLst/>
          </a:prstGeom>
          <a:solidFill>
            <a:srgbClr val="FFFF00"/>
          </a:solidFill>
          <a:ln w="9525">
            <a:solidFill>
              <a:srgbClr val="660066"/>
            </a:solidFill>
            <a:miter lim="800000"/>
            <a:headEnd/>
            <a:tailEnd/>
          </a:ln>
        </p:spPr>
        <p:txBody>
          <a:bodyPr>
            <a:prstTxWarp prst="textNoShape">
              <a:avLst/>
            </a:prstTxWarp>
            <a:spAutoFit/>
          </a:bodyPr>
          <a:lstStyle/>
          <a:p>
            <a:r>
              <a:rPr lang="en-US" dirty="0"/>
              <a:t>2) What are the advantages of the division of labor?</a:t>
            </a:r>
          </a:p>
        </p:txBody>
      </p:sp>
      <p:sp>
        <p:nvSpPr>
          <p:cNvPr id="6" name="CasellaDiTesto 5"/>
          <p:cNvSpPr txBox="1"/>
          <p:nvPr/>
        </p:nvSpPr>
        <p:spPr>
          <a:xfrm>
            <a:off x="409412" y="3125436"/>
            <a:ext cx="7747000" cy="830263"/>
          </a:xfrm>
          <a:prstGeom prst="rect">
            <a:avLst/>
          </a:prstGeom>
          <a:solidFill>
            <a:schemeClr val="accent5">
              <a:lumMod val="40000"/>
              <a:lumOff val="60000"/>
            </a:schemeClr>
          </a:solidFill>
          <a:ln>
            <a:solidFill>
              <a:srgbClr val="660066"/>
            </a:solidFill>
          </a:ln>
        </p:spPr>
        <p:txBody>
          <a:bodyPr wrap="none">
            <a:prstTxWarp prst="textNoShape">
              <a:avLst/>
            </a:prstTxWarp>
            <a:spAutoFit/>
          </a:bodyPr>
          <a:lstStyle/>
          <a:p>
            <a:r>
              <a:rPr lang="en-US" dirty="0"/>
              <a:t>3) What is different between in the division of labor </a:t>
            </a:r>
          </a:p>
          <a:p>
            <a:r>
              <a:rPr lang="en-US" dirty="0"/>
              <a:t>between capitalism and other economic arrangements?</a:t>
            </a:r>
          </a:p>
        </p:txBody>
      </p:sp>
      <p:sp>
        <p:nvSpPr>
          <p:cNvPr id="75782" name="CasellaDiTesto 6"/>
          <p:cNvSpPr txBox="1">
            <a:spLocks noChangeArrowheads="1"/>
          </p:cNvSpPr>
          <p:nvPr/>
        </p:nvSpPr>
        <p:spPr bwMode="auto">
          <a:xfrm>
            <a:off x="610757" y="4359321"/>
            <a:ext cx="7545655" cy="830997"/>
          </a:xfrm>
          <a:prstGeom prst="rect">
            <a:avLst/>
          </a:prstGeom>
          <a:noFill/>
          <a:ln w="9525">
            <a:solidFill>
              <a:srgbClr val="660066"/>
            </a:solidFill>
            <a:miter lim="800000"/>
            <a:headEnd/>
            <a:tailEnd/>
          </a:ln>
        </p:spPr>
        <p:txBody>
          <a:bodyPr wrap="none">
            <a:prstTxWarp prst="textNoShape">
              <a:avLst/>
            </a:prstTxWarp>
            <a:spAutoFit/>
          </a:bodyPr>
          <a:lstStyle/>
          <a:p>
            <a:r>
              <a:rPr lang="en-US" dirty="0">
                <a:solidFill>
                  <a:schemeClr val="tx2"/>
                </a:solidFill>
              </a:rPr>
              <a:t>4) Which are the differences among different </a:t>
            </a:r>
          </a:p>
          <a:p>
            <a:r>
              <a:rPr lang="en-US" dirty="0">
                <a:solidFill>
                  <a:schemeClr val="tx2"/>
                </a:solidFill>
              </a:rPr>
              <a:t>models of capitalism in organizing the division of labor</a:t>
            </a:r>
          </a:p>
        </p:txBody>
      </p:sp>
      <p:sp>
        <p:nvSpPr>
          <p:cNvPr id="2" name="TextBox 1"/>
          <p:cNvSpPr txBox="1"/>
          <p:nvPr/>
        </p:nvSpPr>
        <p:spPr>
          <a:xfrm>
            <a:off x="610757" y="5301660"/>
            <a:ext cx="7028336" cy="1200328"/>
          </a:xfrm>
          <a:prstGeom prst="rect">
            <a:avLst/>
          </a:prstGeom>
          <a:noFill/>
        </p:spPr>
        <p:txBody>
          <a:bodyPr wrap="none" rtlCol="0">
            <a:spAutoFit/>
          </a:bodyPr>
          <a:lstStyle/>
          <a:p>
            <a:r>
              <a:rPr lang="en-US" dirty="0">
                <a:ln>
                  <a:solidFill>
                    <a:srgbClr val="000000"/>
                  </a:solidFill>
                </a:ln>
                <a:solidFill>
                  <a:srgbClr val="FF0000"/>
                </a:solidFill>
              </a:rPr>
              <a:t>5) What are the consequences of reinforcement </a:t>
            </a:r>
          </a:p>
          <a:p>
            <a:r>
              <a:rPr lang="en-US" dirty="0">
                <a:ln>
                  <a:solidFill>
                    <a:srgbClr val="000000"/>
                  </a:solidFill>
                </a:ln>
                <a:solidFill>
                  <a:srgbClr val="FF0000"/>
                </a:solidFill>
              </a:rPr>
              <a:t>of Intellectual Property on the international division</a:t>
            </a:r>
          </a:p>
          <a:p>
            <a:r>
              <a:rPr lang="en-US" dirty="0">
                <a:ln>
                  <a:solidFill>
                    <a:srgbClr val="000000"/>
                  </a:solidFill>
                </a:ln>
                <a:solidFill>
                  <a:srgbClr val="FF0000"/>
                </a:solidFill>
              </a:rPr>
              <a:t>of labor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a:solidFill>
            <a:schemeClr val="bg1">
              <a:lumMod val="85000"/>
            </a:schemeClr>
          </a:solidFill>
          <a:ln>
            <a:solidFill>
              <a:srgbClr val="660066"/>
            </a:solidFill>
          </a:ln>
        </p:spPr>
        <p:txBody>
          <a:bodyPr/>
          <a:lstStyle/>
          <a:p>
            <a:pPr eaLnBrk="1" hangingPunct="1">
              <a:defRPr/>
            </a:pPr>
            <a:r>
              <a:rPr lang="en-GB">
                <a:solidFill>
                  <a:schemeClr val="accent2"/>
                </a:solidFill>
                <a:ea typeface="ヒラギノ角ゴ Pro W3" pitchFamily="-1" charset="-128"/>
                <a:cs typeface="ヒラギノ角ゴ Pro W3" pitchFamily="-1" charset="-128"/>
              </a:rPr>
              <a:t>The market </a:t>
            </a:r>
            <a:br>
              <a:rPr lang="en-GB">
                <a:solidFill>
                  <a:schemeClr val="accent2"/>
                </a:solidFill>
                <a:ea typeface="ヒラギノ角ゴ Pro W3" pitchFamily="-1" charset="-128"/>
                <a:cs typeface="ヒラギノ角ゴ Pro W3" pitchFamily="-1" charset="-128"/>
              </a:rPr>
            </a:br>
            <a:r>
              <a:rPr lang="en-GB">
                <a:solidFill>
                  <a:schemeClr val="accent2"/>
                </a:solidFill>
                <a:ea typeface="ヒラギノ角ゴ Pro W3" pitchFamily="-1" charset="-128"/>
                <a:cs typeface="ヒラギノ角ゴ Pro W3" pitchFamily="-1" charset="-128"/>
              </a:rPr>
              <a:t>and the division of labour.</a:t>
            </a:r>
            <a:endParaRPr lang="en-GB">
              <a:ea typeface="ヒラギノ角ゴ Pro W3" pitchFamily="-1" charset="-128"/>
              <a:cs typeface="ヒラギノ角ゴ Pro W3" pitchFamily="-1" charset="-128"/>
            </a:endParaRPr>
          </a:p>
        </p:txBody>
      </p:sp>
      <p:sp>
        <p:nvSpPr>
          <p:cNvPr id="43011" name="Rectangle 3"/>
          <p:cNvSpPr>
            <a:spLocks noGrp="1" noChangeArrowheads="1"/>
          </p:cNvSpPr>
          <p:nvPr>
            <p:ph type="body" idx="1"/>
          </p:nvPr>
        </p:nvSpPr>
        <p:spPr>
          <a:xfrm>
            <a:off x="685800" y="1600200"/>
            <a:ext cx="8077200" cy="5029200"/>
          </a:xfrm>
          <a:solidFill>
            <a:schemeClr val="accent6">
              <a:lumMod val="20000"/>
              <a:lumOff val="80000"/>
            </a:schemeClr>
          </a:solidFill>
        </p:spPr>
        <p:txBody>
          <a:bodyPr/>
          <a:lstStyle/>
          <a:p>
            <a:pPr eaLnBrk="1" hangingPunct="1">
              <a:lnSpc>
                <a:spcPct val="90000"/>
              </a:lnSpc>
              <a:defRPr/>
            </a:pPr>
            <a:r>
              <a:rPr lang="en-GB" sz="2800" dirty="0">
                <a:ea typeface="ヒラギノ角ゴ Pro W3" pitchFamily="-83" charset="-128"/>
                <a:cs typeface="ヒラギノ角ゴ Pro W3" pitchFamily="-83" charset="-128"/>
              </a:rPr>
              <a:t>According to </a:t>
            </a:r>
            <a:r>
              <a:rPr lang="en-GB" sz="2800" dirty="0">
                <a:solidFill>
                  <a:schemeClr val="accent2"/>
                </a:solidFill>
                <a:ea typeface="ヒラギノ角ゴ Pro W3" pitchFamily="-83" charset="-128"/>
                <a:cs typeface="ヒラギノ角ゴ Pro W3" pitchFamily="-83" charset="-128"/>
              </a:rPr>
              <a:t>Smith</a:t>
            </a:r>
            <a:r>
              <a:rPr lang="en-GB" sz="2800" dirty="0">
                <a:ea typeface="ヒラギノ角ゴ Pro W3" pitchFamily="-83" charset="-128"/>
                <a:cs typeface="ヒラギノ角ゴ Pro W3" pitchFamily="-83" charset="-128"/>
              </a:rPr>
              <a:t> </a:t>
            </a:r>
            <a:r>
              <a:rPr lang="en-GB" sz="2800" dirty="0">
                <a:solidFill>
                  <a:srgbClr val="FF0033"/>
                </a:solidFill>
                <a:ea typeface="ヒラギノ角ゴ Pro W3" pitchFamily="-83" charset="-128"/>
                <a:cs typeface="ヒラギノ角ゴ Pro W3" pitchFamily="-83" charset="-128"/>
              </a:rPr>
              <a:t>the market is the ultimate </a:t>
            </a:r>
            <a:r>
              <a:rPr lang="en-GB" sz="2800" dirty="0">
                <a:ln>
                  <a:solidFill>
                    <a:srgbClr val="660066"/>
                  </a:solidFill>
                </a:ln>
                <a:solidFill>
                  <a:srgbClr val="000000"/>
                </a:solidFill>
                <a:ea typeface="ヒラギノ角ゴ Pro W3" pitchFamily="-83" charset="-128"/>
                <a:cs typeface="ヒラギノ角ゴ Pro W3" pitchFamily="-83" charset="-128"/>
              </a:rPr>
              <a:t>cause</a:t>
            </a:r>
            <a:r>
              <a:rPr lang="en-GB" sz="2800" dirty="0">
                <a:solidFill>
                  <a:srgbClr val="FF0033"/>
                </a:solidFill>
                <a:ea typeface="ヒラギノ角ゴ Pro W3" pitchFamily="-83" charset="-128"/>
                <a:cs typeface="ヒラギノ角ゴ Pro W3" pitchFamily="-83" charset="-128"/>
              </a:rPr>
              <a:t> of the division of labour</a:t>
            </a:r>
            <a:r>
              <a:rPr lang="en-GB" sz="2800" dirty="0">
                <a:ea typeface="ヒラギノ角ゴ Pro W3" pitchFamily="-83" charset="-128"/>
                <a:cs typeface="ヒラギノ角ゴ Pro W3" pitchFamily="-83" charset="-128"/>
              </a:rPr>
              <a:t> and its size limits the extension of the division of labour.</a:t>
            </a:r>
          </a:p>
          <a:p>
            <a:pPr eaLnBrk="1" hangingPunct="1">
              <a:lnSpc>
                <a:spcPct val="90000"/>
              </a:lnSpc>
              <a:defRPr/>
            </a:pPr>
            <a:endParaRPr lang="en-GB" sz="2800" dirty="0">
              <a:ea typeface="ヒラギノ角ゴ Pro W3" pitchFamily="-83" charset="-128"/>
              <a:cs typeface="ヒラギノ角ゴ Pro W3" pitchFamily="-83" charset="-128"/>
            </a:endParaRPr>
          </a:p>
          <a:p>
            <a:pPr eaLnBrk="1" hangingPunct="1">
              <a:lnSpc>
                <a:spcPct val="90000"/>
              </a:lnSpc>
              <a:defRPr/>
            </a:pPr>
            <a:r>
              <a:rPr lang="en-GB" sz="2800" dirty="0">
                <a:ea typeface="ヒラギノ角ゴ Pro W3" pitchFamily="-83" charset="-128"/>
                <a:cs typeface="ヒラギノ角ゴ Pro W3" pitchFamily="-83" charset="-128"/>
              </a:rPr>
              <a:t>However, as </a:t>
            </a:r>
            <a:r>
              <a:rPr lang="en-GB" sz="2800" dirty="0">
                <a:solidFill>
                  <a:schemeClr val="accent2"/>
                </a:solidFill>
                <a:ea typeface="ヒラギノ角ゴ Pro W3" pitchFamily="-83" charset="-128"/>
                <a:cs typeface="ヒラギノ角ゴ Pro W3" pitchFamily="-83" charset="-128"/>
              </a:rPr>
              <a:t>Marx and </a:t>
            </a:r>
            <a:r>
              <a:rPr lang="en-GB" sz="2800" dirty="0" err="1">
                <a:solidFill>
                  <a:schemeClr val="accent2"/>
                </a:solidFill>
                <a:ea typeface="ヒラギノ角ゴ Pro W3" pitchFamily="-83" charset="-128"/>
                <a:cs typeface="ヒラギノ角ゴ Pro W3" pitchFamily="-83" charset="-128"/>
              </a:rPr>
              <a:t>Coase</a:t>
            </a:r>
            <a:r>
              <a:rPr lang="en-GB" sz="2800" dirty="0">
                <a:ea typeface="ヒラギノ角ゴ Pro W3" pitchFamily="-83" charset="-128"/>
                <a:cs typeface="ヒラギノ角ゴ Pro W3" pitchFamily="-83" charset="-128"/>
              </a:rPr>
              <a:t> pointed out some years later, firms have a division of labour without exchanges. Moreover </a:t>
            </a:r>
            <a:r>
              <a:rPr lang="en-GB" sz="2800" dirty="0">
                <a:solidFill>
                  <a:srgbClr val="FF0033"/>
                </a:solidFill>
                <a:ea typeface="ヒラギノ角ゴ Pro W3" pitchFamily="-83" charset="-128"/>
                <a:cs typeface="ヒラギノ角ゴ Pro W3" pitchFamily="-83" charset="-128"/>
              </a:rPr>
              <a:t>in primitive and agrarian societies there is a sophisticated division of labour</a:t>
            </a:r>
            <a:r>
              <a:rPr lang="en-GB" sz="2800" dirty="0">
                <a:ea typeface="ヒラギノ角ゴ Pro W3" pitchFamily="-83" charset="-128"/>
                <a:cs typeface="ヒラギノ角ゴ Pro W3" pitchFamily="-83" charset="-128"/>
              </a:rPr>
              <a:t> but there are very underdeveloped markets.</a:t>
            </a:r>
          </a:p>
          <a:p>
            <a:pPr eaLnBrk="1" hangingPunct="1">
              <a:lnSpc>
                <a:spcPct val="90000"/>
              </a:lnSpc>
              <a:defRPr/>
            </a:pPr>
            <a:endParaRPr lang="en-GB" sz="2800" dirty="0">
              <a:ea typeface="ヒラギノ角ゴ Pro W3" pitchFamily="-83" charset="-128"/>
              <a:cs typeface="ヒラギノ角ゴ Pro W3" pitchFamily="-83" charset="-128"/>
            </a:endParaRPr>
          </a:p>
          <a:p>
            <a:pPr eaLnBrk="1" hangingPunct="1">
              <a:lnSpc>
                <a:spcPct val="90000"/>
              </a:lnSpc>
              <a:defRPr/>
            </a:pPr>
            <a:r>
              <a:rPr lang="en-GB" sz="2800" dirty="0">
                <a:ea typeface="ヒラギノ角ゴ Pro W3" pitchFamily="-83" charset="-128"/>
                <a:cs typeface="ヒラギノ角ゴ Pro W3" pitchFamily="-83" charset="-128"/>
              </a:rPr>
              <a:t>So, </a:t>
            </a:r>
            <a:r>
              <a:rPr lang="en-GB" sz="2800" dirty="0">
                <a:solidFill>
                  <a:schemeClr val="accent2"/>
                </a:solidFill>
                <a:ea typeface="ヒラギノ角ゴ Pro W3" pitchFamily="-83" charset="-128"/>
                <a:cs typeface="ヒラギノ角ゴ Pro W3" pitchFamily="-83" charset="-128"/>
              </a:rPr>
              <a:t>what is the link between specialization and market economies?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657600" y="0"/>
            <a:ext cx="5486400" cy="1524000"/>
          </a:xfrm>
          <a:solidFill>
            <a:schemeClr val="tx2"/>
          </a:solidFill>
        </p:spPr>
        <p:txBody>
          <a:bodyPr/>
          <a:lstStyle/>
          <a:p>
            <a:pPr eaLnBrk="1" hangingPunct="1"/>
            <a:r>
              <a:rPr lang="en-GB">
                <a:solidFill>
                  <a:srgbClr val="FFFF00"/>
                </a:solidFill>
                <a:ea typeface="ヒラギノ角ゴ Pro W3" pitchFamily="-107" charset="-128"/>
                <a:cs typeface="ヒラギノ角ゴ Pro W3" pitchFamily="-107" charset="-128"/>
              </a:rPr>
              <a:t>According to Gellner,</a:t>
            </a:r>
          </a:p>
        </p:txBody>
      </p:sp>
      <p:sp>
        <p:nvSpPr>
          <p:cNvPr id="45059" name="Rectangle 3"/>
          <p:cNvSpPr>
            <a:spLocks noGrp="1" noChangeArrowheads="1"/>
          </p:cNvSpPr>
          <p:nvPr>
            <p:ph type="body" idx="1"/>
          </p:nvPr>
        </p:nvSpPr>
        <p:spPr>
          <a:xfrm>
            <a:off x="1828800" y="1752600"/>
            <a:ext cx="7086600" cy="5029200"/>
          </a:xfrm>
          <a:solidFill>
            <a:schemeClr val="bg1"/>
          </a:solidFill>
          <a:ln>
            <a:solidFill>
              <a:srgbClr val="000000"/>
            </a:solidFill>
          </a:ln>
        </p:spPr>
        <p:txBody>
          <a:bodyPr/>
          <a:lstStyle/>
          <a:p>
            <a:pPr eaLnBrk="1" hangingPunct="1">
              <a:buFontTx/>
              <a:buNone/>
              <a:defRPr/>
            </a:pPr>
            <a:r>
              <a:rPr lang="en-GB" sz="2800" dirty="0"/>
              <a:t>Markets may </a:t>
            </a:r>
            <a:r>
              <a:rPr lang="en-GB" sz="2800" dirty="0">
                <a:ln>
                  <a:solidFill>
                    <a:srgbClr val="000000"/>
                  </a:solidFill>
                </a:ln>
                <a:solidFill>
                  <a:srgbClr val="FF0033"/>
                </a:solidFill>
              </a:rPr>
              <a:t>inhibit</a:t>
            </a:r>
            <a:r>
              <a:rPr lang="en-GB" sz="2800" dirty="0"/>
              <a:t> the extent of the division of labour.</a:t>
            </a:r>
          </a:p>
          <a:p>
            <a:pPr eaLnBrk="1" hangingPunct="1">
              <a:buFontTx/>
              <a:buNone/>
              <a:defRPr/>
            </a:pPr>
            <a:endParaRPr lang="en-GB" sz="2800" dirty="0"/>
          </a:p>
          <a:p>
            <a:pPr eaLnBrk="1" hangingPunct="1">
              <a:buFontTx/>
              <a:buNone/>
              <a:defRPr/>
            </a:pPr>
            <a:r>
              <a:rPr lang="en-GB" sz="2800" dirty="0">
                <a:solidFill>
                  <a:schemeClr val="accent2"/>
                </a:solidFill>
              </a:rPr>
              <a:t>High job mobility,</a:t>
            </a:r>
            <a:r>
              <a:rPr lang="en-GB" sz="2800" dirty="0"/>
              <a:t> that is typical of markets, implies that acquiring job specific skills may be </a:t>
            </a:r>
            <a:r>
              <a:rPr lang="en-GB" sz="2800" dirty="0">
                <a:solidFill>
                  <a:srgbClr val="FF0033"/>
                </a:solidFill>
              </a:rPr>
              <a:t>more dangerous under capitalism than in agrarian societies.</a:t>
            </a:r>
            <a:r>
              <a:rPr lang="en-GB" sz="2800" dirty="0"/>
              <a:t> How is this problem overcome?</a:t>
            </a:r>
          </a:p>
          <a:p>
            <a:pPr eaLnBrk="1" hangingPunct="1">
              <a:buFontTx/>
              <a:buNone/>
              <a:defRPr/>
            </a:pPr>
            <a:r>
              <a:rPr lang="en-GB" sz="2800" dirty="0"/>
              <a:t>Here the </a:t>
            </a:r>
            <a:r>
              <a:rPr lang="en-GB" sz="2800" dirty="0">
                <a:solidFill>
                  <a:schemeClr val="accent2"/>
                </a:solidFill>
              </a:rPr>
              <a:t>role of cultural standardisation and of nationalism</a:t>
            </a:r>
            <a:r>
              <a:rPr lang="en-GB" sz="2800" dirty="0">
                <a:solidFill>
                  <a:srgbClr val="FF0033"/>
                </a:solidFill>
              </a:rPr>
              <a:t> </a:t>
            </a:r>
            <a:r>
              <a:rPr lang="en-GB" sz="2800" dirty="0"/>
              <a:t>becomes very important.</a:t>
            </a:r>
            <a:endParaRPr lang="en-GB" sz="2800" dirty="0">
              <a:solidFill>
                <a:srgbClr val="FF0033"/>
              </a:solidFill>
            </a:endParaRPr>
          </a:p>
        </p:txBody>
      </p:sp>
      <p:pic>
        <p:nvPicPr>
          <p:cNvPr id="97284" name="Immagine 3"/>
          <p:cNvPicPr>
            <a:picLocks noChangeAspect="1"/>
          </p:cNvPicPr>
          <p:nvPr/>
        </p:nvPicPr>
        <p:blipFill>
          <a:blip r:embed="rId3"/>
          <a:srcRect/>
          <a:stretch>
            <a:fillRect/>
          </a:stretch>
        </p:blipFill>
        <p:spPr bwMode="auto">
          <a:xfrm>
            <a:off x="76200" y="152400"/>
            <a:ext cx="1676400" cy="2146300"/>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15925" y="2438400"/>
            <a:ext cx="8728075" cy="457200"/>
          </a:xfrm>
          <a:prstGeom prst="rect">
            <a:avLst/>
          </a:prstGeom>
          <a:noFill/>
          <a:ln w="9525">
            <a:noFill/>
            <a:miter lim="800000"/>
            <a:headEnd/>
            <a:tailEnd/>
          </a:ln>
        </p:spPr>
        <p:txBody>
          <a:bodyPr>
            <a:prstTxWarp prst="textNoShape">
              <a:avLst/>
            </a:prstTxWarp>
            <a:spAutoFit/>
          </a:bodyPr>
          <a:lstStyle/>
          <a:p>
            <a:pPr eaLnBrk="0" hangingPunct="0"/>
            <a:r>
              <a:rPr lang="en-GB"/>
              <a:t> </a:t>
            </a:r>
          </a:p>
        </p:txBody>
      </p:sp>
      <p:sp>
        <p:nvSpPr>
          <p:cNvPr id="47107" name="Rectangle 3"/>
          <p:cNvSpPr>
            <a:spLocks noGrp="1" noChangeArrowheads="1"/>
          </p:cNvSpPr>
          <p:nvPr>
            <p:ph type="title" idx="4294967295"/>
          </p:nvPr>
        </p:nvSpPr>
        <p:spPr>
          <a:xfrm>
            <a:off x="2286000" y="0"/>
            <a:ext cx="4495800" cy="1828800"/>
          </a:xfrm>
          <a:solidFill>
            <a:schemeClr val="bg1">
              <a:lumMod val="85000"/>
            </a:schemeClr>
          </a:solidFill>
          <a:ln>
            <a:solidFill>
              <a:schemeClr val="bg1">
                <a:lumMod val="75000"/>
              </a:schemeClr>
            </a:solidFill>
          </a:ln>
        </p:spPr>
        <p:txBody>
          <a:bodyPr/>
          <a:lstStyle/>
          <a:p>
            <a:pPr eaLnBrk="1" hangingPunct="1">
              <a:defRPr/>
            </a:pPr>
            <a:r>
              <a:rPr lang="en-GB"/>
              <a:t>Agrarian vs.  Industrial Societies.</a:t>
            </a:r>
          </a:p>
        </p:txBody>
      </p:sp>
      <p:sp>
        <p:nvSpPr>
          <p:cNvPr id="99332" name="Rectangle 4"/>
          <p:cNvSpPr>
            <a:spLocks noChangeArrowheads="1"/>
          </p:cNvSpPr>
          <p:nvPr/>
        </p:nvSpPr>
        <p:spPr bwMode="auto">
          <a:xfrm>
            <a:off x="344488" y="1981200"/>
            <a:ext cx="8418512" cy="2292350"/>
          </a:xfrm>
          <a:prstGeom prst="rect">
            <a:avLst/>
          </a:prstGeom>
          <a:solidFill>
            <a:srgbClr val="FFFFFF"/>
          </a:solidFill>
          <a:ln w="9525">
            <a:solidFill>
              <a:schemeClr val="tx1"/>
            </a:solidFill>
            <a:miter lim="800000"/>
            <a:headEnd/>
            <a:tailEnd/>
          </a:ln>
        </p:spPr>
        <p:txBody>
          <a:bodyPr>
            <a:prstTxWarp prst="textNoShape">
              <a:avLst/>
            </a:prstTxWarp>
            <a:spAutoFit/>
          </a:bodyPr>
          <a:lstStyle/>
          <a:p>
            <a:pPr eaLnBrk="0" hangingPunct="0"/>
            <a:r>
              <a:rPr lang="en-GB">
                <a:solidFill>
                  <a:schemeClr val="accent2"/>
                </a:solidFill>
              </a:rPr>
              <a:t>Agrarian societies: </a:t>
            </a:r>
          </a:p>
          <a:p>
            <a:pPr eaLnBrk="0" hangingPunct="0"/>
            <a:r>
              <a:rPr lang="en-GB">
                <a:solidFill>
                  <a:schemeClr val="accent2"/>
                </a:solidFill>
              </a:rPr>
              <a:t>Horizontal and vertical cultural and linguistic diversity are a product and a cause of social and economic immobility.</a:t>
            </a:r>
          </a:p>
          <a:p>
            <a:pPr eaLnBrk="0" hangingPunct="0"/>
            <a:r>
              <a:rPr lang="en-GB">
                <a:solidFill>
                  <a:schemeClr val="accent2"/>
                </a:solidFill>
              </a:rPr>
              <a:t>Linguistic/cultural diversity and socio/geographical immobility are complementary elements of a very stable institutional equilibrium.</a:t>
            </a:r>
          </a:p>
          <a:p>
            <a:pPr eaLnBrk="0" hangingPunct="0"/>
            <a:endParaRPr lang="en-GB">
              <a:solidFill>
                <a:schemeClr val="accent2"/>
              </a:solidFill>
            </a:endParaRPr>
          </a:p>
        </p:txBody>
      </p:sp>
      <p:sp>
        <p:nvSpPr>
          <p:cNvPr id="99333" name="Rectangle 5"/>
          <p:cNvSpPr>
            <a:spLocks noChangeArrowheads="1"/>
          </p:cNvSpPr>
          <p:nvPr/>
        </p:nvSpPr>
        <p:spPr bwMode="auto">
          <a:xfrm>
            <a:off x="304800" y="4343400"/>
            <a:ext cx="8458200" cy="2292350"/>
          </a:xfrm>
          <a:prstGeom prst="rect">
            <a:avLst/>
          </a:prstGeom>
          <a:solidFill>
            <a:srgbClr val="FFFFFF"/>
          </a:solidFill>
          <a:ln w="9525">
            <a:solidFill>
              <a:schemeClr val="tx1"/>
            </a:solidFill>
            <a:miter lim="800000"/>
            <a:headEnd/>
            <a:tailEnd/>
          </a:ln>
        </p:spPr>
        <p:txBody>
          <a:bodyPr>
            <a:prstTxWarp prst="textNoShape">
              <a:avLst/>
            </a:prstTxWarp>
            <a:spAutoFit/>
          </a:bodyPr>
          <a:lstStyle/>
          <a:p>
            <a:pPr eaLnBrk="0" hangingPunct="0"/>
            <a:r>
              <a:rPr lang="en-GB">
                <a:solidFill>
                  <a:srgbClr val="992236"/>
                </a:solidFill>
              </a:rPr>
              <a:t>Industrial societies:</a:t>
            </a:r>
          </a:p>
          <a:p>
            <a:pPr eaLnBrk="0" hangingPunct="0"/>
            <a:r>
              <a:rPr lang="en-GB">
                <a:solidFill>
                  <a:srgbClr val="992236"/>
                </a:solidFill>
              </a:rPr>
              <a:t>Horizontal and vertical cultural and linguistic standardisation are a product and a cause of social and economic mobility.</a:t>
            </a:r>
          </a:p>
          <a:p>
            <a:pPr eaLnBrk="0" hangingPunct="0"/>
            <a:r>
              <a:rPr lang="en-GB">
                <a:solidFill>
                  <a:srgbClr val="992236"/>
                </a:solidFill>
              </a:rPr>
              <a:t>Linguistic/cultural homogenization and socio/geographical mobility are complementary elements of a very stable institutional equilibrium.</a:t>
            </a:r>
          </a:p>
        </p:txBody>
      </p:sp>
      <p:pic>
        <p:nvPicPr>
          <p:cNvPr id="99334" name="Immagine 5"/>
          <p:cNvPicPr>
            <a:picLocks noChangeAspect="1"/>
          </p:cNvPicPr>
          <p:nvPr/>
        </p:nvPicPr>
        <p:blipFill>
          <a:blip r:embed="rId3"/>
          <a:srcRect/>
          <a:stretch>
            <a:fillRect/>
          </a:stretch>
        </p:blipFill>
        <p:spPr bwMode="auto">
          <a:xfrm>
            <a:off x="0" y="0"/>
            <a:ext cx="2209800" cy="1735138"/>
          </a:xfrm>
          <a:prstGeom prst="rect">
            <a:avLst/>
          </a:prstGeom>
          <a:noFill/>
          <a:ln w="9525">
            <a:noFill/>
            <a:miter lim="800000"/>
            <a:headEnd/>
            <a:tailEnd/>
          </a:ln>
        </p:spPr>
      </p:pic>
      <p:pic>
        <p:nvPicPr>
          <p:cNvPr id="99335" name="Immagine 6"/>
          <p:cNvPicPr>
            <a:picLocks noChangeAspect="1"/>
          </p:cNvPicPr>
          <p:nvPr/>
        </p:nvPicPr>
        <p:blipFill>
          <a:blip r:embed="rId4"/>
          <a:srcRect/>
          <a:stretch>
            <a:fillRect/>
          </a:stretch>
        </p:blipFill>
        <p:spPr bwMode="auto">
          <a:xfrm>
            <a:off x="6781800" y="-68263"/>
            <a:ext cx="2362200" cy="1679576"/>
          </a:xfrm>
          <a:prstGeom prst="rect">
            <a:avLst/>
          </a:prstGeom>
          <a:noFill/>
          <a:ln w="9525">
            <a:solidFill>
              <a:srgbClr val="000090"/>
            </a:solid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209800" y="0"/>
            <a:ext cx="6934200" cy="1676400"/>
          </a:xfrm>
          <a:solidFill>
            <a:schemeClr val="accent3">
              <a:lumMod val="95000"/>
            </a:schemeClr>
          </a:solidFill>
        </p:spPr>
        <p:txBody>
          <a:bodyPr/>
          <a:lstStyle/>
          <a:p>
            <a:pPr eaLnBrk="1" hangingPunct="1">
              <a:defRPr/>
            </a:pPr>
            <a:r>
              <a:rPr lang="en-GB" dirty="0">
                <a:solidFill>
                  <a:schemeClr val="accent2"/>
                </a:solidFill>
              </a:rPr>
              <a:t>Institutional Equilibrium of the Agrarian Society</a:t>
            </a:r>
            <a:endParaRPr lang="en-GB" dirty="0"/>
          </a:p>
        </p:txBody>
      </p:sp>
      <p:sp>
        <p:nvSpPr>
          <p:cNvPr id="101379" name="Rectangle 3"/>
          <p:cNvSpPr>
            <a:spLocks noChangeArrowheads="1"/>
          </p:cNvSpPr>
          <p:nvPr/>
        </p:nvSpPr>
        <p:spPr bwMode="auto">
          <a:xfrm>
            <a:off x="228600" y="1828800"/>
            <a:ext cx="7696200" cy="4894263"/>
          </a:xfrm>
          <a:prstGeom prst="rect">
            <a:avLst/>
          </a:prstGeom>
          <a:solidFill>
            <a:srgbClr val="D9D9D9"/>
          </a:solidFill>
          <a:ln w="9525">
            <a:solidFill>
              <a:srgbClr val="660066"/>
            </a:solidFill>
            <a:miter lim="800000"/>
            <a:headEnd/>
            <a:tailEnd/>
          </a:ln>
        </p:spPr>
        <p:txBody>
          <a:bodyPr>
            <a:prstTxWarp prst="textNoShape">
              <a:avLst/>
            </a:prstTxWarp>
            <a:spAutoFit/>
          </a:bodyPr>
          <a:lstStyle/>
          <a:p>
            <a:pPr algn="just" eaLnBrk="0" hangingPunct="0"/>
            <a:r>
              <a:rPr lang="en-GB" i="1"/>
              <a:t>----&gt; </a:t>
            </a:r>
            <a:r>
              <a:rPr lang="en-GB" i="1">
                <a:solidFill>
                  <a:srgbClr val="FF0033"/>
                </a:solidFill>
              </a:rPr>
              <a:t>Economic stagnation</a:t>
            </a:r>
            <a:r>
              <a:rPr lang="en-GB" i="1"/>
              <a:t> ----&gt;</a:t>
            </a:r>
          </a:p>
          <a:p>
            <a:pPr algn="just" eaLnBrk="0" hangingPunct="0"/>
            <a:r>
              <a:rPr lang="en-GB" i="1"/>
              <a:t> </a:t>
            </a:r>
          </a:p>
          <a:p>
            <a:pPr algn="just" eaLnBrk="0" hangingPunct="0"/>
            <a:r>
              <a:rPr lang="en-GB" i="1"/>
              <a:t>No structural changes ----&gt; </a:t>
            </a:r>
          </a:p>
          <a:p>
            <a:pPr algn="just" eaLnBrk="0" hangingPunct="0"/>
            <a:endParaRPr lang="en-GB" i="1"/>
          </a:p>
          <a:p>
            <a:pPr algn="just" eaLnBrk="0" hangingPunct="0"/>
            <a:r>
              <a:rPr lang="en-GB" i="1"/>
              <a:t>Immobile division of labour ----&gt; </a:t>
            </a:r>
          </a:p>
          <a:p>
            <a:pPr algn="just" eaLnBrk="0" hangingPunct="0"/>
            <a:endParaRPr lang="en-GB" i="1"/>
          </a:p>
          <a:p>
            <a:pPr algn="just" eaLnBrk="0" hangingPunct="0"/>
            <a:r>
              <a:rPr lang="en-GB" i="1"/>
              <a:t>Vertical and horizontal cultural differentiation </a:t>
            </a:r>
          </a:p>
          <a:p>
            <a:pPr algn="just" eaLnBrk="0" hangingPunct="0"/>
            <a:r>
              <a:rPr lang="en-GB" i="1"/>
              <a:t>(no nationalism) ----&gt; </a:t>
            </a:r>
          </a:p>
          <a:p>
            <a:pPr algn="just" eaLnBrk="0" hangingPunct="0"/>
            <a:endParaRPr lang="en-GB" i="1"/>
          </a:p>
          <a:p>
            <a:pPr algn="just" eaLnBrk="0" hangingPunct="0"/>
            <a:r>
              <a:rPr lang="en-GB" i="1"/>
              <a:t>No reward for productive effort and innovation ----&gt; </a:t>
            </a:r>
          </a:p>
          <a:p>
            <a:pPr algn="just" eaLnBrk="0" hangingPunct="0"/>
            <a:endParaRPr lang="en-GB" i="1"/>
          </a:p>
          <a:p>
            <a:pPr algn="just" eaLnBrk="0" hangingPunct="0"/>
            <a:r>
              <a:rPr lang="en-GB" i="1">
                <a:solidFill>
                  <a:srgbClr val="FF0033"/>
                </a:solidFill>
              </a:rPr>
              <a:t>Economic stagnation</a:t>
            </a:r>
            <a:r>
              <a:rPr lang="en-GB" i="1"/>
              <a:t> ----&gt;</a:t>
            </a:r>
          </a:p>
          <a:p>
            <a:pPr eaLnBrk="0" hangingPunct="0"/>
            <a:endParaRPr lang="en-GB"/>
          </a:p>
        </p:txBody>
      </p:sp>
      <p:sp>
        <p:nvSpPr>
          <p:cNvPr id="101380" name="CasellaDiTesto 3"/>
          <p:cNvSpPr txBox="1">
            <a:spLocks noChangeArrowheads="1"/>
          </p:cNvSpPr>
          <p:nvPr/>
        </p:nvSpPr>
        <p:spPr bwMode="auto">
          <a:xfrm>
            <a:off x="931863" y="973138"/>
            <a:ext cx="184150" cy="461962"/>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pic>
        <p:nvPicPr>
          <p:cNvPr id="101381" name="Immagine 4"/>
          <p:cNvPicPr>
            <a:picLocks noChangeAspect="1"/>
          </p:cNvPicPr>
          <p:nvPr/>
        </p:nvPicPr>
        <p:blipFill>
          <a:blip r:embed="rId3"/>
          <a:srcRect/>
          <a:stretch>
            <a:fillRect/>
          </a:stretch>
        </p:blipFill>
        <p:spPr bwMode="auto">
          <a:xfrm>
            <a:off x="0" y="0"/>
            <a:ext cx="2209800" cy="1735138"/>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133600" y="0"/>
            <a:ext cx="7010400" cy="1447800"/>
          </a:xfrm>
          <a:solidFill>
            <a:schemeClr val="accent3"/>
          </a:solidFill>
        </p:spPr>
        <p:txBody>
          <a:bodyPr/>
          <a:lstStyle/>
          <a:p>
            <a:pPr eaLnBrk="1" hangingPunct="1">
              <a:defRPr/>
            </a:pPr>
            <a:r>
              <a:rPr lang="en-GB" dirty="0">
                <a:solidFill>
                  <a:srgbClr val="992236"/>
                </a:solidFill>
              </a:rPr>
              <a:t>Institutional Equilibrium of the Industrial Society.</a:t>
            </a:r>
            <a:endParaRPr lang="en-GB" dirty="0"/>
          </a:p>
        </p:txBody>
      </p:sp>
      <p:sp>
        <p:nvSpPr>
          <p:cNvPr id="103427" name="Rectangle 3"/>
          <p:cNvSpPr>
            <a:spLocks noChangeArrowheads="1"/>
          </p:cNvSpPr>
          <p:nvPr/>
        </p:nvSpPr>
        <p:spPr bwMode="auto">
          <a:xfrm>
            <a:off x="1447800" y="1676400"/>
            <a:ext cx="6477000" cy="4838700"/>
          </a:xfrm>
          <a:prstGeom prst="rect">
            <a:avLst/>
          </a:prstGeom>
          <a:solidFill>
            <a:srgbClr val="D9D9D9"/>
          </a:solidFill>
          <a:ln w="9525">
            <a:solidFill>
              <a:srgbClr val="660066"/>
            </a:solidFill>
            <a:miter lim="800000"/>
            <a:headEnd/>
            <a:tailEnd/>
          </a:ln>
        </p:spPr>
        <p:txBody>
          <a:bodyPr wrap="none">
            <a:prstTxWarp prst="textNoShape">
              <a:avLst/>
            </a:prstTxWarp>
            <a:spAutoFit/>
          </a:bodyPr>
          <a:lstStyle/>
          <a:p>
            <a:pPr algn="just" eaLnBrk="0" hangingPunct="0"/>
            <a:r>
              <a:rPr lang="en-GB" i="1"/>
              <a:t>----&gt; </a:t>
            </a:r>
            <a:r>
              <a:rPr lang="en-GB" i="1">
                <a:solidFill>
                  <a:srgbClr val="FF0033"/>
                </a:solidFill>
              </a:rPr>
              <a:t>Economic development</a:t>
            </a:r>
            <a:r>
              <a:rPr lang="en-GB" i="1"/>
              <a:t> ----&gt; </a:t>
            </a:r>
          </a:p>
          <a:p>
            <a:pPr algn="just" eaLnBrk="0" hangingPunct="0"/>
            <a:endParaRPr lang="en-GB" i="1"/>
          </a:p>
          <a:p>
            <a:pPr algn="just" eaLnBrk="0" hangingPunct="0"/>
            <a:r>
              <a:rPr lang="en-GB" i="1"/>
              <a:t>Frequent structural changes ----&gt; </a:t>
            </a:r>
          </a:p>
          <a:p>
            <a:pPr algn="just" eaLnBrk="0" hangingPunct="0"/>
            <a:endParaRPr lang="en-GB" i="1"/>
          </a:p>
          <a:p>
            <a:pPr algn="just" eaLnBrk="0" hangingPunct="0"/>
            <a:r>
              <a:rPr lang="en-GB" i="1"/>
              <a:t>Mobile division of labour ----&gt; </a:t>
            </a:r>
          </a:p>
          <a:p>
            <a:pPr algn="just" eaLnBrk="0" hangingPunct="0"/>
            <a:endParaRPr lang="en-GB" i="1"/>
          </a:p>
          <a:p>
            <a:pPr algn="just" eaLnBrk="0" hangingPunct="0"/>
            <a:r>
              <a:rPr lang="en-GB" i="1"/>
              <a:t>Social mobility and cultural </a:t>
            </a:r>
          </a:p>
          <a:p>
            <a:pPr algn="just" eaLnBrk="0" hangingPunct="0"/>
            <a:r>
              <a:rPr lang="en-GB" i="1"/>
              <a:t>homogenisation (nationalism) ----&gt; </a:t>
            </a:r>
          </a:p>
          <a:p>
            <a:pPr algn="just" eaLnBrk="0" hangingPunct="0"/>
            <a:endParaRPr lang="en-GB" i="1"/>
          </a:p>
          <a:p>
            <a:pPr algn="just" eaLnBrk="0" hangingPunct="0"/>
            <a:r>
              <a:rPr lang="en-GB" i="1"/>
              <a:t>Rewards for productive effort and innovation ----&gt; </a:t>
            </a:r>
          </a:p>
          <a:p>
            <a:pPr algn="just" eaLnBrk="0" hangingPunct="0"/>
            <a:endParaRPr lang="en-GB" i="1"/>
          </a:p>
          <a:p>
            <a:pPr algn="just" eaLnBrk="0" hangingPunct="0"/>
            <a:r>
              <a:rPr lang="en-GB" i="1">
                <a:solidFill>
                  <a:srgbClr val="FF0033"/>
                </a:solidFill>
              </a:rPr>
              <a:t>Economic development</a:t>
            </a:r>
            <a:r>
              <a:rPr lang="en-GB" i="1"/>
              <a:t> ----&gt;</a:t>
            </a:r>
          </a:p>
          <a:p>
            <a:pPr algn="just" eaLnBrk="0" hangingPunct="0"/>
            <a:endParaRPr lang="en-GB"/>
          </a:p>
        </p:txBody>
      </p:sp>
      <p:pic>
        <p:nvPicPr>
          <p:cNvPr id="103428" name="Immagine 3"/>
          <p:cNvPicPr>
            <a:picLocks noChangeAspect="1"/>
          </p:cNvPicPr>
          <p:nvPr/>
        </p:nvPicPr>
        <p:blipFill>
          <a:blip r:embed="rId3"/>
          <a:srcRect/>
          <a:stretch>
            <a:fillRect/>
          </a:stretch>
        </p:blipFill>
        <p:spPr bwMode="auto">
          <a:xfrm>
            <a:off x="0" y="0"/>
            <a:ext cx="2070100" cy="1471613"/>
          </a:xfrm>
          <a:prstGeom prst="rect">
            <a:avLst/>
          </a:prstGeom>
          <a:noFill/>
          <a:ln w="9525">
            <a:solidFill>
              <a:srgbClr val="00009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0" y="1295400"/>
            <a:ext cx="8305800" cy="6370638"/>
          </a:xfrm>
          <a:prstGeom prst="rect">
            <a:avLst/>
          </a:prstGeom>
          <a:noFill/>
          <a:ln w="9525">
            <a:noFill/>
            <a:miter lim="800000"/>
            <a:headEnd/>
            <a:tailEnd/>
          </a:ln>
        </p:spPr>
        <p:txBody>
          <a:bodyPr>
            <a:prstTxWarp prst="textNoShape">
              <a:avLst/>
            </a:prstTxWarp>
            <a:spAutoFit/>
          </a:bodyPr>
          <a:lstStyle/>
          <a:p>
            <a:endParaRPr lang="en-GB" sz="1800" u="sng">
              <a:solidFill>
                <a:srgbClr val="FF0000"/>
              </a:solidFill>
              <a:latin typeface="Calibri" charset="0"/>
            </a:endParaRPr>
          </a:p>
          <a:p>
            <a:r>
              <a:rPr lang="en-GB" u="sng">
                <a:solidFill>
                  <a:srgbClr val="FF0000"/>
                </a:solidFill>
                <a:latin typeface="Calibri" charset="0"/>
              </a:rPr>
              <a:t>Pure private goods:</a:t>
            </a:r>
            <a:r>
              <a:rPr lang="en-GB">
                <a:latin typeface="Calibri" charset="0"/>
              </a:rPr>
              <a:t> other individuals consumes a </a:t>
            </a:r>
            <a:r>
              <a:rPr lang="en-GB" i="1">
                <a:solidFill>
                  <a:srgbClr val="331FCC"/>
                </a:solidFill>
                <a:latin typeface="Calibri" charset="0"/>
              </a:rPr>
              <a:t>zero</a:t>
            </a:r>
            <a:r>
              <a:rPr lang="en-GB" i="1">
                <a:latin typeface="Calibri" charset="0"/>
              </a:rPr>
              <a:t> amount </a:t>
            </a:r>
            <a:r>
              <a:rPr lang="en-GB">
                <a:latin typeface="Calibri" charset="0"/>
              </a:rPr>
              <a:t>of what each individual chooses to consume.</a:t>
            </a:r>
          </a:p>
          <a:p>
            <a:endParaRPr lang="en-GB">
              <a:latin typeface="Calibri" charset="0"/>
            </a:endParaRPr>
          </a:p>
          <a:p>
            <a:endParaRPr lang="en-GB">
              <a:latin typeface="Calibri" charset="0"/>
            </a:endParaRPr>
          </a:p>
          <a:p>
            <a:r>
              <a:rPr lang="en-GB" u="sng">
                <a:solidFill>
                  <a:srgbClr val="FF0000"/>
                </a:solidFill>
                <a:latin typeface="Calibri" charset="0"/>
              </a:rPr>
              <a:t>Pure public good:</a:t>
            </a:r>
            <a:r>
              <a:rPr lang="en-GB">
                <a:latin typeface="Calibri" charset="0"/>
              </a:rPr>
              <a:t> each agent must consume the </a:t>
            </a:r>
            <a:r>
              <a:rPr lang="en-GB" i="1">
                <a:latin typeface="Calibri" charset="0"/>
              </a:rPr>
              <a:t>same </a:t>
            </a:r>
            <a:r>
              <a:rPr lang="en-GB" i="1">
                <a:solidFill>
                  <a:srgbClr val="331FCC"/>
                </a:solidFill>
                <a:latin typeface="Calibri" charset="0"/>
              </a:rPr>
              <a:t>positive </a:t>
            </a:r>
            <a:r>
              <a:rPr lang="en-GB" i="1">
                <a:latin typeface="Calibri" charset="0"/>
              </a:rPr>
              <a:t>amount </a:t>
            </a:r>
            <a:r>
              <a:rPr lang="en-GB">
                <a:latin typeface="Calibri" charset="0"/>
              </a:rPr>
              <a:t>that other agents decide to consume</a:t>
            </a:r>
          </a:p>
          <a:p>
            <a:endParaRPr lang="en-GB">
              <a:latin typeface="Calibri" charset="0"/>
            </a:endParaRPr>
          </a:p>
          <a:p>
            <a:endParaRPr lang="en-GB">
              <a:latin typeface="Calibri" charset="0"/>
            </a:endParaRPr>
          </a:p>
          <a:p>
            <a:r>
              <a:rPr lang="en-GB" u="sng">
                <a:solidFill>
                  <a:srgbClr val="FF0000"/>
                </a:solidFill>
                <a:latin typeface="Calibri" charset="0"/>
              </a:rPr>
              <a:t>Pure positional good:</a:t>
            </a:r>
            <a:r>
              <a:rPr lang="en-GB">
                <a:latin typeface="Calibri" charset="0"/>
              </a:rPr>
              <a:t> given the consumption choice of an agent, the other agent* must consume </a:t>
            </a:r>
            <a:r>
              <a:rPr lang="en-GB" i="1">
                <a:latin typeface="Calibri" charset="0"/>
              </a:rPr>
              <a:t>a corresponding </a:t>
            </a:r>
            <a:r>
              <a:rPr lang="en-GB" i="1">
                <a:solidFill>
                  <a:srgbClr val="331FCC"/>
                </a:solidFill>
                <a:latin typeface="Calibri" charset="0"/>
              </a:rPr>
              <a:t>negative</a:t>
            </a:r>
            <a:r>
              <a:rPr lang="en-GB" i="1">
                <a:latin typeface="Calibri" charset="0"/>
              </a:rPr>
              <a:t> amount</a:t>
            </a:r>
            <a:r>
              <a:rPr lang="en-GB">
                <a:latin typeface="Calibri" charset="0"/>
              </a:rPr>
              <a:t>.</a:t>
            </a:r>
          </a:p>
          <a:p>
            <a:endParaRPr lang="en-GB">
              <a:latin typeface="Calibri" charset="0"/>
            </a:endParaRPr>
          </a:p>
          <a:p>
            <a:r>
              <a:rPr lang="en-GB">
                <a:latin typeface="Calibri" charset="0"/>
              </a:rPr>
              <a:t>* </a:t>
            </a:r>
            <a:r>
              <a:rPr lang="en-GB" sz="1400">
                <a:latin typeface="Calibri" charset="0"/>
              </a:rPr>
              <a:t>We are now assuming an economy with only two individuals – an assumption that we will change later</a:t>
            </a:r>
          </a:p>
          <a:p>
            <a:endParaRPr lang="en-GB" sz="1800">
              <a:latin typeface="Calibri" charset="0"/>
            </a:endParaRPr>
          </a:p>
          <a:p>
            <a:r>
              <a:rPr lang="en-GB" sz="1800">
                <a:latin typeface="Calibri" charset="0"/>
              </a:rPr>
              <a:t> </a:t>
            </a:r>
            <a:endParaRPr lang="en-GB" sz="3200">
              <a:solidFill>
                <a:schemeClr val="tx2"/>
              </a:solidFill>
              <a:latin typeface="Calibri" charset="0"/>
            </a:endParaRPr>
          </a:p>
          <a:p>
            <a:endParaRPr lang="en-GB" sz="1800">
              <a:latin typeface="Calibri" charset="0"/>
            </a:endParaRPr>
          </a:p>
        </p:txBody>
      </p:sp>
      <p:sp>
        <p:nvSpPr>
          <p:cNvPr id="41987" name="Rectangle 3"/>
          <p:cNvSpPr>
            <a:spLocks noChangeArrowheads="1"/>
          </p:cNvSpPr>
          <p:nvPr/>
        </p:nvSpPr>
        <p:spPr bwMode="auto">
          <a:xfrm>
            <a:off x="1255713" y="422275"/>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Calibri" charset="0"/>
            </a:endParaRPr>
          </a:p>
        </p:txBody>
      </p:sp>
      <p:sp>
        <p:nvSpPr>
          <p:cNvPr id="41988" name="Rectangle 4"/>
          <p:cNvSpPr>
            <a:spLocks noGrp="1" noChangeArrowheads="1"/>
          </p:cNvSpPr>
          <p:nvPr>
            <p:ph type="title" idx="4294967295"/>
          </p:nvPr>
        </p:nvSpPr>
        <p:spPr>
          <a:xfrm>
            <a:off x="0" y="0"/>
            <a:ext cx="9144000" cy="1295400"/>
          </a:xfrm>
          <a:solidFill>
            <a:srgbClr val="FFFF00"/>
          </a:solidFill>
        </p:spPr>
        <p:txBody>
          <a:bodyPr/>
          <a:lstStyle/>
          <a:p>
            <a:pPr eaLnBrk="1" hangingPunct="1"/>
            <a:r>
              <a:rPr lang="en-GB" b="1">
                <a:ea typeface="ヒラギノ角ゴ Pro W3" pitchFamily="-107" charset="-128"/>
                <a:cs typeface="ヒラギノ角ゴ Pro W3" pitchFamily="-107" charset="-128"/>
              </a:rPr>
              <a:t>Positional goods.</a:t>
            </a:r>
            <a:r>
              <a:rPr lang="en-GB">
                <a:ea typeface="ヒラギノ角ゴ Pro W3" pitchFamily="-107" charset="-128"/>
                <a:cs typeface="ヒラギノ角ゴ Pro W3" pitchFamily="-107" charset="-128"/>
              </a:rPr>
              <a:t>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2667000" y="0"/>
            <a:ext cx="6477000" cy="1905000"/>
          </a:xfrm>
          <a:solidFill>
            <a:srgbClr val="FFFFFF"/>
          </a:solidFill>
          <a:ln>
            <a:solidFill>
              <a:srgbClr val="660066"/>
            </a:solidFill>
          </a:ln>
        </p:spPr>
        <p:txBody>
          <a:bodyPr/>
          <a:lstStyle/>
          <a:p>
            <a:pPr eaLnBrk="1" hangingPunct="1"/>
            <a:r>
              <a:rPr lang="en-GB">
                <a:ea typeface="ヒラギノ角ゴ Pro W3" pitchFamily="-107" charset="-128"/>
                <a:cs typeface="ヒラギノ角ゴ Pro W3" pitchFamily="-107" charset="-128"/>
              </a:rPr>
              <a:t>Stable Institutional Equilibria:</a:t>
            </a:r>
            <a:br>
              <a:rPr lang="en-GB">
                <a:ea typeface="ヒラギノ角ゴ Pro W3" pitchFamily="-107" charset="-128"/>
                <a:cs typeface="ヒラギノ角ゴ Pro W3" pitchFamily="-107" charset="-128"/>
              </a:rPr>
            </a:br>
            <a:r>
              <a:rPr lang="en-GB">
                <a:solidFill>
                  <a:schemeClr val="accent2"/>
                </a:solidFill>
                <a:ea typeface="ヒラギノ角ゴ Pro W3" pitchFamily="-107" charset="-128"/>
                <a:cs typeface="ヒラギノ角ゴ Pro W3" pitchFamily="-107" charset="-128"/>
              </a:rPr>
              <a:t>Agrarian Society</a:t>
            </a:r>
            <a:r>
              <a:rPr lang="en-GB">
                <a:ea typeface="ヒラギノ角ゴ Pro W3" pitchFamily="-107" charset="-128"/>
                <a:cs typeface="ヒラギノ角ゴ Pro W3" pitchFamily="-107" charset="-128"/>
              </a:rPr>
              <a:t> </a:t>
            </a:r>
          </a:p>
        </p:txBody>
      </p:sp>
      <p:sp>
        <p:nvSpPr>
          <p:cNvPr id="105475" name="Rectangle 3"/>
          <p:cNvSpPr>
            <a:spLocks noChangeArrowheads="1"/>
          </p:cNvSpPr>
          <p:nvPr/>
        </p:nvSpPr>
        <p:spPr bwMode="auto">
          <a:xfrm>
            <a:off x="2057400" y="2500313"/>
            <a:ext cx="6024563" cy="579437"/>
          </a:xfrm>
          <a:prstGeom prst="rect">
            <a:avLst/>
          </a:prstGeom>
          <a:solidFill>
            <a:srgbClr val="FFFFFF"/>
          </a:solidFill>
          <a:ln w="9525">
            <a:solidFill>
              <a:srgbClr val="660066"/>
            </a:solidFill>
            <a:miter lim="800000"/>
            <a:headEnd/>
            <a:tailEnd/>
          </a:ln>
        </p:spPr>
        <p:txBody>
          <a:bodyPr>
            <a:prstTxWarp prst="textNoShape">
              <a:avLst/>
            </a:prstTxWarp>
            <a:spAutoFit/>
          </a:bodyPr>
          <a:lstStyle/>
          <a:p>
            <a:pPr eaLnBrk="0" hangingPunct="0"/>
            <a:r>
              <a:rPr lang="en-GB" sz="3200">
                <a:solidFill>
                  <a:schemeClr val="accent2"/>
                </a:solidFill>
              </a:rPr>
              <a:t>Social and Economic Immobility</a:t>
            </a:r>
            <a:endParaRPr lang="en-GB" sz="3200"/>
          </a:p>
        </p:txBody>
      </p:sp>
      <p:sp>
        <p:nvSpPr>
          <p:cNvPr id="105476" name="Rectangle 4"/>
          <p:cNvSpPr>
            <a:spLocks noChangeArrowheads="1"/>
          </p:cNvSpPr>
          <p:nvPr/>
        </p:nvSpPr>
        <p:spPr bwMode="auto">
          <a:xfrm>
            <a:off x="4090988" y="30495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05477" name="AutoShape 5"/>
          <p:cNvSpPr>
            <a:spLocks noChangeArrowheads="1"/>
          </p:cNvSpPr>
          <p:nvPr/>
        </p:nvSpPr>
        <p:spPr bwMode="auto">
          <a:xfrm>
            <a:off x="2286000" y="33528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105478" name="Rectangle 6"/>
          <p:cNvSpPr>
            <a:spLocks noChangeArrowheads="1"/>
          </p:cNvSpPr>
          <p:nvPr/>
        </p:nvSpPr>
        <p:spPr bwMode="auto">
          <a:xfrm>
            <a:off x="1143000" y="4953000"/>
            <a:ext cx="7408863" cy="1077913"/>
          </a:xfrm>
          <a:prstGeom prst="rect">
            <a:avLst/>
          </a:prstGeom>
          <a:solidFill>
            <a:schemeClr val="bg1"/>
          </a:solidFill>
          <a:ln w="9525">
            <a:solidFill>
              <a:srgbClr val="660066"/>
            </a:solidFill>
            <a:miter lim="800000"/>
            <a:headEnd/>
            <a:tailEnd/>
          </a:ln>
        </p:spPr>
        <p:txBody>
          <a:bodyPr>
            <a:prstTxWarp prst="textNoShape">
              <a:avLst/>
            </a:prstTxWarp>
            <a:spAutoFit/>
          </a:bodyPr>
          <a:lstStyle/>
          <a:p>
            <a:pPr eaLnBrk="0" hangingPunct="0"/>
            <a:r>
              <a:rPr lang="en-GB" sz="3200">
                <a:solidFill>
                  <a:schemeClr val="accent2"/>
                </a:solidFill>
              </a:rPr>
              <a:t>Horizontal and Vertical Cultural Diversity</a:t>
            </a:r>
            <a:endParaRPr lang="en-GB"/>
          </a:p>
        </p:txBody>
      </p:sp>
      <p:sp>
        <p:nvSpPr>
          <p:cNvPr id="105479" name="AutoShape 7"/>
          <p:cNvSpPr>
            <a:spLocks noChangeArrowheads="1"/>
          </p:cNvSpPr>
          <p:nvPr/>
        </p:nvSpPr>
        <p:spPr bwMode="auto">
          <a:xfrm>
            <a:off x="4495800" y="33528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105480" name="Rectangle 8"/>
          <p:cNvSpPr>
            <a:spLocks noChangeArrowheads="1"/>
          </p:cNvSpPr>
          <p:nvPr/>
        </p:nvSpPr>
        <p:spPr bwMode="auto">
          <a:xfrm>
            <a:off x="6781800" y="32766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05481" name="AutoShape 9"/>
          <p:cNvSpPr>
            <a:spLocks noChangeArrowheads="1"/>
          </p:cNvSpPr>
          <p:nvPr/>
        </p:nvSpPr>
        <p:spPr bwMode="auto">
          <a:xfrm>
            <a:off x="6553200" y="33528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pic>
        <p:nvPicPr>
          <p:cNvPr id="105482" name="Immagine 9"/>
          <p:cNvPicPr>
            <a:picLocks noChangeAspect="1"/>
          </p:cNvPicPr>
          <p:nvPr/>
        </p:nvPicPr>
        <p:blipFill>
          <a:blip r:embed="rId3"/>
          <a:srcRect/>
          <a:stretch>
            <a:fillRect/>
          </a:stretch>
        </p:blipFill>
        <p:spPr bwMode="auto">
          <a:xfrm>
            <a:off x="228600" y="0"/>
            <a:ext cx="2405063" cy="1889125"/>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2514600" y="152400"/>
            <a:ext cx="6477000" cy="1981200"/>
          </a:xfrm>
          <a:solidFill>
            <a:srgbClr val="FFFFFF"/>
          </a:solidFill>
          <a:ln>
            <a:solidFill>
              <a:srgbClr val="660066"/>
            </a:solidFill>
          </a:ln>
        </p:spPr>
        <p:txBody>
          <a:bodyPr/>
          <a:lstStyle/>
          <a:p>
            <a:pPr eaLnBrk="1" hangingPunct="1"/>
            <a:r>
              <a:rPr lang="en-GB">
                <a:ea typeface="ヒラギノ角ゴ Pro W3" pitchFamily="-107" charset="-128"/>
                <a:cs typeface="ヒラギノ角ゴ Pro W3" pitchFamily="-107" charset="-128"/>
              </a:rPr>
              <a:t>Stable Institutional Equilibria:</a:t>
            </a:r>
            <a:br>
              <a:rPr lang="en-GB">
                <a:ea typeface="ヒラギノ角ゴ Pro W3" pitchFamily="-107" charset="-128"/>
                <a:cs typeface="ヒラギノ角ゴ Pro W3" pitchFamily="-107" charset="-128"/>
              </a:rPr>
            </a:br>
            <a:r>
              <a:rPr lang="en-GB">
                <a:solidFill>
                  <a:srgbClr val="992236"/>
                </a:solidFill>
                <a:ea typeface="ヒラギノ角ゴ Pro W3" pitchFamily="-107" charset="-128"/>
                <a:cs typeface="ヒラギノ角ゴ Pro W3" pitchFamily="-107" charset="-128"/>
              </a:rPr>
              <a:t>Industrial Society</a:t>
            </a:r>
            <a:r>
              <a:rPr lang="en-GB">
                <a:ea typeface="ヒラギノ角ゴ Pro W3" pitchFamily="-107" charset="-128"/>
                <a:cs typeface="ヒラギノ角ゴ Pro W3" pitchFamily="-107" charset="-128"/>
              </a:rPr>
              <a:t> </a:t>
            </a:r>
          </a:p>
        </p:txBody>
      </p:sp>
      <p:sp>
        <p:nvSpPr>
          <p:cNvPr id="107523" name="Rectangle 3"/>
          <p:cNvSpPr>
            <a:spLocks noChangeArrowheads="1"/>
          </p:cNvSpPr>
          <p:nvPr/>
        </p:nvSpPr>
        <p:spPr bwMode="auto">
          <a:xfrm>
            <a:off x="2057400" y="2500313"/>
            <a:ext cx="5678488" cy="584200"/>
          </a:xfrm>
          <a:prstGeom prst="rect">
            <a:avLst/>
          </a:prstGeom>
          <a:solidFill>
            <a:schemeClr val="bg1"/>
          </a:solidFill>
          <a:ln w="9525">
            <a:solidFill>
              <a:srgbClr val="660066"/>
            </a:solidFill>
            <a:miter lim="800000"/>
            <a:headEnd/>
            <a:tailEnd/>
          </a:ln>
        </p:spPr>
        <p:txBody>
          <a:bodyPr>
            <a:prstTxWarp prst="textNoShape">
              <a:avLst/>
            </a:prstTxWarp>
            <a:spAutoFit/>
          </a:bodyPr>
          <a:lstStyle/>
          <a:p>
            <a:pPr eaLnBrk="0" hangingPunct="0"/>
            <a:r>
              <a:rPr lang="en-GB" sz="3200">
                <a:solidFill>
                  <a:srgbClr val="992236"/>
                </a:solidFill>
              </a:rPr>
              <a:t>Social and Economic Mobility</a:t>
            </a:r>
            <a:endParaRPr lang="en-GB" sz="3200"/>
          </a:p>
        </p:txBody>
      </p:sp>
      <p:sp>
        <p:nvSpPr>
          <p:cNvPr id="107524" name="Rectangle 4"/>
          <p:cNvSpPr>
            <a:spLocks noChangeArrowheads="1"/>
          </p:cNvSpPr>
          <p:nvPr/>
        </p:nvSpPr>
        <p:spPr bwMode="auto">
          <a:xfrm>
            <a:off x="4090988" y="30495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07525" name="AutoShape 5"/>
          <p:cNvSpPr>
            <a:spLocks noChangeArrowheads="1"/>
          </p:cNvSpPr>
          <p:nvPr/>
        </p:nvSpPr>
        <p:spPr bwMode="auto">
          <a:xfrm>
            <a:off x="2362200" y="35814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107526" name="Rectangle 6"/>
          <p:cNvSpPr>
            <a:spLocks noChangeArrowheads="1"/>
          </p:cNvSpPr>
          <p:nvPr/>
        </p:nvSpPr>
        <p:spPr bwMode="auto">
          <a:xfrm>
            <a:off x="304800" y="5334000"/>
            <a:ext cx="8686800" cy="1077913"/>
          </a:xfrm>
          <a:prstGeom prst="rect">
            <a:avLst/>
          </a:prstGeom>
          <a:solidFill>
            <a:srgbClr val="FFFFFF"/>
          </a:solidFill>
          <a:ln w="9525">
            <a:solidFill>
              <a:srgbClr val="660066"/>
            </a:solidFill>
            <a:miter lim="800000"/>
            <a:headEnd/>
            <a:tailEnd/>
          </a:ln>
        </p:spPr>
        <p:txBody>
          <a:bodyPr>
            <a:prstTxWarp prst="textNoShape">
              <a:avLst/>
            </a:prstTxWarp>
            <a:spAutoFit/>
          </a:bodyPr>
          <a:lstStyle/>
          <a:p>
            <a:pPr eaLnBrk="0" hangingPunct="0"/>
            <a:r>
              <a:rPr lang="en-GB" sz="3200">
                <a:solidFill>
                  <a:srgbClr val="992236"/>
                </a:solidFill>
              </a:rPr>
              <a:t>Horizontal  and Vertical Cultural Standardisation</a:t>
            </a:r>
            <a:endParaRPr lang="en-GB"/>
          </a:p>
        </p:txBody>
      </p:sp>
      <p:sp>
        <p:nvSpPr>
          <p:cNvPr id="107527" name="AutoShape 7"/>
          <p:cNvSpPr>
            <a:spLocks noChangeArrowheads="1"/>
          </p:cNvSpPr>
          <p:nvPr/>
        </p:nvSpPr>
        <p:spPr bwMode="auto">
          <a:xfrm>
            <a:off x="4419600" y="35814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107528" name="Rectangle 8"/>
          <p:cNvSpPr>
            <a:spLocks noChangeArrowheads="1"/>
          </p:cNvSpPr>
          <p:nvPr/>
        </p:nvSpPr>
        <p:spPr bwMode="auto">
          <a:xfrm>
            <a:off x="6781800" y="32766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07529" name="AutoShape 9"/>
          <p:cNvSpPr>
            <a:spLocks noChangeArrowheads="1"/>
          </p:cNvSpPr>
          <p:nvPr/>
        </p:nvSpPr>
        <p:spPr bwMode="auto">
          <a:xfrm>
            <a:off x="6477000" y="3581400"/>
            <a:ext cx="485775" cy="1214438"/>
          </a:xfrm>
          <a:prstGeom prst="upDownArrow">
            <a:avLst>
              <a:gd name="adj1" fmla="val 50000"/>
              <a:gd name="adj2" fmla="val 50000"/>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a:p>
        </p:txBody>
      </p:sp>
      <p:pic>
        <p:nvPicPr>
          <p:cNvPr id="107530" name="Immagine 9"/>
          <p:cNvPicPr>
            <a:picLocks noChangeAspect="1"/>
          </p:cNvPicPr>
          <p:nvPr/>
        </p:nvPicPr>
        <p:blipFill>
          <a:blip r:embed="rId3"/>
          <a:srcRect/>
          <a:stretch>
            <a:fillRect/>
          </a:stretch>
        </p:blipFill>
        <p:spPr bwMode="auto">
          <a:xfrm>
            <a:off x="0" y="0"/>
            <a:ext cx="3000375" cy="2133600"/>
          </a:xfrm>
          <a:prstGeom prst="rect">
            <a:avLst/>
          </a:prstGeom>
          <a:noFill/>
          <a:ln w="9525">
            <a:solidFill>
              <a:srgbClr val="000090"/>
            </a:solid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8991600" cy="1447800"/>
          </a:xfrm>
          <a:solidFill>
            <a:schemeClr val="tx1"/>
          </a:solidFill>
        </p:spPr>
        <p:txBody>
          <a:bodyPr/>
          <a:lstStyle/>
          <a:p>
            <a:pPr eaLnBrk="1" hangingPunct="1"/>
            <a:r>
              <a:rPr lang="en-GB">
                <a:solidFill>
                  <a:srgbClr val="FFFFFF"/>
                </a:solidFill>
                <a:ea typeface="ヒラギノ角ゴ Pro W3" pitchFamily="-107" charset="-128"/>
                <a:cs typeface="ヒラギノ角ゴ Pro W3" pitchFamily="-107" charset="-128"/>
              </a:rPr>
              <a:t>Transition from agrarian</a:t>
            </a:r>
            <a:br>
              <a:rPr lang="en-GB">
                <a:solidFill>
                  <a:srgbClr val="FFFFFF"/>
                </a:solidFill>
                <a:ea typeface="ヒラギノ角ゴ Pro W3" pitchFamily="-107" charset="-128"/>
                <a:cs typeface="ヒラギノ角ゴ Pro W3" pitchFamily="-107" charset="-128"/>
              </a:rPr>
            </a:br>
            <a:r>
              <a:rPr lang="en-GB">
                <a:solidFill>
                  <a:srgbClr val="FFFFFF"/>
                </a:solidFill>
                <a:ea typeface="ヒラギノ角ゴ Pro W3" pitchFamily="-107" charset="-128"/>
                <a:cs typeface="ヒラギノ角ゴ Pro W3" pitchFamily="-107" charset="-128"/>
              </a:rPr>
              <a:t> to industrial societies</a:t>
            </a:r>
          </a:p>
        </p:txBody>
      </p:sp>
      <p:sp>
        <p:nvSpPr>
          <p:cNvPr id="57347" name="Rectangle 3"/>
          <p:cNvSpPr>
            <a:spLocks noChangeArrowheads="1"/>
          </p:cNvSpPr>
          <p:nvPr/>
        </p:nvSpPr>
        <p:spPr bwMode="auto">
          <a:xfrm>
            <a:off x="685800" y="1600200"/>
            <a:ext cx="6868437" cy="1200328"/>
          </a:xfrm>
          <a:prstGeom prst="rect">
            <a:avLst/>
          </a:prstGeom>
          <a:noFill/>
          <a:ln w="9525">
            <a:noFill/>
            <a:miter lim="800000"/>
            <a:headEnd/>
            <a:tailEnd/>
          </a:ln>
        </p:spPr>
        <p:txBody>
          <a:bodyPr wrap="none">
            <a:prstTxWarp prst="textNoShape">
              <a:avLst/>
            </a:prstTxWarp>
            <a:spAutoFit/>
          </a:bodyPr>
          <a:lstStyle/>
          <a:p>
            <a:pPr eaLnBrk="0" hangingPunct="0">
              <a:defRPr/>
            </a:pPr>
            <a:r>
              <a:rPr lang="en-GB" dirty="0">
                <a:ln>
                  <a:solidFill>
                    <a:srgbClr val="FF0000"/>
                  </a:solidFill>
                </a:ln>
                <a:solidFill>
                  <a:srgbClr val="992236"/>
                </a:solidFill>
                <a:latin typeface="Times" pitchFamily="-83" charset="0"/>
                <a:ea typeface="ヒラギノ角ゴ Pro W3" pitchFamily="-83" charset="-128"/>
                <a:cs typeface="ヒラギノ角ゴ Pro W3" pitchFamily="-83" charset="-128"/>
              </a:rPr>
              <a:t>It requires a marriage between a State (a potential </a:t>
            </a:r>
          </a:p>
          <a:p>
            <a:pPr eaLnBrk="0" hangingPunct="0">
              <a:defRPr/>
            </a:pPr>
            <a:r>
              <a:rPr lang="en-GB" dirty="0">
                <a:ln>
                  <a:solidFill>
                    <a:srgbClr val="FF0000"/>
                  </a:solidFill>
                </a:ln>
                <a:solidFill>
                  <a:srgbClr val="992236"/>
                </a:solidFill>
                <a:latin typeface="Times" pitchFamily="-83" charset="0"/>
                <a:ea typeface="ヒラギノ角ゴ Pro W3" pitchFamily="-83" charset="-128"/>
                <a:cs typeface="ヒラギノ角ゴ Pro W3" pitchFamily="-83" charset="-128"/>
              </a:rPr>
              <a:t>National State) and a High Culture to be spread on the</a:t>
            </a:r>
          </a:p>
          <a:p>
            <a:pPr eaLnBrk="0" hangingPunct="0">
              <a:defRPr/>
            </a:pPr>
            <a:r>
              <a:rPr lang="en-GB" dirty="0">
                <a:ln>
                  <a:solidFill>
                    <a:srgbClr val="FF0000"/>
                  </a:solidFill>
                </a:ln>
                <a:solidFill>
                  <a:srgbClr val="992236"/>
                </a:solidFill>
                <a:latin typeface="Times" pitchFamily="-83" charset="0"/>
                <a:ea typeface="ヒラギノ角ゴ Pro W3" pitchFamily="-83" charset="-128"/>
                <a:cs typeface="ヒラギノ角ゴ Pro W3" pitchFamily="-83" charset="-128"/>
              </a:rPr>
              <a:t>majority of  the population.</a:t>
            </a:r>
          </a:p>
        </p:txBody>
      </p:sp>
      <p:sp>
        <p:nvSpPr>
          <p:cNvPr id="109572" name="Rectangle 4"/>
          <p:cNvSpPr>
            <a:spLocks noChangeArrowheads="1"/>
          </p:cNvSpPr>
          <p:nvPr/>
        </p:nvSpPr>
        <p:spPr bwMode="auto">
          <a:xfrm>
            <a:off x="1409700" y="2971800"/>
            <a:ext cx="6324600" cy="3786188"/>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eaLnBrk="0" hangingPunct="0"/>
            <a:endParaRPr lang="en-GB"/>
          </a:p>
          <a:p>
            <a:pPr eaLnBrk="0" hangingPunct="0"/>
            <a:r>
              <a:rPr lang="en-GB"/>
              <a:t>Ideal initial conditions (</a:t>
            </a:r>
            <a:r>
              <a:rPr lang="en-GB">
                <a:solidFill>
                  <a:srgbClr val="996633"/>
                </a:solidFill>
              </a:rPr>
              <a:t>France and England</a:t>
            </a:r>
            <a:r>
              <a:rPr lang="en-GB"/>
              <a:t>):</a:t>
            </a:r>
          </a:p>
          <a:p>
            <a:pPr eaLnBrk="0" hangingPunct="0"/>
            <a:r>
              <a:rPr lang="en-GB"/>
              <a:t>a single State ruling on a territory with a shared view of the dominant high culture. </a:t>
            </a:r>
          </a:p>
          <a:p>
            <a:pPr eaLnBrk="0" hangingPunct="0"/>
            <a:endParaRPr lang="en-GB"/>
          </a:p>
          <a:p>
            <a:pPr eaLnBrk="0" hangingPunct="0"/>
            <a:r>
              <a:rPr lang="en-GB">
                <a:solidFill>
                  <a:srgbClr val="996633"/>
                </a:solidFill>
              </a:rPr>
              <a:t>Italy and Germany</a:t>
            </a:r>
            <a:r>
              <a:rPr lang="en-GB"/>
              <a:t>: a groom (</a:t>
            </a:r>
            <a:r>
              <a:rPr lang="en-GB">
                <a:solidFill>
                  <a:schemeClr val="accent2"/>
                </a:solidFill>
              </a:rPr>
              <a:t>National State</a:t>
            </a:r>
            <a:r>
              <a:rPr lang="en-GB"/>
              <a:t>) for a bride (</a:t>
            </a:r>
            <a:r>
              <a:rPr lang="en-GB">
                <a:solidFill>
                  <a:schemeClr val="accent2"/>
                </a:solidFill>
              </a:rPr>
              <a:t>a high culture</a:t>
            </a:r>
            <a:r>
              <a:rPr lang="en-GB"/>
              <a:t>).</a:t>
            </a:r>
          </a:p>
          <a:p>
            <a:pPr eaLnBrk="0" hangingPunct="0"/>
            <a:r>
              <a:rPr lang="en-GB">
                <a:solidFill>
                  <a:srgbClr val="996633"/>
                </a:solidFill>
              </a:rPr>
              <a:t>Belgium and Switzerland</a:t>
            </a:r>
            <a:r>
              <a:rPr lang="en-GB"/>
              <a:t>: symmetric cases?</a:t>
            </a:r>
          </a:p>
          <a:p>
            <a:pPr eaLnBrk="0" hangingPunct="0"/>
            <a:endParaRPr lang="en-GB"/>
          </a:p>
          <a:p>
            <a:pPr eaLnBrk="0" hangingPunct="0"/>
            <a:r>
              <a:rPr lang="en-GB">
                <a:solidFill>
                  <a:srgbClr val="996633"/>
                </a:solidFill>
              </a:rPr>
              <a:t>The difficult Balkans</a:t>
            </a:r>
            <a:r>
              <a:rPr lang="en-GB"/>
              <a:t>: no groom and no bride?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143000"/>
          </a:xfrm>
          <a:solidFill>
            <a:schemeClr val="bg1">
              <a:lumMod val="85000"/>
            </a:schemeClr>
          </a:solidFill>
        </p:spPr>
        <p:txBody>
          <a:bodyPr/>
          <a:lstStyle/>
          <a:p>
            <a:pPr eaLnBrk="1" hangingPunct="1">
              <a:defRPr/>
            </a:pPr>
            <a:r>
              <a:rPr lang="en-GB" dirty="0"/>
              <a:t>Political conditions and cultural- linguistic differentiation</a:t>
            </a:r>
          </a:p>
        </p:txBody>
      </p:sp>
      <p:graphicFrame>
        <p:nvGraphicFramePr>
          <p:cNvPr id="260099" name="Group 3"/>
          <p:cNvGraphicFramePr>
            <a:graphicFrameLocks noGrp="1"/>
          </p:cNvGraphicFramePr>
          <p:nvPr>
            <p:ph type="tbl" idx="1"/>
          </p:nvPr>
        </p:nvGraphicFramePr>
        <p:xfrm>
          <a:off x="546100" y="1295400"/>
          <a:ext cx="8050213" cy="5459413"/>
        </p:xfrm>
        <a:graphic>
          <a:graphicData uri="http://schemas.openxmlformats.org/drawingml/2006/table">
            <a:tbl>
              <a:tblPr/>
              <a:tblGrid>
                <a:gridCol w="2530475">
                  <a:extLst>
                    <a:ext uri="{9D8B030D-6E8A-4147-A177-3AD203B41FA5}">
                      <a16:colId xmlns:a16="http://schemas.microsoft.com/office/drawing/2014/main" val="20000"/>
                    </a:ext>
                  </a:extLst>
                </a:gridCol>
                <a:gridCol w="2532063">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2057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charset="0"/>
                        </a:rPr>
                        <a:t>Loyalty to a political unity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charset="0"/>
                        </a:rPr>
                        <a:t>No Loyalty to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charset="0"/>
                        </a:rPr>
                        <a:t>Political unity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481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charset="0"/>
                        </a:rPr>
                        <a:t>Homogeneous language and 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533400" marR="0" lvl="0" indent="-533400" algn="l" defTabSz="914400" rtl="0" eaLnBrk="0" fontAlgn="base" latinLnBrk="0" hangingPunct="0">
                        <a:lnSpc>
                          <a:spcPct val="100000"/>
                        </a:lnSpc>
                        <a:spcBef>
                          <a:spcPct val="0"/>
                        </a:spcBef>
                        <a:spcAft>
                          <a:spcPct val="0"/>
                        </a:spcAft>
                        <a:buClrTx/>
                        <a:buSzTx/>
                        <a:buFont typeface="Times" charset="0"/>
                        <a:buNone/>
                        <a:tabLst/>
                      </a:pPr>
                      <a:r>
                        <a:rPr kumimoji="0" lang="en-GB" sz="2400" b="0" i="0" u="none" strike="noStrike" cap="none" normalizeH="0" baseline="0">
                          <a:ln>
                            <a:noFill/>
                          </a:ln>
                          <a:solidFill>
                            <a:srgbClr val="992236"/>
                          </a:solidFill>
                          <a:effectLst/>
                          <a:latin typeface="Times" charset="0"/>
                        </a:rPr>
                        <a:t>A </a:t>
                      </a:r>
                      <a:r>
                        <a:rPr kumimoji="0" lang="en-GB" sz="2400" b="0" i="0" u="none" strike="noStrike" cap="none" normalizeH="0" baseline="0">
                          <a:ln>
                            <a:noFill/>
                          </a:ln>
                          <a:solidFill>
                            <a:schemeClr val="tx1"/>
                          </a:solidFill>
                          <a:effectLst/>
                          <a:latin typeface="Times" charset="0"/>
                        </a:rPr>
                        <a:t>Early</a:t>
                      </a:r>
                    </a:p>
                    <a:p>
                      <a:pPr marL="533400" marR="0" lvl="0" indent="-533400" algn="l" defTabSz="914400" rtl="0" eaLnBrk="0" fontAlgn="base" latinLnBrk="0" hangingPunct="0">
                        <a:lnSpc>
                          <a:spcPct val="100000"/>
                        </a:lnSpc>
                        <a:spcBef>
                          <a:spcPct val="0"/>
                        </a:spcBef>
                        <a:spcAft>
                          <a:spcPct val="0"/>
                        </a:spcAft>
                        <a:buClrTx/>
                        <a:buSzTx/>
                        <a:buFont typeface="Times" charset="0"/>
                        <a:buNone/>
                        <a:tabLst/>
                      </a:pPr>
                      <a:r>
                        <a:rPr kumimoji="0" lang="en-GB" sz="2400" b="0" i="0" u="none" strike="noStrike" cap="none" normalizeH="0" baseline="0">
                          <a:ln>
                            <a:noFill/>
                          </a:ln>
                          <a:solidFill>
                            <a:schemeClr val="tx1"/>
                          </a:solidFill>
                          <a:effectLst/>
                          <a:latin typeface="Times" charset="0"/>
                        </a:rPr>
                        <a:t>National States</a:t>
                      </a:r>
                    </a:p>
                    <a:p>
                      <a:pPr marL="533400" marR="0" lvl="0" indent="-533400" algn="l" defTabSz="914400" rtl="0" eaLnBrk="0" fontAlgn="base" latinLnBrk="0" hangingPunct="0">
                        <a:lnSpc>
                          <a:spcPct val="100000"/>
                        </a:lnSpc>
                        <a:spcBef>
                          <a:spcPct val="0"/>
                        </a:spcBef>
                        <a:spcAft>
                          <a:spcPct val="0"/>
                        </a:spcAft>
                        <a:buClrTx/>
                        <a:buSzTx/>
                        <a:buFont typeface="Times" charset="0"/>
                        <a:buNone/>
                        <a:tabLst/>
                      </a:pPr>
                      <a:r>
                        <a:rPr kumimoji="0" lang="en-GB" sz="2400" b="0" i="0" u="none" strike="noStrike" cap="none" normalizeH="0" baseline="0">
                          <a:ln>
                            <a:noFill/>
                          </a:ln>
                          <a:solidFill>
                            <a:srgbClr val="FF0033"/>
                          </a:solidFill>
                          <a:effectLst/>
                          <a:latin typeface="Times" charset="0"/>
                        </a:rPr>
                        <a:t>(France, Engl)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992236"/>
                          </a:solidFill>
                          <a:effectLst/>
                          <a:latin typeface="Times" charset="0"/>
                        </a:rPr>
                        <a:t>B</a:t>
                      </a:r>
                      <a:r>
                        <a:rPr kumimoji="0" lang="en-GB" sz="2400" b="0" i="0" u="none" strike="noStrike" cap="none" normalizeH="0" baseline="0">
                          <a:ln>
                            <a:noFill/>
                          </a:ln>
                          <a:solidFill>
                            <a:schemeClr val="tx1"/>
                          </a:solidFill>
                          <a:effectLst/>
                          <a:latin typeface="Times" charset="0"/>
                        </a:rPr>
                        <a:t> Struggle for National Unity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FF0033"/>
                          </a:solidFill>
                          <a:effectLst/>
                          <a:latin typeface="Times" charset="0"/>
                        </a:rPr>
                        <a:t>(Italy, Germany</a:t>
                      </a:r>
                      <a:r>
                        <a:rPr kumimoji="0" lang="en-GB" sz="24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920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charset="0"/>
                        </a:rPr>
                        <a:t>Non-homogeneous language and culture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992236"/>
                          </a:solidFill>
                          <a:effectLst/>
                          <a:latin typeface="Times" charset="0"/>
                        </a:rPr>
                        <a:t>C </a:t>
                      </a:r>
                      <a:r>
                        <a:rPr kumimoji="0" lang="en-GB" sz="2400" b="0" i="0" u="none" strike="noStrike" cap="none" normalizeH="0" baseline="0">
                          <a:ln>
                            <a:noFill/>
                          </a:ln>
                          <a:solidFill>
                            <a:schemeClr val="accent2"/>
                          </a:solidFill>
                          <a:effectLst/>
                          <a:latin typeface="Times" charset="0"/>
                        </a:rPr>
                        <a:t>Multilingual  multicultural National States.</a:t>
                      </a:r>
                      <a:endParaRPr kumimoji="0" lang="en-GB" sz="2400" b="0" i="0" u="none" strike="noStrike" cap="none" normalizeH="0" baseline="0">
                        <a:ln>
                          <a:noFill/>
                        </a:ln>
                        <a:solidFill>
                          <a:srgbClr val="FF0033"/>
                        </a:solidFill>
                        <a:effectLst/>
                        <a:latin typeface="Time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rgbClr val="FF0033"/>
                          </a:solidFill>
                          <a:effectLst/>
                          <a:latin typeface="Times" charset="0"/>
                        </a:rPr>
                        <a:t>(Switz., Belgium)</a:t>
                      </a:r>
                      <a:endParaRPr kumimoji="0" lang="en-GB" sz="2400" b="0" i="0" u="none" strike="noStrike" cap="none" normalizeH="0" baseline="0">
                        <a:ln>
                          <a:noFill/>
                        </a:ln>
                        <a:solidFill>
                          <a:schemeClr val="accent2"/>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992236"/>
                          </a:solidFill>
                          <a:effectLst/>
                          <a:latin typeface="Times" charset="0"/>
                        </a:rPr>
                        <a:t>D</a:t>
                      </a:r>
                      <a:r>
                        <a:rPr kumimoji="0" lang="en-GB" sz="2400" b="0" i="0" u="none" strike="noStrike" cap="none" normalizeH="0" baseline="0" dirty="0">
                          <a:ln>
                            <a:noFill/>
                          </a:ln>
                          <a:solidFill>
                            <a:schemeClr val="tx1"/>
                          </a:solidFill>
                          <a:effectLst/>
                          <a:latin typeface="Times" charset="0"/>
                        </a:rPr>
                        <a:t> Ethnic conflict, ethnic cleansing </a:t>
                      </a:r>
                      <a:r>
                        <a:rPr kumimoji="0" lang="en-GB" sz="2400" b="0" i="0" u="none" strike="noStrike" cap="none" normalizeH="0" baseline="0" dirty="0">
                          <a:ln>
                            <a:noFill/>
                          </a:ln>
                          <a:solidFill>
                            <a:srgbClr val="FF0033"/>
                          </a:solidFill>
                          <a:effectLst/>
                          <a:latin typeface="Times" charset="0"/>
                        </a:rPr>
                        <a:t>(Jug., India-Pak,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FF0033"/>
                          </a:solidFill>
                          <a:effectLst/>
                          <a:latin typeface="Times" charset="0"/>
                        </a:rPr>
                        <a:t>Turkey-Greece)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title"/>
          </p:nvPr>
        </p:nvSpPr>
        <p:spPr>
          <a:xfrm>
            <a:off x="1752600" y="0"/>
            <a:ext cx="6781800" cy="1981200"/>
          </a:xfrm>
        </p:spPr>
        <p:txBody>
          <a:bodyPr/>
          <a:lstStyle/>
          <a:p>
            <a:pPr eaLnBrk="1" hangingPunct="1"/>
            <a:r>
              <a:rPr lang="en-GB">
                <a:solidFill>
                  <a:srgbClr val="FF0033"/>
                </a:solidFill>
                <a:ea typeface="ヒラギノ角ゴ Pro W3" pitchFamily="-107" charset="-128"/>
                <a:cs typeface="ヒラギノ角ゴ Pro W3" pitchFamily="-107" charset="-128"/>
              </a:rPr>
              <a:t>Babbage: a Principle </a:t>
            </a:r>
            <a:br>
              <a:rPr lang="en-GB">
                <a:solidFill>
                  <a:srgbClr val="FF0033"/>
                </a:solidFill>
                <a:ea typeface="ヒラギノ角ゴ Pro W3" pitchFamily="-107" charset="-128"/>
                <a:cs typeface="ヒラギノ角ゴ Pro W3" pitchFamily="-107" charset="-128"/>
              </a:rPr>
            </a:br>
            <a:r>
              <a:rPr lang="en-GB">
                <a:solidFill>
                  <a:srgbClr val="FF0033"/>
                </a:solidFill>
                <a:ea typeface="ヒラギノ角ゴ Pro W3" pitchFamily="-107" charset="-128"/>
                <a:cs typeface="ヒラギノ角ゴ Pro W3" pitchFamily="-107" charset="-128"/>
              </a:rPr>
              <a:t>of the division of labour.</a:t>
            </a:r>
            <a:endParaRPr lang="en-GB">
              <a:ea typeface="ヒラギノ角ゴ Pro W3" pitchFamily="-107" charset="-128"/>
              <a:cs typeface="ヒラギノ角ゴ Pro W3" pitchFamily="-107" charset="-128"/>
            </a:endParaRPr>
          </a:p>
        </p:txBody>
      </p:sp>
      <p:sp>
        <p:nvSpPr>
          <p:cNvPr id="24579" name="Rectangle 1027"/>
          <p:cNvSpPr>
            <a:spLocks noGrp="1" noChangeArrowheads="1"/>
          </p:cNvSpPr>
          <p:nvPr>
            <p:ph type="body" idx="1"/>
          </p:nvPr>
        </p:nvSpPr>
        <p:spPr>
          <a:xfrm>
            <a:off x="457200" y="2667000"/>
            <a:ext cx="7924800" cy="4191000"/>
          </a:xfrm>
          <a:solidFill>
            <a:schemeClr val="accent3">
              <a:lumMod val="95000"/>
            </a:schemeClr>
          </a:solidFill>
        </p:spPr>
        <p:txBody>
          <a:bodyPr/>
          <a:lstStyle/>
          <a:p>
            <a:pPr algn="just" eaLnBrk="1" hangingPunct="1">
              <a:lnSpc>
                <a:spcPct val="90000"/>
              </a:lnSpc>
              <a:defRPr/>
            </a:pPr>
            <a:r>
              <a:rPr lang="en-US" sz="2400" dirty="0">
                <a:solidFill>
                  <a:srgbClr val="000000"/>
                </a:solidFill>
              </a:rPr>
              <a:t> "That the master manufacturer, by dividing the work to be executed into different processes, each requiring different degrees of skills or force, can purchase exactly that precise quantity of both which is necessary for each process; whereas, if the whole work were executed by one workman, that person must possess sufficient skill to perform the most difficult, and sufficient strength to execute the most laborious, of the operations in which that art is </a:t>
            </a:r>
            <a:r>
              <a:rPr lang="en-US" sz="2400" dirty="0" err="1">
                <a:solidFill>
                  <a:srgbClr val="000000"/>
                </a:solidFill>
              </a:rPr>
              <a:t>divided."(Babbage</a:t>
            </a:r>
            <a:r>
              <a:rPr lang="en-US" sz="2400" dirty="0">
                <a:solidFill>
                  <a:srgbClr val="000000"/>
                </a:solidFill>
              </a:rPr>
              <a:t>, 1832 pp.137-8).</a:t>
            </a:r>
          </a:p>
          <a:p>
            <a:pPr eaLnBrk="1" hangingPunct="1">
              <a:lnSpc>
                <a:spcPct val="90000"/>
              </a:lnSpc>
              <a:defRPr/>
            </a:pPr>
            <a:endParaRPr lang="en-GB" sz="2400" dirty="0"/>
          </a:p>
        </p:txBody>
      </p:sp>
      <p:pic>
        <p:nvPicPr>
          <p:cNvPr id="76804" name="Immagine 3"/>
          <p:cNvPicPr>
            <a:picLocks noChangeAspect="1"/>
          </p:cNvPicPr>
          <p:nvPr/>
        </p:nvPicPr>
        <p:blipFill>
          <a:blip r:embed="rId3"/>
          <a:srcRect/>
          <a:stretch>
            <a:fillRect/>
          </a:stretch>
        </p:blipFill>
        <p:spPr bwMode="auto">
          <a:xfrm>
            <a:off x="0" y="0"/>
            <a:ext cx="1752600" cy="2297113"/>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a:xfrm>
            <a:off x="0" y="0"/>
            <a:ext cx="9144000" cy="685800"/>
          </a:xfrm>
          <a:solidFill>
            <a:schemeClr val="tx2"/>
          </a:solidFill>
        </p:spPr>
        <p:txBody>
          <a:bodyPr/>
          <a:lstStyle/>
          <a:p>
            <a:pPr eaLnBrk="1" hangingPunct="1"/>
            <a:r>
              <a:rPr lang="en-GB">
                <a:solidFill>
                  <a:srgbClr val="FF0033"/>
                </a:solidFill>
                <a:ea typeface="ヒラギノ角ゴ Pro W3" pitchFamily="-107" charset="-128"/>
                <a:cs typeface="ヒラギノ角ゴ Pro W3" pitchFamily="-107" charset="-128"/>
              </a:rPr>
              <a:t>According to Babbage</a:t>
            </a:r>
            <a:endParaRPr lang="en-GB">
              <a:ea typeface="ヒラギノ角ゴ Pro W3" pitchFamily="-107" charset="-128"/>
              <a:cs typeface="ヒラギノ角ゴ Pro W3" pitchFamily="-107" charset="-128"/>
            </a:endParaRPr>
          </a:p>
        </p:txBody>
      </p:sp>
      <p:sp>
        <p:nvSpPr>
          <p:cNvPr id="78851" name="Rectangle 1027"/>
          <p:cNvSpPr>
            <a:spLocks noGrp="1" noChangeArrowheads="1"/>
          </p:cNvSpPr>
          <p:nvPr>
            <p:ph type="body" idx="1"/>
          </p:nvPr>
        </p:nvSpPr>
        <p:spPr>
          <a:xfrm>
            <a:off x="0" y="762000"/>
            <a:ext cx="9144000" cy="3962400"/>
          </a:xfrm>
          <a:solidFill>
            <a:srgbClr val="FFFFFF"/>
          </a:solidFill>
          <a:ln>
            <a:solidFill>
              <a:srgbClr val="660066"/>
            </a:solidFill>
          </a:ln>
        </p:spPr>
        <p:txBody>
          <a:bodyPr/>
          <a:lstStyle/>
          <a:p>
            <a:pPr eaLnBrk="1" hangingPunct="1">
              <a:lnSpc>
                <a:spcPct val="90000"/>
              </a:lnSpc>
              <a:buFontTx/>
              <a:buNone/>
            </a:pPr>
            <a:r>
              <a:rPr lang="en-US" sz="2400">
                <a:solidFill>
                  <a:schemeClr val="accent2"/>
                </a:solidFill>
                <a:ea typeface="ヒラギノ角ゴ Pro W3" pitchFamily="-107" charset="-128"/>
                <a:cs typeface="ヒラギノ角ゴ Pro W3" pitchFamily="-107" charset="-128"/>
              </a:rPr>
              <a:t>The division of labor entails:</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r>
              <a:rPr lang="en-US" sz="2400">
                <a:solidFill>
                  <a:schemeClr val="accent2"/>
                </a:solidFill>
                <a:ea typeface="ヒラギノ角ゴ Pro W3" pitchFamily="-107" charset="-128"/>
                <a:cs typeface="ヒラギノ角ゴ Pro W3" pitchFamily="-107" charset="-128"/>
              </a:rPr>
              <a:t>-</a:t>
            </a:r>
            <a:r>
              <a:rPr lang="en-US" sz="2400">
                <a:solidFill>
                  <a:srgbClr val="000000"/>
                </a:solidFill>
                <a:ea typeface="ヒラギノ角ゴ Pro W3" pitchFamily="-107" charset="-128"/>
                <a:cs typeface="ヒラギノ角ゴ Pro W3" pitchFamily="-107" charset="-128"/>
              </a:rPr>
              <a:t> the exploitation of the principle of </a:t>
            </a:r>
            <a:r>
              <a:rPr lang="en-US" sz="2400">
                <a:solidFill>
                  <a:srgbClr val="FF0033"/>
                </a:solidFill>
                <a:ea typeface="ヒラギノ角ゴ Pro W3" pitchFamily="-107" charset="-128"/>
                <a:cs typeface="ヒラギノ角ゴ Pro W3" pitchFamily="-107" charset="-128"/>
              </a:rPr>
              <a:t>comparative advantage</a:t>
            </a:r>
            <a:r>
              <a:rPr lang="en-US" sz="2400">
                <a:solidFill>
                  <a:srgbClr val="000000"/>
                </a:solidFill>
                <a:ea typeface="ヒラギノ角ゴ Pro W3" pitchFamily="-107" charset="-128"/>
                <a:cs typeface="ヒラギノ角ゴ Pro W3" pitchFamily="-107" charset="-128"/>
              </a:rPr>
              <a:t> (because it allows each individual to perform only that activity in which she is comparatively more gifted). </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r>
              <a:rPr lang="en-US" sz="2400">
                <a:solidFill>
                  <a:schemeClr val="accent2"/>
                </a:solidFill>
                <a:ea typeface="ヒラギノ角ゴ Pro W3" pitchFamily="-107" charset="-128"/>
                <a:cs typeface="ヒラギノ角ゴ Pro W3" pitchFamily="-107" charset="-128"/>
              </a:rPr>
              <a:t>-</a:t>
            </a:r>
            <a:r>
              <a:rPr lang="en-US" sz="2400">
                <a:solidFill>
                  <a:srgbClr val="000000"/>
                </a:solidFill>
                <a:ea typeface="ヒラギノ角ゴ Pro W3" pitchFamily="-107" charset="-128"/>
                <a:cs typeface="ヒラギノ角ゴ Pro W3" pitchFamily="-107" charset="-128"/>
              </a:rPr>
              <a:t> a dramatic saving of </a:t>
            </a:r>
            <a:r>
              <a:rPr lang="en-US" sz="2400">
                <a:solidFill>
                  <a:srgbClr val="FF0033"/>
                </a:solidFill>
                <a:ea typeface="ヒラギノ角ゴ Pro W3" pitchFamily="-107" charset="-128"/>
                <a:cs typeface="ヒラギノ角ゴ Pro W3" pitchFamily="-107" charset="-128"/>
              </a:rPr>
              <a:t>training time.</a:t>
            </a:r>
            <a:r>
              <a:rPr lang="en-US" sz="2400">
                <a:solidFill>
                  <a:srgbClr val="000000"/>
                </a:solidFill>
                <a:ea typeface="ヒラギノ角ゴ Pro W3" pitchFamily="-107" charset="-128"/>
                <a:cs typeface="ヒラギノ角ゴ Pro W3" pitchFamily="-107" charset="-128"/>
              </a:rPr>
              <a:t> </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If </a:t>
            </a:r>
            <a:r>
              <a:rPr lang="en-US" sz="2400">
                <a:solidFill>
                  <a:schemeClr val="accent2"/>
                </a:solidFill>
                <a:ea typeface="ヒラギノ角ゴ Pro W3" pitchFamily="-107" charset="-128"/>
                <a:cs typeface="ヒラギノ角ゴ Pro W3" pitchFamily="-107" charset="-128"/>
              </a:rPr>
              <a:t>each worker</a:t>
            </a:r>
            <a:r>
              <a:rPr lang="en-US" sz="2400">
                <a:solidFill>
                  <a:srgbClr val="000000"/>
                </a:solidFill>
                <a:ea typeface="ヒラギノ角ゴ Pro W3" pitchFamily="-107" charset="-128"/>
                <a:cs typeface="ヒラギノ角ゴ Pro W3" pitchFamily="-107" charset="-128"/>
              </a:rPr>
              <a:t> is performing all the tasks necessary for a certain  productive process , then all workers must learn </a:t>
            </a:r>
            <a:r>
              <a:rPr lang="en-US" sz="2400">
                <a:solidFill>
                  <a:srgbClr val="FF0033"/>
                </a:solidFill>
                <a:ea typeface="ヒラギノ角ゴ Pro W3" pitchFamily="-107" charset="-128"/>
                <a:cs typeface="ヒラギノ角ゴ Pro W3" pitchFamily="-107" charset="-128"/>
              </a:rPr>
              <a:t>all these tasks. </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By contrast if </a:t>
            </a:r>
            <a:r>
              <a:rPr lang="en-US" sz="2400">
                <a:solidFill>
                  <a:schemeClr val="accent2"/>
                </a:solidFill>
                <a:ea typeface="ヒラギノ角ゴ Pro W3" pitchFamily="-107" charset="-128"/>
                <a:cs typeface="ヒラギノ角ゴ Pro W3" pitchFamily="-107" charset="-128"/>
              </a:rPr>
              <a:t>a very detailed division of labour</a:t>
            </a:r>
            <a:r>
              <a:rPr lang="en-US" sz="2400">
                <a:solidFill>
                  <a:srgbClr val="000000"/>
                </a:solidFill>
                <a:ea typeface="ヒラギノ角ゴ Pro W3" pitchFamily="-107" charset="-128"/>
                <a:cs typeface="ヒラギノ角ゴ Pro W3" pitchFamily="-107" charset="-128"/>
              </a:rPr>
              <a:t> happens to be introduced, and each worker is assigned only one task, then she obviously has to learn </a:t>
            </a:r>
            <a:r>
              <a:rPr lang="en-US" sz="2400">
                <a:solidFill>
                  <a:srgbClr val="FF0033"/>
                </a:solidFill>
                <a:ea typeface="ヒラギノ角ゴ Pro W3" pitchFamily="-107" charset="-128"/>
                <a:cs typeface="ヒラギノ角ゴ Pro W3" pitchFamily="-107" charset="-128"/>
              </a:rPr>
              <a:t>only that task.</a:t>
            </a:r>
          </a:p>
          <a:p>
            <a:pPr eaLnBrk="1" hangingPunct="1">
              <a:lnSpc>
                <a:spcPct val="90000"/>
              </a:lnSpc>
              <a:buFontTx/>
              <a:buNone/>
            </a:pPr>
            <a:endParaRPr lang="en-US" sz="2400">
              <a:solidFill>
                <a:srgbClr val="660066"/>
              </a:solidFill>
              <a:ea typeface="ヒラギノ角ゴ Pro W3" pitchFamily="-107" charset="-128"/>
              <a:cs typeface="ヒラギノ角ゴ Pro W3" pitchFamily="-107" charset="-128"/>
            </a:endParaRPr>
          </a:p>
          <a:p>
            <a:pPr eaLnBrk="1" hangingPunct="1">
              <a:lnSpc>
                <a:spcPct val="90000"/>
              </a:lnSpc>
              <a:buFontTx/>
              <a:buNone/>
            </a:pPr>
            <a:r>
              <a:rPr lang="en-US" sz="2400">
                <a:solidFill>
                  <a:srgbClr val="660066"/>
                </a:solidFill>
                <a:ea typeface="ヒラギノ角ゴ Pro W3" pitchFamily="-107" charset="-128"/>
                <a:cs typeface="ヒラギノ角ゴ Pro W3" pitchFamily="-107" charset="-128"/>
              </a:rPr>
              <a:t>The principle can also be applied to intellectual work </a:t>
            </a:r>
          </a:p>
          <a:p>
            <a:pPr eaLnBrk="1" hangingPunct="1">
              <a:lnSpc>
                <a:spcPct val="90000"/>
              </a:lnSpc>
              <a:buFontTx/>
              <a:buNone/>
            </a:pPr>
            <a:r>
              <a:rPr lang="en-US" sz="2400">
                <a:solidFill>
                  <a:srgbClr val="660066"/>
                </a:solidFill>
                <a:ea typeface="ヒラギノ角ゴ Pro W3" pitchFamily="-107" charset="-128"/>
                <a:cs typeface="ヒラギノ角ゴ Pro W3" pitchFamily="-107" charset="-128"/>
              </a:rPr>
              <a:t>and even after the introduction </a:t>
            </a:r>
          </a:p>
          <a:p>
            <a:pPr eaLnBrk="1" hangingPunct="1">
              <a:lnSpc>
                <a:spcPct val="90000"/>
              </a:lnSpc>
              <a:buFontTx/>
              <a:buNone/>
            </a:pPr>
            <a:r>
              <a:rPr lang="en-US" sz="2400">
                <a:solidFill>
                  <a:srgbClr val="660066"/>
                </a:solidFill>
                <a:ea typeface="ヒラギノ角ゴ Pro W3" pitchFamily="-107" charset="-128"/>
                <a:cs typeface="ヒラギノ角ゴ Pro W3" pitchFamily="-107" charset="-128"/>
              </a:rPr>
              <a:t>of Babbage’s </a:t>
            </a:r>
            <a:r>
              <a:rPr lang="en-US" sz="2400" b="1">
                <a:solidFill>
                  <a:srgbClr val="660066"/>
                </a:solidFill>
                <a:ea typeface="ヒラギノ角ゴ Pro W3" pitchFamily="-107" charset="-128"/>
                <a:cs typeface="ヒラギノ角ゴ Pro W3" pitchFamily="-107" charset="-128"/>
              </a:rPr>
              <a:t>calculating engine.</a:t>
            </a:r>
          </a:p>
          <a:p>
            <a:pPr eaLnBrk="1" hangingPunct="1">
              <a:lnSpc>
                <a:spcPct val="90000"/>
              </a:lnSpc>
              <a:buFontTx/>
              <a:buNone/>
            </a:pPr>
            <a:endParaRPr lang="en-US" sz="2400">
              <a:solidFill>
                <a:srgbClr val="3366FF"/>
              </a:solidFill>
              <a:ea typeface="ヒラギノ角ゴ Pro W3" pitchFamily="-107" charset="-128"/>
              <a:cs typeface="ヒラギノ角ゴ Pro W3" pitchFamily="-107" charset="-128"/>
            </a:endParaRP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endParaRPr lang="en-GB" sz="2400">
              <a:solidFill>
                <a:srgbClr val="000000"/>
              </a:solidFill>
              <a:ea typeface="ヒラギノ角ゴ Pro W3" pitchFamily="-107" charset="-128"/>
              <a:cs typeface="ヒラギノ角ゴ Pro W3" pitchFamily="-107" charset="-128"/>
            </a:endParaRPr>
          </a:p>
        </p:txBody>
      </p:sp>
      <p:pic>
        <p:nvPicPr>
          <p:cNvPr id="78852" name="Immagine 3"/>
          <p:cNvPicPr>
            <a:picLocks noChangeAspect="1"/>
          </p:cNvPicPr>
          <p:nvPr/>
        </p:nvPicPr>
        <p:blipFill>
          <a:blip r:embed="rId3"/>
          <a:srcRect/>
          <a:stretch>
            <a:fillRect/>
          </a:stretch>
        </p:blipFill>
        <p:spPr bwMode="auto">
          <a:xfrm>
            <a:off x="7213600" y="5208588"/>
            <a:ext cx="1930400" cy="1649412"/>
          </a:xfrm>
          <a:prstGeom prst="rect">
            <a:avLst/>
          </a:prstGeom>
          <a:noFill/>
          <a:ln w="9525">
            <a:noFill/>
            <a:miter lim="800000"/>
            <a:headEnd/>
            <a:tailEnd/>
          </a:ln>
        </p:spPr>
      </p:pic>
      <p:pic>
        <p:nvPicPr>
          <p:cNvPr id="78853" name="Immagine 4"/>
          <p:cNvPicPr>
            <a:picLocks noChangeAspect="1"/>
          </p:cNvPicPr>
          <p:nvPr/>
        </p:nvPicPr>
        <p:blipFill>
          <a:blip r:embed="rId4"/>
          <a:srcRect/>
          <a:stretch>
            <a:fillRect/>
          </a:stretch>
        </p:blipFill>
        <p:spPr bwMode="auto">
          <a:xfrm>
            <a:off x="5181600" y="5167313"/>
            <a:ext cx="1690688" cy="1690687"/>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0" y="0"/>
            <a:ext cx="7772400" cy="1295400"/>
          </a:xfrm>
          <a:solidFill>
            <a:srgbClr val="000000"/>
          </a:solidFill>
        </p:spPr>
        <p:txBody>
          <a:bodyPr/>
          <a:lstStyle/>
          <a:p>
            <a:pPr eaLnBrk="1" hangingPunct="1"/>
            <a:r>
              <a:rPr lang="en-GB">
                <a:solidFill>
                  <a:srgbClr val="FF0033"/>
                </a:solidFill>
                <a:ea typeface="ヒラギノ角ゴ Pro W3" pitchFamily="-107" charset="-128"/>
                <a:cs typeface="ヒラギノ角ゴ Pro W3" pitchFamily="-107" charset="-128"/>
              </a:rPr>
              <a:t>F. Taylor’s Scientific Management</a:t>
            </a:r>
            <a:endParaRPr lang="en-GB">
              <a:ea typeface="ヒラギノ角ゴ Pro W3" pitchFamily="-107" charset="-128"/>
              <a:cs typeface="ヒラギノ角ゴ Pro W3" pitchFamily="-107" charset="-128"/>
            </a:endParaRPr>
          </a:p>
        </p:txBody>
      </p:sp>
      <p:sp>
        <p:nvSpPr>
          <p:cNvPr id="80899" name="Rectangle 1027"/>
          <p:cNvSpPr>
            <a:spLocks noGrp="1" noChangeArrowheads="1"/>
          </p:cNvSpPr>
          <p:nvPr>
            <p:ph type="body" idx="1"/>
          </p:nvPr>
        </p:nvSpPr>
        <p:spPr>
          <a:xfrm>
            <a:off x="0" y="1447800"/>
            <a:ext cx="6781800" cy="3505200"/>
          </a:xfrm>
          <a:solidFill>
            <a:srgbClr val="FFFFFF"/>
          </a:solidFill>
        </p:spPr>
        <p:txBody>
          <a:bodyPr/>
          <a:lstStyle/>
          <a:p>
            <a:pPr eaLnBrk="1" hangingPunct="1">
              <a:lnSpc>
                <a:spcPct val="90000"/>
              </a:lnSpc>
              <a:buFontTx/>
              <a:buNone/>
            </a:pPr>
            <a:r>
              <a:rPr lang="en-US" sz="2400">
                <a:solidFill>
                  <a:schemeClr val="accent2"/>
                </a:solidFill>
                <a:ea typeface="ヒラギノ角ゴ Pro W3" pitchFamily="-107" charset="-128"/>
                <a:cs typeface="ヒラギノ角ゴ Pro W3" pitchFamily="-107" charset="-128"/>
              </a:rPr>
              <a:t>Braverman</a:t>
            </a:r>
            <a:r>
              <a:rPr lang="en-US" sz="2400">
                <a:solidFill>
                  <a:srgbClr val="000000"/>
                </a:solidFill>
                <a:ea typeface="ヒラギノ角ゴ Pro W3" pitchFamily="-107" charset="-128"/>
                <a:cs typeface="ヒラギノ角ゴ Pro W3" pitchFamily="-107" charset="-128"/>
              </a:rPr>
              <a:t> (1974) pointed out how </a:t>
            </a:r>
            <a:r>
              <a:rPr lang="en-US" sz="2400">
                <a:solidFill>
                  <a:schemeClr val="accent2"/>
                </a:solidFill>
                <a:ea typeface="ヒラギノ角ゴ Pro W3" pitchFamily="-107" charset="-128"/>
                <a:cs typeface="ヒラギノ角ゴ Pro W3" pitchFamily="-107" charset="-128"/>
              </a:rPr>
              <a:t>the three main principles of Taylor's "scientific management"</a:t>
            </a:r>
            <a:r>
              <a:rPr lang="en-US" sz="2400">
                <a:solidFill>
                  <a:srgbClr val="000000"/>
                </a:solidFill>
                <a:ea typeface="ヒラギノ角ゴ Pro W3" pitchFamily="-107" charset="-128"/>
                <a:cs typeface="ヒラギノ角ゴ Pro W3" pitchFamily="-107" charset="-128"/>
              </a:rPr>
              <a:t> implied respectively:</a:t>
            </a:r>
          </a:p>
          <a:p>
            <a:pPr eaLnBrk="1" hangingPunct="1">
              <a:lnSpc>
                <a:spcPct val="90000"/>
              </a:lnSpc>
              <a:buFontTx/>
              <a:buNone/>
            </a:pPr>
            <a:r>
              <a:rPr lang="en-US" sz="2400">
                <a:solidFill>
                  <a:schemeClr val="accent2"/>
                </a:solidFill>
                <a:ea typeface="ヒラギノ角ゴ Pro W3" pitchFamily="-107" charset="-128"/>
                <a:cs typeface="ヒラギノ角ゴ Pro W3" pitchFamily="-107" charset="-128"/>
              </a:rPr>
              <a:t>a)</a:t>
            </a:r>
            <a:r>
              <a:rPr lang="en-US" sz="2400">
                <a:solidFill>
                  <a:srgbClr val="000000"/>
                </a:solidFill>
                <a:ea typeface="ヒラギノ角ゴ Pro W3" pitchFamily="-107" charset="-128"/>
                <a:cs typeface="ヒラギノ角ゴ Pro W3" pitchFamily="-107" charset="-128"/>
              </a:rPr>
              <a:t> the dissociation of the labour process from the skills of the workers</a:t>
            </a:r>
          </a:p>
          <a:p>
            <a:pPr eaLnBrk="1" hangingPunct="1">
              <a:lnSpc>
                <a:spcPct val="90000"/>
              </a:lnSpc>
              <a:buFontTx/>
              <a:buNone/>
            </a:pPr>
            <a:r>
              <a:rPr lang="en-US" sz="2400">
                <a:solidFill>
                  <a:schemeClr val="accent2"/>
                </a:solidFill>
                <a:ea typeface="ヒラギノ角ゴ Pro W3" pitchFamily="-107" charset="-128"/>
                <a:cs typeface="ヒラギノ角ゴ Pro W3" pitchFamily="-107" charset="-128"/>
              </a:rPr>
              <a:t>b</a:t>
            </a:r>
            <a:r>
              <a:rPr lang="en-US" sz="2400">
                <a:solidFill>
                  <a:srgbClr val="000000"/>
                </a:solidFill>
                <a:ea typeface="ヒラギノ角ゴ Pro W3" pitchFamily="-107" charset="-128"/>
                <a:cs typeface="ヒラギノ角ゴ Pro W3" pitchFamily="-107" charset="-128"/>
              </a:rPr>
              <a:t>) the separation of conception from execution </a:t>
            </a:r>
          </a:p>
          <a:p>
            <a:pPr eaLnBrk="1" hangingPunct="1">
              <a:lnSpc>
                <a:spcPct val="90000"/>
              </a:lnSpc>
              <a:buFontTx/>
              <a:buNone/>
            </a:pPr>
            <a:r>
              <a:rPr lang="en-US" sz="2400">
                <a:solidFill>
                  <a:schemeClr val="accent2"/>
                </a:solidFill>
                <a:ea typeface="ヒラギノ角ゴ Pro W3" pitchFamily="-107" charset="-128"/>
                <a:cs typeface="ヒラギノ角ゴ Pro W3" pitchFamily="-107" charset="-128"/>
              </a:rPr>
              <a:t>c)</a:t>
            </a:r>
            <a:r>
              <a:rPr lang="en-US" sz="2400">
                <a:solidFill>
                  <a:srgbClr val="000000"/>
                </a:solidFill>
                <a:ea typeface="ヒラギノ角ゴ Pro W3" pitchFamily="-107" charset="-128"/>
                <a:cs typeface="ヒラギノ角ゴ Pro W3" pitchFamily="-107" charset="-128"/>
              </a:rPr>
              <a:t>  the use of management's knowledge of the productive process to plan and control each step of the productive process. </a:t>
            </a:r>
          </a:p>
          <a:p>
            <a:pPr eaLnBrk="1" hangingPunct="1">
              <a:lnSpc>
                <a:spcPct val="90000"/>
              </a:lnSpc>
              <a:buFontTx/>
              <a:buNone/>
            </a:pPr>
            <a:endParaRPr lang="en-US" sz="2400">
              <a:solidFill>
                <a:srgbClr val="FF0033"/>
              </a:solidFill>
              <a:ea typeface="ヒラギノ角ゴ Pro W3" pitchFamily="-107" charset="-128"/>
              <a:cs typeface="ヒラギノ角ゴ Pro W3" pitchFamily="-107" charset="-128"/>
            </a:endParaRPr>
          </a:p>
          <a:p>
            <a:pPr eaLnBrk="1" hangingPunct="1">
              <a:lnSpc>
                <a:spcPct val="90000"/>
              </a:lnSpc>
              <a:buFontTx/>
              <a:buNone/>
            </a:pPr>
            <a:endParaRPr lang="en-US" sz="2400">
              <a:solidFill>
                <a:srgbClr val="FF0033"/>
              </a:solidFill>
              <a:ea typeface="ヒラギノ角ゴ Pro W3" pitchFamily="-107" charset="-128"/>
              <a:cs typeface="ヒラギノ角ゴ Pro W3" pitchFamily="-107" charset="-128"/>
            </a:endParaRPr>
          </a:p>
          <a:p>
            <a:pPr eaLnBrk="1" hangingPunct="1">
              <a:lnSpc>
                <a:spcPct val="90000"/>
              </a:lnSpc>
              <a:buFontTx/>
              <a:buNone/>
            </a:pPr>
            <a:r>
              <a:rPr lang="en-US" sz="2400">
                <a:solidFill>
                  <a:srgbClr val="FF0033"/>
                </a:solidFill>
                <a:ea typeface="ヒラギノ角ゴ Pro W3" pitchFamily="-107" charset="-128"/>
                <a:cs typeface="ヒラギノ角ゴ Pro W3" pitchFamily="-107" charset="-128"/>
              </a:rPr>
              <a:t>In this respect "Taylorism" can be considered as a detailed set of corollaries of the Babbage principle. </a:t>
            </a:r>
            <a:endParaRPr lang="en-GB" sz="2400">
              <a:solidFill>
                <a:srgbClr val="FF0033"/>
              </a:solidFill>
              <a:ea typeface="ヒラギノ角ゴ Pro W3" pitchFamily="-107" charset="-128"/>
              <a:cs typeface="ヒラギノ角ゴ Pro W3" pitchFamily="-107" charset="-128"/>
            </a:endParaRPr>
          </a:p>
        </p:txBody>
      </p:sp>
      <p:pic>
        <p:nvPicPr>
          <p:cNvPr id="80900" name="Immagine 3"/>
          <p:cNvPicPr>
            <a:picLocks noChangeAspect="1"/>
          </p:cNvPicPr>
          <p:nvPr/>
        </p:nvPicPr>
        <p:blipFill>
          <a:blip r:embed="rId3"/>
          <a:srcRect/>
          <a:stretch>
            <a:fillRect/>
          </a:stretch>
        </p:blipFill>
        <p:spPr bwMode="auto">
          <a:xfrm>
            <a:off x="7747000" y="0"/>
            <a:ext cx="1397000" cy="2089150"/>
          </a:xfrm>
          <a:prstGeom prst="rect">
            <a:avLst/>
          </a:prstGeom>
          <a:noFill/>
          <a:ln w="9525">
            <a:noFill/>
            <a:miter lim="800000"/>
            <a:headEnd/>
            <a:tailEnd/>
          </a:ln>
        </p:spPr>
      </p:pic>
      <p:pic>
        <p:nvPicPr>
          <p:cNvPr id="80901" name="Immagine 4"/>
          <p:cNvPicPr>
            <a:picLocks noChangeAspect="1"/>
          </p:cNvPicPr>
          <p:nvPr/>
        </p:nvPicPr>
        <p:blipFill>
          <a:blip r:embed="rId4"/>
          <a:srcRect/>
          <a:stretch>
            <a:fillRect/>
          </a:stretch>
        </p:blipFill>
        <p:spPr bwMode="auto">
          <a:xfrm>
            <a:off x="6977063" y="4876800"/>
            <a:ext cx="2166937" cy="1981200"/>
          </a:xfrm>
          <a:prstGeom prst="rect">
            <a:avLst/>
          </a:prstGeom>
          <a:noFill/>
          <a:ln w="9525">
            <a:noFill/>
            <a:miter lim="800000"/>
            <a:headEnd/>
            <a:tailEnd/>
          </a:ln>
        </p:spPr>
      </p:pic>
      <p:pic>
        <p:nvPicPr>
          <p:cNvPr id="80902" name="Immagine 5"/>
          <p:cNvPicPr>
            <a:picLocks noChangeAspect="1"/>
          </p:cNvPicPr>
          <p:nvPr/>
        </p:nvPicPr>
        <p:blipFill>
          <a:blip r:embed="rId5"/>
          <a:srcRect/>
          <a:stretch>
            <a:fillRect/>
          </a:stretch>
        </p:blipFill>
        <p:spPr bwMode="auto">
          <a:xfrm>
            <a:off x="7497763" y="2819400"/>
            <a:ext cx="1646237" cy="2087563"/>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990600"/>
          </a:xfrm>
          <a:solidFill>
            <a:srgbClr val="000000"/>
          </a:solidFill>
        </p:spPr>
        <p:txBody>
          <a:bodyPr/>
          <a:lstStyle/>
          <a:p>
            <a:pPr eaLnBrk="1" hangingPunct="1"/>
            <a:r>
              <a:rPr lang="en-GB">
                <a:solidFill>
                  <a:srgbClr val="FF0033"/>
                </a:solidFill>
                <a:ea typeface="ヒラギノ角ゴ Pro W3" pitchFamily="-107" charset="-128"/>
                <a:cs typeface="ヒラギノ角ゴ Pro W3" pitchFamily="-107" charset="-128"/>
              </a:rPr>
              <a:t>Hierarchy and the firm</a:t>
            </a:r>
            <a:endParaRPr lang="en-GB">
              <a:ea typeface="ヒラギノ角ゴ Pro W3" pitchFamily="-107" charset="-128"/>
              <a:cs typeface="ヒラギノ角ゴ Pro W3" pitchFamily="-107" charset="-128"/>
            </a:endParaRPr>
          </a:p>
        </p:txBody>
      </p:sp>
      <p:sp>
        <p:nvSpPr>
          <p:cNvPr id="82947" name="Rectangle 3"/>
          <p:cNvSpPr>
            <a:spLocks noGrp="1" noChangeArrowheads="1"/>
          </p:cNvSpPr>
          <p:nvPr>
            <p:ph type="body" idx="1"/>
          </p:nvPr>
        </p:nvSpPr>
        <p:spPr>
          <a:xfrm>
            <a:off x="685800" y="1143000"/>
            <a:ext cx="7924800" cy="5334000"/>
          </a:xfrm>
          <a:solidFill>
            <a:srgbClr val="FFFFFF"/>
          </a:solidFill>
        </p:spPr>
        <p:txBody>
          <a:bodyPr/>
          <a:lstStyle/>
          <a:p>
            <a:pPr eaLnBrk="1" hangingPunct="1">
              <a:lnSpc>
                <a:spcPct val="90000"/>
              </a:lnSpc>
            </a:pPr>
            <a:r>
              <a:rPr lang="en-US" sz="2400">
                <a:solidFill>
                  <a:srgbClr val="000000"/>
                </a:solidFill>
                <a:ea typeface="ヒラギノ角ゴ Pro W3" pitchFamily="-107" charset="-128"/>
                <a:cs typeface="ヒラギノ角ゴ Pro W3" pitchFamily="-107" charset="-128"/>
              </a:rPr>
              <a:t>The Gioia-Babbage principle gives powerful reasons for </a:t>
            </a:r>
            <a:r>
              <a:rPr lang="en-US" sz="2400">
                <a:solidFill>
                  <a:srgbClr val="FF0033"/>
                </a:solidFill>
                <a:ea typeface="ヒラギノ角ゴ Pro W3" pitchFamily="-107" charset="-128"/>
                <a:cs typeface="ヒラギノ角ゴ Pro W3" pitchFamily="-107" charset="-128"/>
              </a:rPr>
              <a:t>the relative efficiency of an authoritarian and detailed division of labour.</a:t>
            </a:r>
            <a:r>
              <a:rPr lang="en-US" sz="2400">
                <a:solidFill>
                  <a:srgbClr val="000000"/>
                </a:solidFill>
                <a:ea typeface="ヒラギノ角ゴ Pro W3" pitchFamily="-107" charset="-128"/>
                <a:cs typeface="ヒラギノ角ゴ Pro W3" pitchFamily="-107" charset="-128"/>
              </a:rPr>
              <a:t> It offers </a:t>
            </a:r>
            <a:r>
              <a:rPr lang="en-US" sz="2400">
                <a:solidFill>
                  <a:schemeClr val="accent2"/>
                </a:solidFill>
                <a:ea typeface="ヒラギノ角ゴ Pro W3" pitchFamily="-107" charset="-128"/>
                <a:cs typeface="ヒラギノ角ゴ Pro W3" pitchFamily="-107" charset="-128"/>
              </a:rPr>
              <a:t>a normative justification for the hierarchical structure of the firm</a:t>
            </a:r>
            <a:r>
              <a:rPr lang="en-US" sz="2400">
                <a:solidFill>
                  <a:srgbClr val="000000"/>
                </a:solidFill>
                <a:ea typeface="ヒラギノ角ゴ Pro W3" pitchFamily="-107" charset="-128"/>
                <a:cs typeface="ヒラギノ角ゴ Pro W3" pitchFamily="-107" charset="-128"/>
              </a:rPr>
              <a:t>: hierarchies increase productivity, and therefore human welfare, because they save  on the learning necessary to acquire new skills and use more efficiently given skills because of the principle of comparative advantage.</a:t>
            </a:r>
          </a:p>
          <a:p>
            <a:pPr eaLnBrk="1" hangingPunct="1">
              <a:lnSpc>
                <a:spcPct val="90000"/>
              </a:lnSpc>
            </a:pPr>
            <a:endParaRPr lang="en-US" sz="2400">
              <a:solidFill>
                <a:srgbClr val="000000"/>
              </a:solidFill>
              <a:ea typeface="ヒラギノ角ゴ Pro W3" pitchFamily="-107" charset="-128"/>
              <a:cs typeface="ヒラギノ角ゴ Pro W3" pitchFamily="-107" charset="-128"/>
            </a:endParaRPr>
          </a:p>
          <a:p>
            <a:pPr eaLnBrk="1" hangingPunct="1">
              <a:lnSpc>
                <a:spcPct val="90000"/>
              </a:lnSpc>
            </a:pPr>
            <a:r>
              <a:rPr lang="en-US" sz="2400">
                <a:solidFill>
                  <a:srgbClr val="FF0033"/>
                </a:solidFill>
                <a:ea typeface="ヒラギノ角ゴ Pro W3" pitchFamily="-107" charset="-128"/>
                <a:cs typeface="ヒラギノ角ゴ Pro W3" pitchFamily="-107" charset="-128"/>
              </a:rPr>
              <a:t>Command giving and taking</a:t>
            </a:r>
            <a:r>
              <a:rPr lang="en-US" sz="2400">
                <a:solidFill>
                  <a:srgbClr val="000000"/>
                </a:solidFill>
                <a:ea typeface="ヒラギノ角ゴ Pro W3" pitchFamily="-107" charset="-128"/>
                <a:cs typeface="ヒラギノ角ゴ Pro W3" pitchFamily="-107" charset="-128"/>
              </a:rPr>
              <a:t> save on training costs.</a:t>
            </a:r>
          </a:p>
          <a:p>
            <a:pPr eaLnBrk="1" hangingPunct="1">
              <a:lnSpc>
                <a:spcPct val="90000"/>
              </a:lnSpc>
            </a:pPr>
            <a:endParaRPr lang="en-US" sz="2400">
              <a:solidFill>
                <a:srgbClr val="000000"/>
              </a:solidFill>
              <a:ea typeface="ヒラギノ角ゴ Pro W3" pitchFamily="-107" charset="-128"/>
              <a:cs typeface="ヒラギノ角ゴ Pro W3" pitchFamily="-107" charset="-128"/>
            </a:endParaRPr>
          </a:p>
          <a:p>
            <a:pPr eaLnBrk="1" hangingPunct="1">
              <a:lnSpc>
                <a:spcPct val="90000"/>
              </a:lnSpc>
            </a:pPr>
            <a:r>
              <a:rPr lang="en-US" sz="2400">
                <a:solidFill>
                  <a:srgbClr val="000000"/>
                </a:solidFill>
                <a:ea typeface="ヒラギノ角ゴ Pro W3" pitchFamily="-107" charset="-128"/>
                <a:cs typeface="ヒラギノ角ゴ Pro W3" pitchFamily="-107" charset="-128"/>
              </a:rPr>
              <a:t>Firms exists because </a:t>
            </a:r>
            <a:r>
              <a:rPr lang="en-US" sz="2400">
                <a:solidFill>
                  <a:srgbClr val="FF0033"/>
                </a:solidFill>
                <a:ea typeface="ヒラギノ角ゴ Pro W3" pitchFamily="-107" charset="-128"/>
                <a:cs typeface="ヒラギノ角ゴ Pro W3" pitchFamily="-107" charset="-128"/>
              </a:rPr>
              <a:t>the evaluation of command</a:t>
            </a:r>
            <a:r>
              <a:rPr lang="en-US" sz="2400">
                <a:solidFill>
                  <a:srgbClr val="000000"/>
                </a:solidFill>
                <a:ea typeface="ヒラギノ角ゴ Pro W3" pitchFamily="-107" charset="-128"/>
                <a:cs typeface="ヒラギノ角ゴ Pro W3" pitchFamily="-107" charset="-128"/>
              </a:rPr>
              <a:t> is costly?</a:t>
            </a:r>
          </a:p>
          <a:p>
            <a:pPr eaLnBrk="1" hangingPunct="1">
              <a:lnSpc>
                <a:spcPct val="90000"/>
              </a:lnSpc>
              <a:buFontTx/>
              <a:buNone/>
            </a:pPr>
            <a:r>
              <a:rPr lang="en-GB" sz="2400">
                <a:solidFill>
                  <a:srgbClr val="000000"/>
                </a:solidFill>
                <a:ea typeface="ヒラギノ角ゴ Pro W3" pitchFamily="-107" charset="-128"/>
                <a:cs typeface="ヒラギノ角ゴ Pro W3" pitchFamily="-107" charset="-128"/>
              </a:rPr>
              <a:t>(Indeed, the great informational advantage of command is that you do not have to evaluate it)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00200" y="0"/>
            <a:ext cx="7543800" cy="2362200"/>
          </a:xfrm>
          <a:solidFill>
            <a:srgbClr val="000000"/>
          </a:solidFill>
        </p:spPr>
        <p:txBody>
          <a:bodyPr/>
          <a:lstStyle/>
          <a:p>
            <a:pPr eaLnBrk="1" hangingPunct="1"/>
            <a:r>
              <a:rPr lang="en-GB">
                <a:solidFill>
                  <a:srgbClr val="FF0033"/>
                </a:solidFill>
                <a:ea typeface="ヒラギノ角ゴ Pro W3" pitchFamily="-107" charset="-128"/>
                <a:cs typeface="ヒラギノ角ゴ Pro W3" pitchFamily="-107" charset="-128"/>
              </a:rPr>
              <a:t>Adam Smith’s principles </a:t>
            </a:r>
            <a:br>
              <a:rPr lang="en-GB">
                <a:solidFill>
                  <a:srgbClr val="FF0033"/>
                </a:solidFill>
                <a:ea typeface="ヒラギノ角ゴ Pro W3" pitchFamily="-107" charset="-128"/>
                <a:cs typeface="ヒラギノ角ゴ Pro W3" pitchFamily="-107" charset="-128"/>
              </a:rPr>
            </a:br>
            <a:r>
              <a:rPr lang="en-GB">
                <a:solidFill>
                  <a:srgbClr val="FF0033"/>
                </a:solidFill>
                <a:ea typeface="ヒラギノ角ゴ Pro W3" pitchFamily="-107" charset="-128"/>
                <a:cs typeface="ヒラギノ角ゴ Pro W3" pitchFamily="-107" charset="-128"/>
              </a:rPr>
              <a:t>of the division of labour.</a:t>
            </a:r>
            <a:endParaRPr lang="en-GB">
              <a:ea typeface="ヒラギノ角ゴ Pro W3" pitchFamily="-107" charset="-128"/>
              <a:cs typeface="ヒラギノ角ゴ Pro W3" pitchFamily="-107" charset="-128"/>
            </a:endParaRPr>
          </a:p>
        </p:txBody>
      </p:sp>
      <p:sp>
        <p:nvSpPr>
          <p:cNvPr id="84995" name="Rectangle 3"/>
          <p:cNvSpPr>
            <a:spLocks noGrp="1" noChangeArrowheads="1"/>
          </p:cNvSpPr>
          <p:nvPr>
            <p:ph type="body" idx="1"/>
          </p:nvPr>
        </p:nvSpPr>
        <p:spPr>
          <a:xfrm>
            <a:off x="0" y="2438400"/>
            <a:ext cx="9144000" cy="4419600"/>
          </a:xfrm>
          <a:solidFill>
            <a:srgbClr val="E6E6E6"/>
          </a:solidFill>
        </p:spPr>
        <p:txBody>
          <a:bodyPr/>
          <a:lstStyle/>
          <a:p>
            <a:pPr algn="just" eaLnBrk="1" hangingPunct="1">
              <a:lnSpc>
                <a:spcPct val="90000"/>
              </a:lnSpc>
            </a:pPr>
            <a:r>
              <a:rPr lang="en-US" sz="2400">
                <a:solidFill>
                  <a:srgbClr val="000000"/>
                </a:solidFill>
                <a:ea typeface="ヒラギノ角ゴ Pro W3" pitchFamily="-107" charset="-128"/>
                <a:cs typeface="ヒラギノ角ゴ Pro W3" pitchFamily="-107" charset="-128"/>
              </a:rPr>
              <a:t>  The difference in skills </a:t>
            </a:r>
            <a:r>
              <a:rPr lang="en-US" sz="2400">
                <a:solidFill>
                  <a:srgbClr val="FF0033"/>
                </a:solidFill>
                <a:ea typeface="ヒラギノ角ゴ Pro W3" pitchFamily="-107" charset="-128"/>
                <a:cs typeface="ヒラギノ角ゴ Pro W3" pitchFamily="-107" charset="-128"/>
              </a:rPr>
              <a:t>more a consequence than a cause of the division of labour.</a:t>
            </a:r>
            <a:r>
              <a:rPr lang="en-US" sz="2400">
                <a:solidFill>
                  <a:srgbClr val="000000"/>
                </a:solidFill>
                <a:ea typeface="ヒラギノ角ゴ Pro W3" pitchFamily="-107" charset="-128"/>
                <a:cs typeface="ヒラギノ角ゴ Pro W3" pitchFamily="-107" charset="-128"/>
              </a:rPr>
              <a:t>  There is little comparative advantage to be exploited before the introduction of the division of labour. The differences in skills arise as a consequence of the introduction of the division of labour.</a:t>
            </a:r>
          </a:p>
          <a:p>
            <a:pPr algn="just"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p>
          <a:p>
            <a:pPr eaLnBrk="1" hangingPunct="1">
              <a:lnSpc>
                <a:spcPct val="90000"/>
              </a:lnSpc>
            </a:pPr>
            <a:r>
              <a:rPr lang="en-US" sz="2400">
                <a:solidFill>
                  <a:schemeClr val="accent2"/>
                </a:solidFill>
                <a:ea typeface="ヒラギノ角ゴ Pro W3" pitchFamily="-107" charset="-128"/>
                <a:cs typeface="ヒラギノ角ゴ Pro W3" pitchFamily="-107" charset="-128"/>
              </a:rPr>
              <a:t>Smithian principles of the division of labour:</a:t>
            </a:r>
            <a:r>
              <a:rPr lang="en-US" sz="2400">
                <a:solidFill>
                  <a:srgbClr val="000000"/>
                </a:solidFill>
                <a:ea typeface="ヒラギノ角ゴ Pro W3" pitchFamily="-107" charset="-128"/>
                <a:cs typeface="ヒラギノ角ゴ Pro W3" pitchFamily="-107" charset="-128"/>
              </a:rPr>
              <a:t>  improved dexterity, saving of time otherwise spent on changing occupation, and invention of machines by workmen.   </a:t>
            </a:r>
            <a:r>
              <a:rPr lang="en-US" sz="2400">
                <a:solidFill>
                  <a:srgbClr val="FF0033"/>
                </a:solidFill>
                <a:ea typeface="ヒラギノ角ゴ Pro W3" pitchFamily="-107" charset="-128"/>
                <a:cs typeface="ヒラギノ角ゴ Pro W3" pitchFamily="-107" charset="-128"/>
              </a:rPr>
              <a:t>Specialization favours the acquisition of job-specific skills.</a:t>
            </a:r>
            <a:r>
              <a:rPr lang="en-US" sz="2400">
                <a:solidFill>
                  <a:srgbClr val="000000"/>
                </a:solidFill>
                <a:ea typeface="ヒラギノ角ゴ Pro W3" pitchFamily="-107" charset="-128"/>
                <a:cs typeface="ヒラギノ角ゴ Pro W3" pitchFamily="-107" charset="-128"/>
              </a:rPr>
              <a:t> </a:t>
            </a:r>
            <a:endParaRPr lang="en-GB" sz="2400">
              <a:solidFill>
                <a:srgbClr val="000000"/>
              </a:solidFill>
              <a:ea typeface="ヒラギノ角ゴ Pro W3" pitchFamily="-107" charset="-128"/>
              <a:cs typeface="ヒラギノ角ゴ Pro W3" pitchFamily="-107" charset="-128"/>
            </a:endParaRPr>
          </a:p>
        </p:txBody>
      </p:sp>
      <p:pic>
        <p:nvPicPr>
          <p:cNvPr id="84996" name="Immagine 3"/>
          <p:cNvPicPr>
            <a:picLocks noChangeAspect="1"/>
          </p:cNvPicPr>
          <p:nvPr/>
        </p:nvPicPr>
        <p:blipFill>
          <a:blip r:embed="rId3"/>
          <a:srcRect/>
          <a:stretch>
            <a:fillRect/>
          </a:stretch>
        </p:blipFill>
        <p:spPr bwMode="auto">
          <a:xfrm>
            <a:off x="0" y="0"/>
            <a:ext cx="1600200" cy="2384425"/>
          </a:xfrm>
          <a:prstGeom prst="rect">
            <a:avLst/>
          </a:prstGeom>
          <a:noFill/>
          <a:ln w="9525">
            <a:noFill/>
            <a:miter lim="800000"/>
            <a:headEnd/>
            <a:tailEnd/>
          </a:ln>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71600" y="0"/>
            <a:ext cx="6400800" cy="1447800"/>
          </a:xfrm>
          <a:solidFill>
            <a:schemeClr val="bg1"/>
          </a:solidFill>
          <a:ln>
            <a:solidFill>
              <a:srgbClr val="660066"/>
            </a:solidFill>
          </a:ln>
        </p:spPr>
        <p:txBody>
          <a:bodyPr/>
          <a:lstStyle/>
          <a:p>
            <a:pPr eaLnBrk="1" hangingPunct="1"/>
            <a:r>
              <a:rPr lang="en-GB">
                <a:solidFill>
                  <a:schemeClr val="accent2"/>
                </a:solidFill>
                <a:ea typeface="ヒラギノ角ゴ Pro W3" pitchFamily="-107" charset="-128"/>
                <a:cs typeface="ヒラギノ角ゴ Pro W3" pitchFamily="-107" charset="-128"/>
              </a:rPr>
              <a:t>Smith vs. Babbage.</a:t>
            </a:r>
            <a:endParaRPr lang="en-GB">
              <a:ea typeface="ヒラギノ角ゴ Pro W3" pitchFamily="-107" charset="-128"/>
              <a:cs typeface="ヒラギノ角ゴ Pro W3" pitchFamily="-107" charset="-128"/>
            </a:endParaRPr>
          </a:p>
        </p:txBody>
      </p:sp>
      <p:sp>
        <p:nvSpPr>
          <p:cNvPr id="87043" name="Rectangle 3"/>
          <p:cNvSpPr>
            <a:spLocks noGrp="1" noChangeArrowheads="1"/>
          </p:cNvSpPr>
          <p:nvPr>
            <p:ph type="body" idx="1"/>
          </p:nvPr>
        </p:nvSpPr>
        <p:spPr>
          <a:xfrm>
            <a:off x="685800" y="1828800"/>
            <a:ext cx="8001000" cy="4495800"/>
          </a:xfrm>
          <a:solidFill>
            <a:srgbClr val="E6E6E6"/>
          </a:solidFill>
          <a:ln>
            <a:solidFill>
              <a:srgbClr val="660066"/>
            </a:solidFill>
          </a:ln>
        </p:spPr>
        <p:txBody>
          <a:bodyPr/>
          <a:lstStyle/>
          <a:p>
            <a:pPr eaLnBrk="1" hangingPunct="1">
              <a:lnSpc>
                <a:spcPct val="120000"/>
              </a:lnSpc>
            </a:pPr>
            <a:r>
              <a:rPr lang="en-US" sz="1800">
                <a:solidFill>
                  <a:schemeClr val="accent2"/>
                </a:solidFill>
                <a:ea typeface="ヒラギノ角ゴ Pro W3" pitchFamily="-107" charset="-128"/>
                <a:cs typeface="ヒラギノ角ゴ Pro W3" pitchFamily="-107" charset="-128"/>
              </a:rPr>
              <a:t>Babbage</a:t>
            </a:r>
            <a:r>
              <a:rPr lang="en-US" sz="1800">
                <a:solidFill>
                  <a:srgbClr val="000000"/>
                </a:solidFill>
                <a:ea typeface="ヒラギノ角ゴ Pro W3" pitchFamily="-107" charset="-128"/>
                <a:cs typeface="ヒラギノ角ゴ Pro W3" pitchFamily="-107" charset="-128"/>
              </a:rPr>
              <a:t> concentrates on the advantages due to an optimal utilization of </a:t>
            </a:r>
            <a:r>
              <a:rPr lang="en-US" sz="1800">
                <a:solidFill>
                  <a:srgbClr val="FF0033"/>
                </a:solidFill>
                <a:ea typeface="ヒラギノ角ゴ Pro W3" pitchFamily="-107" charset="-128"/>
                <a:cs typeface="ヒラギノ角ゴ Pro W3" pitchFamily="-107" charset="-128"/>
              </a:rPr>
              <a:t>given skills</a:t>
            </a:r>
            <a:r>
              <a:rPr lang="en-US" sz="1800">
                <a:solidFill>
                  <a:srgbClr val="000000"/>
                </a:solidFill>
                <a:ea typeface="ヒラギノ角ゴ Pro W3" pitchFamily="-107" charset="-128"/>
                <a:cs typeface="ヒラギノ角ゴ Pro W3" pitchFamily="-107" charset="-128"/>
              </a:rPr>
              <a:t> </a:t>
            </a:r>
          </a:p>
          <a:p>
            <a:pPr eaLnBrk="1" hangingPunct="1">
              <a:lnSpc>
                <a:spcPct val="120000"/>
              </a:lnSpc>
            </a:pPr>
            <a:r>
              <a:rPr lang="en-US" sz="1800">
                <a:solidFill>
                  <a:schemeClr val="accent2"/>
                </a:solidFill>
                <a:ea typeface="ヒラギノ角ゴ Pro W3" pitchFamily="-107" charset="-128"/>
                <a:cs typeface="ヒラギノ角ゴ Pro W3" pitchFamily="-107" charset="-128"/>
              </a:rPr>
              <a:t>Smith:</a:t>
            </a:r>
            <a:r>
              <a:rPr lang="en-US" sz="1800">
                <a:solidFill>
                  <a:srgbClr val="000000"/>
                </a:solidFill>
                <a:ea typeface="ヒラギノ角ゴ Pro W3" pitchFamily="-107" charset="-128"/>
                <a:cs typeface="ヒラギノ角ゴ Pro W3" pitchFamily="-107" charset="-128"/>
              </a:rPr>
              <a:t> the advantages of the division of labour due to a better acquisition of </a:t>
            </a:r>
            <a:r>
              <a:rPr lang="en-US" sz="1800">
                <a:solidFill>
                  <a:srgbClr val="FF0033"/>
                </a:solidFill>
                <a:ea typeface="ヒラギノ角ゴ Pro W3" pitchFamily="-107" charset="-128"/>
                <a:cs typeface="ヒラギノ角ゴ Pro W3" pitchFamily="-107" charset="-128"/>
              </a:rPr>
              <a:t>new skills,</a:t>
            </a:r>
          </a:p>
          <a:p>
            <a:pPr eaLnBrk="1" hangingPunct="1">
              <a:lnSpc>
                <a:spcPct val="120000"/>
              </a:lnSpc>
              <a:buFontTx/>
              <a:buNone/>
            </a:pPr>
            <a:endParaRPr lang="en-US" sz="1800">
              <a:solidFill>
                <a:srgbClr val="FF0033"/>
              </a:solidFill>
              <a:ea typeface="ヒラギノ角ゴ Pro W3" pitchFamily="-107" charset="-128"/>
              <a:cs typeface="ヒラギノ角ゴ Pro W3" pitchFamily="-107" charset="-128"/>
            </a:endParaRPr>
          </a:p>
          <a:p>
            <a:pPr eaLnBrk="1" hangingPunct="1">
              <a:lnSpc>
                <a:spcPct val="120000"/>
              </a:lnSpc>
            </a:pPr>
            <a:r>
              <a:rPr lang="en-US" sz="1800">
                <a:solidFill>
                  <a:schemeClr val="accent2"/>
                </a:solidFill>
                <a:ea typeface="ヒラギノ角ゴ Pro W3" pitchFamily="-107" charset="-128"/>
                <a:cs typeface="ヒラギノ角ゴ Pro W3" pitchFamily="-107" charset="-128"/>
              </a:rPr>
              <a:t>Babbage:</a:t>
            </a:r>
            <a:r>
              <a:rPr lang="en-US" sz="1800">
                <a:solidFill>
                  <a:srgbClr val="000000"/>
                </a:solidFill>
                <a:ea typeface="ヒラギノ角ゴ Pro W3" pitchFamily="-107" charset="-128"/>
                <a:cs typeface="ヒラギノ角ゴ Pro W3" pitchFamily="-107" charset="-128"/>
              </a:rPr>
              <a:t> the division of labour increases productivity because it </a:t>
            </a:r>
            <a:r>
              <a:rPr lang="en-US" sz="1800">
                <a:solidFill>
                  <a:srgbClr val="FF0033"/>
                </a:solidFill>
                <a:ea typeface="ヒラギノ角ゴ Pro W3" pitchFamily="-107" charset="-128"/>
                <a:cs typeface="ヒラギノ角ゴ Pro W3" pitchFamily="-107" charset="-128"/>
              </a:rPr>
              <a:t>minimises</a:t>
            </a:r>
            <a:r>
              <a:rPr lang="en-US" sz="1800">
                <a:solidFill>
                  <a:srgbClr val="000000"/>
                </a:solidFill>
                <a:ea typeface="ヒラギノ角ゴ Pro W3" pitchFamily="-107" charset="-128"/>
                <a:cs typeface="ヒラギノ角ゴ Pro W3" pitchFamily="-107" charset="-128"/>
              </a:rPr>
              <a:t> the amount of learning which is required for doing.</a:t>
            </a:r>
          </a:p>
          <a:p>
            <a:pPr eaLnBrk="1" hangingPunct="1">
              <a:lnSpc>
                <a:spcPct val="120000"/>
              </a:lnSpc>
            </a:pPr>
            <a:r>
              <a:rPr lang="en-US" sz="1800">
                <a:solidFill>
                  <a:srgbClr val="000000"/>
                </a:solidFill>
                <a:ea typeface="ヒラギノ角ゴ Pro W3" pitchFamily="-107" charset="-128"/>
                <a:cs typeface="ヒラギノ角ゴ Pro W3" pitchFamily="-107" charset="-128"/>
              </a:rPr>
              <a:t> </a:t>
            </a:r>
            <a:r>
              <a:rPr lang="en-US" sz="1800">
                <a:solidFill>
                  <a:schemeClr val="accent2"/>
                </a:solidFill>
                <a:ea typeface="ヒラギノ角ゴ Pro W3" pitchFamily="-107" charset="-128"/>
                <a:cs typeface="ヒラギノ角ゴ Pro W3" pitchFamily="-107" charset="-128"/>
              </a:rPr>
              <a:t>Smith:</a:t>
            </a:r>
            <a:r>
              <a:rPr lang="en-US" sz="1800">
                <a:solidFill>
                  <a:srgbClr val="000000"/>
                </a:solidFill>
                <a:ea typeface="ヒラギノ角ゴ Pro W3" pitchFamily="-107" charset="-128"/>
                <a:cs typeface="ヒラギノ角ゴ Pro W3" pitchFamily="-107" charset="-128"/>
              </a:rPr>
              <a:t> the division of labour increases productivity because it </a:t>
            </a:r>
            <a:r>
              <a:rPr lang="en-US" sz="1800">
                <a:solidFill>
                  <a:srgbClr val="FF0033"/>
                </a:solidFill>
                <a:ea typeface="ヒラギノ角ゴ Pro W3" pitchFamily="-107" charset="-128"/>
                <a:cs typeface="ヒラギノ角ゴ Pro W3" pitchFamily="-107" charset="-128"/>
              </a:rPr>
              <a:t>maximizes</a:t>
            </a:r>
            <a:r>
              <a:rPr lang="en-US" sz="1800">
                <a:solidFill>
                  <a:srgbClr val="000000"/>
                </a:solidFill>
                <a:ea typeface="ヒラギノ角ゴ Pro W3" pitchFamily="-107" charset="-128"/>
                <a:cs typeface="ヒラギノ角ゴ Pro W3" pitchFamily="-107" charset="-128"/>
              </a:rPr>
              <a:t> the amount of learning acquired by doing. </a:t>
            </a:r>
          </a:p>
          <a:p>
            <a:pPr eaLnBrk="1" hangingPunct="1">
              <a:lnSpc>
                <a:spcPct val="120000"/>
              </a:lnSpc>
            </a:pPr>
            <a:endParaRPr lang="en-US" sz="1800">
              <a:solidFill>
                <a:srgbClr val="000000"/>
              </a:solidFill>
              <a:ea typeface="ヒラギノ角ゴ Pro W3" pitchFamily="-107" charset="-128"/>
              <a:cs typeface="ヒラギノ角ゴ Pro W3" pitchFamily="-107" charset="-128"/>
            </a:endParaRPr>
          </a:p>
          <a:p>
            <a:pPr eaLnBrk="1" hangingPunct="1">
              <a:lnSpc>
                <a:spcPct val="120000"/>
              </a:lnSpc>
            </a:pPr>
            <a:r>
              <a:rPr lang="en-US" sz="1800">
                <a:solidFill>
                  <a:schemeClr val="accent2"/>
                </a:solidFill>
                <a:ea typeface="ヒラギノ角ゴ Pro W3" pitchFamily="-107" charset="-128"/>
                <a:cs typeface="ヒラギノ角ゴ Pro W3" pitchFamily="-107" charset="-128"/>
              </a:rPr>
              <a:t>For Babbage:</a:t>
            </a:r>
            <a:r>
              <a:rPr lang="en-US" sz="1800">
                <a:solidFill>
                  <a:srgbClr val="000000"/>
                </a:solidFill>
                <a:ea typeface="ヒラギノ角ゴ Pro W3" pitchFamily="-107" charset="-128"/>
                <a:cs typeface="ヒラギノ角ゴ Pro W3" pitchFamily="-107" charset="-128"/>
              </a:rPr>
              <a:t> the </a:t>
            </a:r>
            <a:r>
              <a:rPr lang="en-US" sz="1800">
                <a:solidFill>
                  <a:srgbClr val="FF0033"/>
                </a:solidFill>
                <a:ea typeface="ヒラギノ角ゴ Pro W3" pitchFamily="-107" charset="-128"/>
                <a:cs typeface="ヒラギノ角ゴ Pro W3" pitchFamily="-107" charset="-128"/>
              </a:rPr>
              <a:t>learning necessary for the doing</a:t>
            </a:r>
            <a:r>
              <a:rPr lang="en-US" sz="1800">
                <a:solidFill>
                  <a:srgbClr val="000000"/>
                </a:solidFill>
                <a:ea typeface="ヒラギノ角ゴ Pro W3" pitchFamily="-107" charset="-128"/>
                <a:cs typeface="ヒラギノ角ゴ Pro W3" pitchFamily="-107" charset="-128"/>
              </a:rPr>
              <a:t> should be </a:t>
            </a:r>
            <a:r>
              <a:rPr lang="en-US" sz="1800">
                <a:solidFill>
                  <a:srgbClr val="FF0033"/>
                </a:solidFill>
                <a:ea typeface="ヒラギノ角ゴ Pro W3" pitchFamily="-107" charset="-128"/>
                <a:cs typeface="ヒラギノ角ゴ Pro W3" pitchFamily="-107" charset="-128"/>
              </a:rPr>
              <a:t>minimized </a:t>
            </a:r>
          </a:p>
          <a:p>
            <a:pPr eaLnBrk="1" hangingPunct="1">
              <a:lnSpc>
                <a:spcPct val="120000"/>
              </a:lnSpc>
            </a:pPr>
            <a:r>
              <a:rPr lang="en-US" sz="1800">
                <a:solidFill>
                  <a:schemeClr val="accent2"/>
                </a:solidFill>
                <a:ea typeface="ヒラギノ角ゴ Pro W3" pitchFamily="-107" charset="-128"/>
                <a:cs typeface="ヒラギノ角ゴ Pro W3" pitchFamily="-107" charset="-128"/>
              </a:rPr>
              <a:t>For Smith:</a:t>
            </a:r>
            <a:r>
              <a:rPr lang="en-US" sz="1800">
                <a:solidFill>
                  <a:srgbClr val="000000"/>
                </a:solidFill>
                <a:ea typeface="ヒラギノ角ゴ Pro W3" pitchFamily="-107" charset="-128"/>
                <a:cs typeface="ヒラギノ角ゴ Pro W3" pitchFamily="-107" charset="-128"/>
              </a:rPr>
              <a:t> the </a:t>
            </a:r>
            <a:r>
              <a:rPr lang="en-US" sz="1800">
                <a:solidFill>
                  <a:srgbClr val="FF0033"/>
                </a:solidFill>
                <a:ea typeface="ヒラギノ角ゴ Pro W3" pitchFamily="-107" charset="-128"/>
                <a:cs typeface="ヒラギノ角ゴ Pro W3" pitchFamily="-107" charset="-128"/>
              </a:rPr>
              <a:t>learning due to the doing</a:t>
            </a:r>
            <a:r>
              <a:rPr lang="en-US" sz="1800">
                <a:solidFill>
                  <a:srgbClr val="000000"/>
                </a:solidFill>
                <a:ea typeface="ヒラギノ角ゴ Pro W3" pitchFamily="-107" charset="-128"/>
                <a:cs typeface="ヒラギノ角ゴ Pro W3" pitchFamily="-107" charset="-128"/>
              </a:rPr>
              <a:t> should be </a:t>
            </a:r>
            <a:r>
              <a:rPr lang="en-US" sz="1800">
                <a:solidFill>
                  <a:srgbClr val="FF0033"/>
                </a:solidFill>
                <a:ea typeface="ヒラギノ角ゴ Pro W3" pitchFamily="-107" charset="-128"/>
                <a:cs typeface="ヒラギノ角ゴ Pro W3" pitchFamily="-107" charset="-128"/>
              </a:rPr>
              <a:t>maximized.</a:t>
            </a:r>
            <a:endParaRPr lang="en-GB" sz="1800">
              <a:solidFill>
                <a:srgbClr val="FF0033"/>
              </a:solidFill>
              <a:ea typeface="ヒラギノ角ゴ Pro W3" pitchFamily="-107" charset="-128"/>
              <a:cs typeface="ヒラギノ角ゴ Pro W3" pitchFamily="-107" charset="-128"/>
            </a:endParaRPr>
          </a:p>
        </p:txBody>
      </p:sp>
      <p:pic>
        <p:nvPicPr>
          <p:cNvPr id="87044" name="Immagine 3"/>
          <p:cNvPicPr>
            <a:picLocks noChangeAspect="1"/>
          </p:cNvPicPr>
          <p:nvPr/>
        </p:nvPicPr>
        <p:blipFill>
          <a:blip r:embed="rId3"/>
          <a:srcRect/>
          <a:stretch>
            <a:fillRect/>
          </a:stretch>
        </p:blipFill>
        <p:spPr bwMode="auto">
          <a:xfrm>
            <a:off x="0" y="0"/>
            <a:ext cx="990600" cy="1476375"/>
          </a:xfrm>
          <a:prstGeom prst="rect">
            <a:avLst/>
          </a:prstGeom>
          <a:noFill/>
          <a:ln w="9525">
            <a:noFill/>
            <a:miter lim="800000"/>
            <a:headEnd/>
            <a:tailEnd/>
          </a:ln>
        </p:spPr>
      </p:pic>
      <p:pic>
        <p:nvPicPr>
          <p:cNvPr id="87045" name="Immagine 3"/>
          <p:cNvPicPr>
            <a:picLocks noChangeAspect="1"/>
          </p:cNvPicPr>
          <p:nvPr/>
        </p:nvPicPr>
        <p:blipFill>
          <a:blip r:embed="rId4"/>
          <a:srcRect/>
          <a:stretch>
            <a:fillRect/>
          </a:stretch>
        </p:blipFill>
        <p:spPr bwMode="auto">
          <a:xfrm>
            <a:off x="8001000" y="0"/>
            <a:ext cx="1143000" cy="1498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98463" y="1784350"/>
            <a:ext cx="184150" cy="822325"/>
          </a:xfrm>
          <a:prstGeom prst="rect">
            <a:avLst/>
          </a:prstGeom>
          <a:noFill/>
          <a:ln w="9525">
            <a:noFill/>
            <a:miter lim="800000"/>
            <a:headEnd/>
            <a:tailEnd/>
          </a:ln>
        </p:spPr>
        <p:txBody>
          <a:bodyPr wrap="none">
            <a:prstTxWarp prst="textNoShape">
              <a:avLst/>
            </a:prstTxWarp>
            <a:spAutoFit/>
          </a:bodyPr>
          <a:lstStyle/>
          <a:p>
            <a:pPr algn="just"/>
            <a:endParaRPr lang="en-GB" sz="1800">
              <a:latin typeface="Chicago" charset="0"/>
              <a:ea typeface="MS PGothic" charset="0"/>
              <a:cs typeface="MS PGothic" charset="0"/>
            </a:endParaRPr>
          </a:p>
          <a:p>
            <a:pPr algn="just"/>
            <a:endParaRPr lang="en-GB" sz="1800">
              <a:latin typeface="Calibri" charset="0"/>
              <a:ea typeface="MS PGothic" charset="0"/>
              <a:cs typeface="MS PGothic" charset="0"/>
            </a:endParaRPr>
          </a:p>
        </p:txBody>
      </p:sp>
      <p:graphicFrame>
        <p:nvGraphicFramePr>
          <p:cNvPr id="30759" name="Group 39"/>
          <p:cNvGraphicFramePr>
            <a:graphicFrameLocks noGrp="1"/>
          </p:cNvGraphicFramePr>
          <p:nvPr/>
        </p:nvGraphicFramePr>
        <p:xfrm>
          <a:off x="609600" y="152400"/>
          <a:ext cx="8229600" cy="6459855"/>
        </p:xfrm>
        <a:graphic>
          <a:graphicData uri="http://schemas.openxmlformats.org/drawingml/2006/table">
            <a:tbl>
              <a:tblPr/>
              <a:tblGrid>
                <a:gridCol w="3998913">
                  <a:extLst>
                    <a:ext uri="{9D8B030D-6E8A-4147-A177-3AD203B41FA5}">
                      <a16:colId xmlns:a16="http://schemas.microsoft.com/office/drawing/2014/main" val="20000"/>
                    </a:ext>
                  </a:extLst>
                </a:gridCol>
                <a:gridCol w="2230437">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tblGrid>
              <a:tr h="790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Robinson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Friday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953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good</a:t>
                      </a:r>
                      <a:endParaRPr kumimoji="0" lang="en-GB" sz="2800" b="0" i="0" u="none" strike="noStrike" cap="none" normalizeH="0" baseline="0">
                        <a:ln>
                          <a:noFill/>
                        </a:ln>
                        <a:solidFill>
                          <a:schemeClr val="accent2"/>
                        </a:solidFill>
                        <a:effectLst/>
                        <a:latin typeface="Times"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9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7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Private good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33"/>
                          </a:solidFill>
                          <a:effectLst/>
                          <a:latin typeface="Times" charset="0"/>
                        </a:rPr>
                        <a:t>Positional good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rgbClr val="FF0033"/>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Times" charset="0"/>
                        </a:rPr>
                        <a:t>+</a:t>
                      </a:r>
                      <a:endParaRPr kumimoji="0" lang="en-GB" sz="28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331FCC"/>
                          </a:solidFill>
                          <a:effectLst/>
                          <a:latin typeface="Times" charset="0"/>
                        </a:rPr>
                        <a:t>Public bad</a:t>
                      </a: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609600"/>
            <a:ext cx="7848600" cy="1371600"/>
          </a:xfrm>
          <a:solidFill>
            <a:srgbClr val="FFFFFF"/>
          </a:solidFill>
          <a:ln>
            <a:solidFill>
              <a:srgbClr val="660066"/>
            </a:solidFill>
          </a:ln>
        </p:spPr>
        <p:txBody>
          <a:bodyPr/>
          <a:lstStyle/>
          <a:p>
            <a:pPr eaLnBrk="1" hangingPunct="1"/>
            <a:r>
              <a:rPr lang="en-GB">
                <a:solidFill>
                  <a:srgbClr val="FF0033"/>
                </a:solidFill>
                <a:ea typeface="ヒラギノ角ゴ Pro W3" pitchFamily="-107" charset="-128"/>
                <a:cs typeface="ヒラギノ角ゴ Pro W3" pitchFamily="-107" charset="-128"/>
              </a:rPr>
              <a:t>Time profile of Smith and Babbage principles.</a:t>
            </a:r>
            <a:endParaRPr lang="en-GB">
              <a:ea typeface="ヒラギノ角ゴ Pro W3" pitchFamily="-107" charset="-128"/>
              <a:cs typeface="ヒラギノ角ゴ Pro W3" pitchFamily="-107" charset="-128"/>
            </a:endParaRPr>
          </a:p>
        </p:txBody>
      </p:sp>
      <p:sp>
        <p:nvSpPr>
          <p:cNvPr id="89091" name="Rectangle 3"/>
          <p:cNvSpPr>
            <a:spLocks noGrp="1" noChangeArrowheads="1"/>
          </p:cNvSpPr>
          <p:nvPr>
            <p:ph type="body" idx="1"/>
          </p:nvPr>
        </p:nvSpPr>
        <p:spPr>
          <a:xfrm>
            <a:off x="228600" y="2362200"/>
            <a:ext cx="8610600" cy="4191000"/>
          </a:xfrm>
          <a:solidFill>
            <a:srgbClr val="FFFFFF"/>
          </a:solidFill>
          <a:ln>
            <a:solidFill>
              <a:srgbClr val="660066"/>
            </a:solidFill>
          </a:ln>
        </p:spPr>
        <p:txBody>
          <a:bodyPr/>
          <a:lstStyle/>
          <a:p>
            <a:pPr algn="just" eaLnBrk="1" hangingPunct="1">
              <a:lnSpc>
                <a:spcPct val="120000"/>
              </a:lnSpc>
            </a:pPr>
            <a:r>
              <a:rPr lang="en-US" sz="2000">
                <a:solidFill>
                  <a:srgbClr val="000000"/>
                </a:solidFill>
                <a:ea typeface="ヒラギノ角ゴ Pro W3" pitchFamily="-107" charset="-128"/>
                <a:cs typeface="ヒラギノ角ゴ Pro W3" pitchFamily="-107" charset="-128"/>
              </a:rPr>
              <a:t>The benefits of the </a:t>
            </a:r>
            <a:r>
              <a:rPr lang="en-US" sz="2000">
                <a:solidFill>
                  <a:srgbClr val="FF0033"/>
                </a:solidFill>
                <a:ea typeface="ヒラギノ角ゴ Pro W3" pitchFamily="-107" charset="-128"/>
                <a:cs typeface="ヒラギノ角ゴ Pro W3" pitchFamily="-107" charset="-128"/>
              </a:rPr>
              <a:t>Babbage</a:t>
            </a:r>
            <a:r>
              <a:rPr lang="en-US" sz="2000">
                <a:solidFill>
                  <a:srgbClr val="000000"/>
                </a:solidFill>
                <a:ea typeface="ヒラギノ角ゴ Pro W3" pitchFamily="-107" charset="-128"/>
                <a:cs typeface="ヒラギノ角ゴ Pro W3" pitchFamily="-107" charset="-128"/>
              </a:rPr>
              <a:t> principles is different occur </a:t>
            </a:r>
            <a:r>
              <a:rPr lang="en-US" sz="2000">
                <a:solidFill>
                  <a:srgbClr val="FF0033"/>
                </a:solidFill>
                <a:ea typeface="ヒラギノ角ゴ Pro W3" pitchFamily="-107" charset="-128"/>
                <a:cs typeface="ヒラギノ角ゴ Pro W3" pitchFamily="-107" charset="-128"/>
              </a:rPr>
              <a:t>immediately</a:t>
            </a:r>
            <a:r>
              <a:rPr lang="en-US" sz="2000">
                <a:solidFill>
                  <a:srgbClr val="000000"/>
                </a:solidFill>
                <a:ea typeface="ヒラギノ角ゴ Pro W3" pitchFamily="-107" charset="-128"/>
                <a:cs typeface="ヒラギノ角ゴ Pro W3" pitchFamily="-107" charset="-128"/>
              </a:rPr>
              <a:t> by reducing the training time </a:t>
            </a:r>
          </a:p>
          <a:p>
            <a:pPr algn="just" eaLnBrk="1" hangingPunct="1">
              <a:lnSpc>
                <a:spcPct val="120000"/>
              </a:lnSpc>
            </a:pPr>
            <a:endParaRPr lang="en-US" sz="2000">
              <a:solidFill>
                <a:srgbClr val="000000"/>
              </a:solidFill>
              <a:ea typeface="ヒラギノ角ゴ Pro W3" pitchFamily="-107" charset="-128"/>
              <a:cs typeface="ヒラギノ角ゴ Pro W3" pitchFamily="-107" charset="-128"/>
            </a:endParaRPr>
          </a:p>
          <a:p>
            <a:pPr algn="just" eaLnBrk="1" hangingPunct="1">
              <a:lnSpc>
                <a:spcPct val="120000"/>
              </a:lnSpc>
            </a:pPr>
            <a:r>
              <a:rPr lang="en-US" sz="2000">
                <a:solidFill>
                  <a:srgbClr val="000000"/>
                </a:solidFill>
                <a:ea typeface="ヒラギノ角ゴ Pro W3" pitchFamily="-107" charset="-128"/>
                <a:cs typeface="ヒラギノ角ゴ Pro W3" pitchFamily="-107" charset="-128"/>
              </a:rPr>
              <a:t>The </a:t>
            </a:r>
            <a:r>
              <a:rPr lang="en-US" sz="2000">
                <a:solidFill>
                  <a:srgbClr val="FF0033"/>
                </a:solidFill>
                <a:ea typeface="ヒラギノ角ゴ Pro W3" pitchFamily="-107" charset="-128"/>
                <a:cs typeface="ヒラギノ角ゴ Pro W3" pitchFamily="-107" charset="-128"/>
              </a:rPr>
              <a:t>Smithian principles</a:t>
            </a:r>
            <a:r>
              <a:rPr lang="en-US" sz="2000">
                <a:solidFill>
                  <a:srgbClr val="000000"/>
                </a:solidFill>
                <a:ea typeface="ヒラギノ角ゴ Pro W3" pitchFamily="-107" charset="-128"/>
                <a:cs typeface="ヒラギノ角ゴ Pro W3" pitchFamily="-107" charset="-128"/>
              </a:rPr>
              <a:t> take </a:t>
            </a:r>
            <a:r>
              <a:rPr lang="en-US" sz="2000">
                <a:solidFill>
                  <a:srgbClr val="FF0033"/>
                </a:solidFill>
                <a:ea typeface="ヒラギノ角ゴ Pro W3" pitchFamily="-107" charset="-128"/>
                <a:cs typeface="ヒラギノ角ゴ Pro W3" pitchFamily="-107" charset="-128"/>
              </a:rPr>
              <a:t>more time</a:t>
            </a:r>
            <a:r>
              <a:rPr lang="en-US" sz="2000">
                <a:solidFill>
                  <a:srgbClr val="000000"/>
                </a:solidFill>
                <a:ea typeface="ヒラギノ角ゴ Pro W3" pitchFamily="-107" charset="-128"/>
                <a:cs typeface="ヒラギノ角ゴ Pro W3" pitchFamily="-107" charset="-128"/>
              </a:rPr>
              <a:t>. They occur after that the workers have acquired additional skills because of the learning by doing process.</a:t>
            </a:r>
          </a:p>
          <a:p>
            <a:pPr algn="just" eaLnBrk="1" hangingPunct="1">
              <a:lnSpc>
                <a:spcPct val="120000"/>
              </a:lnSpc>
            </a:pPr>
            <a:endParaRPr lang="en-US" sz="2000">
              <a:solidFill>
                <a:srgbClr val="000000"/>
              </a:solidFill>
              <a:ea typeface="ヒラギノ角ゴ Pro W3" pitchFamily="-107" charset="-128"/>
              <a:cs typeface="ヒラギノ角ゴ Pro W3" pitchFamily="-107" charset="-128"/>
            </a:endParaRPr>
          </a:p>
          <a:p>
            <a:pPr algn="just" eaLnBrk="1" hangingPunct="1">
              <a:lnSpc>
                <a:spcPct val="120000"/>
              </a:lnSpc>
              <a:buFontTx/>
              <a:buNone/>
            </a:pPr>
            <a:r>
              <a:rPr lang="en-US" sz="2000">
                <a:solidFill>
                  <a:schemeClr val="accent2"/>
                </a:solidFill>
                <a:ea typeface="ヒラギノ角ゴ Pro W3" pitchFamily="-107" charset="-128"/>
                <a:cs typeface="ヒラギノ角ゴ Pro W3" pitchFamily="-107" charset="-128"/>
              </a:rPr>
              <a:t>Overall optimization problem of productivity over time often involves some compromise between the degrees of specialization suggested by the Babbage and the Smithian principles.</a:t>
            </a:r>
          </a:p>
          <a:p>
            <a:pPr eaLnBrk="1" hangingPunct="1">
              <a:lnSpc>
                <a:spcPct val="120000"/>
              </a:lnSpc>
              <a:buFontTx/>
              <a:buNone/>
            </a:pPr>
            <a:r>
              <a:rPr lang="en-US" sz="2000">
                <a:solidFill>
                  <a:srgbClr val="000000"/>
                </a:solidFill>
                <a:ea typeface="ヒラギノ角ゴ Pro W3" pitchFamily="-107" charset="-128"/>
                <a:cs typeface="ヒラギノ角ゴ Pro W3" pitchFamily="-107" charset="-128"/>
              </a:rPr>
              <a:t>	</a:t>
            </a:r>
            <a:endParaRPr lang="en-GB" sz="2000">
              <a:solidFill>
                <a:srgbClr val="000000"/>
              </a:solidFill>
              <a:ea typeface="ヒラギノ角ゴ Pro W3" pitchFamily="-107" charset="-128"/>
              <a:cs typeface="ヒラギノ角ゴ Pro W3" pitchFamily="-107"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7772400" cy="1143000"/>
          </a:xfrm>
        </p:spPr>
        <p:txBody>
          <a:bodyPr/>
          <a:lstStyle/>
          <a:p>
            <a:pPr eaLnBrk="1" hangingPunct="1"/>
            <a:r>
              <a:rPr lang="en-GB">
                <a:solidFill>
                  <a:srgbClr val="FF0033"/>
                </a:solidFill>
                <a:ea typeface="ヒラギノ角ゴ Pro W3" pitchFamily="-107" charset="-128"/>
                <a:cs typeface="ヒラギノ角ゴ Pro W3" pitchFamily="-107" charset="-128"/>
              </a:rPr>
              <a:t>Degrees of specialization.</a:t>
            </a:r>
            <a:endParaRPr lang="en-GB">
              <a:ea typeface="ヒラギノ角ゴ Pro W3" pitchFamily="-107" charset="-128"/>
              <a:cs typeface="ヒラギノ角ゴ Pro W3" pitchFamily="-107" charset="-128"/>
            </a:endParaRPr>
          </a:p>
        </p:txBody>
      </p:sp>
      <p:sp>
        <p:nvSpPr>
          <p:cNvPr id="91139" name="Rectangle 3"/>
          <p:cNvSpPr>
            <a:spLocks noGrp="1" noChangeArrowheads="1"/>
          </p:cNvSpPr>
          <p:nvPr>
            <p:ph type="body" idx="1"/>
          </p:nvPr>
        </p:nvSpPr>
        <p:spPr>
          <a:xfrm>
            <a:off x="685800" y="1524000"/>
            <a:ext cx="7772400" cy="4114800"/>
          </a:xfrm>
          <a:solidFill>
            <a:srgbClr val="FFFFFF"/>
          </a:solidFill>
        </p:spPr>
        <p:txBody>
          <a:bodyPr/>
          <a:lstStyle/>
          <a:p>
            <a:pPr eaLnBrk="1" hangingPunct="1">
              <a:lnSpc>
                <a:spcPct val="160000"/>
              </a:lnSpc>
              <a:buFontTx/>
              <a:buNone/>
            </a:pPr>
            <a:r>
              <a:rPr lang="en-US" sz="2400">
                <a:solidFill>
                  <a:srgbClr val="000000"/>
                </a:solidFill>
                <a:ea typeface="ヒラギノ角ゴ Pro W3" pitchFamily="-107" charset="-128"/>
                <a:cs typeface="ヒラギノ角ゴ Pro W3" pitchFamily="-107" charset="-128"/>
              </a:rPr>
              <a:t>The </a:t>
            </a:r>
            <a:r>
              <a:rPr lang="en-US" sz="2400">
                <a:solidFill>
                  <a:schemeClr val="accent2"/>
                </a:solidFill>
                <a:ea typeface="ヒラギノ角ゴ Pro W3" pitchFamily="-107" charset="-128"/>
                <a:cs typeface="ヒラギノ角ゴ Pro W3" pitchFamily="-107" charset="-128"/>
              </a:rPr>
              <a:t>Smithian</a:t>
            </a:r>
            <a:r>
              <a:rPr lang="en-US" sz="2400">
                <a:solidFill>
                  <a:srgbClr val="000000"/>
                </a:solidFill>
                <a:ea typeface="ヒラギノ角ゴ Pro W3" pitchFamily="-107" charset="-128"/>
                <a:cs typeface="ヒラギノ角ゴ Pro W3" pitchFamily="-107" charset="-128"/>
              </a:rPr>
              <a:t> principles involve </a:t>
            </a:r>
            <a:r>
              <a:rPr lang="en-US" sz="2400">
                <a:solidFill>
                  <a:srgbClr val="FF0033"/>
                </a:solidFill>
                <a:ea typeface="ヒラギノ角ゴ Pro W3" pitchFamily="-107" charset="-128"/>
                <a:cs typeface="ヒラギノ角ゴ Pro W3" pitchFamily="-107" charset="-128"/>
              </a:rPr>
              <a:t>a less detailed division of labour</a:t>
            </a:r>
            <a:r>
              <a:rPr lang="en-US" sz="2400">
                <a:solidFill>
                  <a:srgbClr val="000000"/>
                </a:solidFill>
                <a:ea typeface="ヒラギノ角ゴ Pro W3" pitchFamily="-107" charset="-128"/>
                <a:cs typeface="ヒラギノ角ゴ Pro W3" pitchFamily="-107" charset="-128"/>
              </a:rPr>
              <a:t> than that which the </a:t>
            </a:r>
            <a:r>
              <a:rPr lang="en-US" sz="2400">
                <a:solidFill>
                  <a:schemeClr val="accent2"/>
                </a:solidFill>
                <a:ea typeface="ヒラギノ角ゴ Pro W3" pitchFamily="-107" charset="-128"/>
                <a:cs typeface="ヒラギノ角ゴ Pro W3" pitchFamily="-107" charset="-128"/>
              </a:rPr>
              <a:t>Babbage</a:t>
            </a:r>
            <a:r>
              <a:rPr lang="en-US" sz="2400">
                <a:solidFill>
                  <a:srgbClr val="000000"/>
                </a:solidFill>
                <a:ea typeface="ヒラギノ角ゴ Pro W3" pitchFamily="-107" charset="-128"/>
                <a:cs typeface="ヒラギノ角ゴ Pro W3" pitchFamily="-107" charset="-128"/>
              </a:rPr>
              <a:t> principle does.</a:t>
            </a: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a:t>
            </a:r>
          </a:p>
          <a:p>
            <a:pPr eaLnBrk="1" hangingPunct="1">
              <a:lnSpc>
                <a:spcPct val="90000"/>
              </a:lnSpc>
              <a:buFontTx/>
              <a:buNone/>
            </a:pPr>
            <a:endParaRPr lang="en-US" sz="2400">
              <a:solidFill>
                <a:srgbClr val="000000"/>
              </a:solidFill>
              <a:ea typeface="ヒラギノ角ゴ Pro W3" pitchFamily="-107" charset="-128"/>
              <a:cs typeface="ヒラギノ角ゴ Pro W3" pitchFamily="-107" charset="-128"/>
            </a:endParaRPr>
          </a:p>
          <a:p>
            <a:pPr eaLnBrk="1" hangingPunct="1">
              <a:lnSpc>
                <a:spcPct val="90000"/>
              </a:lnSpc>
              <a:buFontTx/>
              <a:buNone/>
            </a:pPr>
            <a:r>
              <a:rPr lang="en-US" sz="2400">
                <a:solidFill>
                  <a:srgbClr val="000000"/>
                </a:solidFill>
                <a:ea typeface="ヒラギノ角ゴ Pro W3" pitchFamily="-107" charset="-128"/>
                <a:cs typeface="ヒラギノ角ゴ Pro W3" pitchFamily="-107" charset="-128"/>
              </a:rPr>
              <a:t> Increases in specialization decrease the learning required for doing certain activities, but, </a:t>
            </a:r>
            <a:r>
              <a:rPr lang="en-US" sz="2400">
                <a:solidFill>
                  <a:srgbClr val="FF0033"/>
                </a:solidFill>
                <a:ea typeface="ヒラギノ角ゴ Pro W3" pitchFamily="-107" charset="-128"/>
                <a:cs typeface="ヒラギノ角ゴ Pro W3" pitchFamily="-107" charset="-128"/>
              </a:rPr>
              <a:t>after a certain point, they may also inhibit the future advantages</a:t>
            </a:r>
            <a:r>
              <a:rPr lang="en-US" sz="2400">
                <a:solidFill>
                  <a:srgbClr val="000000"/>
                </a:solidFill>
                <a:ea typeface="ヒラギノ角ゴ Pro W3" pitchFamily="-107" charset="-128"/>
                <a:cs typeface="ヒラギノ角ゴ Pro W3" pitchFamily="-107" charset="-128"/>
              </a:rPr>
              <a:t> to be gained from the learning by doing process. In this case </a:t>
            </a:r>
            <a:r>
              <a:rPr lang="en-US" sz="2400">
                <a:solidFill>
                  <a:schemeClr val="accent2"/>
                </a:solidFill>
                <a:ea typeface="ヒラギノ角ゴ Pro W3" pitchFamily="-107" charset="-128"/>
                <a:cs typeface="ヒラギノ角ゴ Pro W3" pitchFamily="-107" charset="-128"/>
              </a:rPr>
              <a:t>enlarging the job may be a way of exploiting the Smithian advantages.</a:t>
            </a:r>
            <a:endParaRPr lang="en-US" sz="2400">
              <a:solidFill>
                <a:srgbClr val="000000"/>
              </a:solidFill>
              <a:ea typeface="ヒラギノ角ゴ Pro W3" pitchFamily="-107" charset="-128"/>
              <a:cs typeface="ヒラギノ角ゴ Pro W3" pitchFamily="-107" charset="-128"/>
            </a:endParaRPr>
          </a:p>
          <a:p>
            <a:pPr eaLnBrk="1" hangingPunct="1">
              <a:lnSpc>
                <a:spcPct val="90000"/>
              </a:lnSpc>
              <a:buFontTx/>
              <a:buNone/>
            </a:pPr>
            <a:endParaRPr lang="en-US" sz="2400">
              <a:solidFill>
                <a:srgbClr val="000000"/>
              </a:solidFill>
              <a:ea typeface="ヒラギノ角ゴ Pro W3" pitchFamily="-107" charset="-128"/>
              <a:cs typeface="ヒラギノ角ゴ Pro W3" pitchFamily="-107" charset="-128"/>
            </a:endParaRPr>
          </a:p>
          <a:p>
            <a:pPr eaLnBrk="1" hangingPunct="1">
              <a:lnSpc>
                <a:spcPct val="90000"/>
              </a:lnSpc>
              <a:buFontTx/>
              <a:buNone/>
            </a:pPr>
            <a:endParaRPr lang="en-US" sz="2400">
              <a:solidFill>
                <a:srgbClr val="FF0033"/>
              </a:solidFill>
              <a:ea typeface="ヒラギノ角ゴ Pro W3" pitchFamily="-107" charset="-128"/>
              <a:cs typeface="ヒラギノ角ゴ Pro W3" pitchFamily="-107" charset="-128"/>
            </a:endParaRPr>
          </a:p>
          <a:p>
            <a:pPr eaLnBrk="1" hangingPunct="1">
              <a:lnSpc>
                <a:spcPct val="90000"/>
              </a:lnSpc>
              <a:buFontTx/>
              <a:buNone/>
            </a:pPr>
            <a:r>
              <a:rPr lang="en-US" sz="2400">
                <a:solidFill>
                  <a:srgbClr val="FF0033"/>
                </a:solidFill>
                <a:ea typeface="ヒラギノ角ゴ Pro W3" pitchFamily="-107" charset="-128"/>
                <a:cs typeface="ヒラギノ角ゴ Pro W3" pitchFamily="-107" charset="-128"/>
              </a:rPr>
              <a:t>Work satisfaction</a:t>
            </a:r>
            <a:r>
              <a:rPr lang="en-US" sz="2400">
                <a:solidFill>
                  <a:srgbClr val="000000"/>
                </a:solidFill>
                <a:ea typeface="ヒラギノ角ゴ Pro W3" pitchFamily="-107" charset="-128"/>
                <a:cs typeface="ヒラギノ角ゴ Pro W3" pitchFamily="-107" charset="-128"/>
              </a:rPr>
              <a:t> (also enphasized by </a:t>
            </a:r>
            <a:r>
              <a:rPr lang="en-US" sz="2400">
                <a:solidFill>
                  <a:schemeClr val="accent2"/>
                </a:solidFill>
                <a:ea typeface="ヒラギノ角ゴ Pro W3" pitchFamily="-107" charset="-128"/>
                <a:cs typeface="ヒラギノ角ゴ Pro W3" pitchFamily="-107" charset="-128"/>
              </a:rPr>
              <a:t>Smith)</a:t>
            </a:r>
            <a:r>
              <a:rPr lang="en-US" sz="2400">
                <a:solidFill>
                  <a:srgbClr val="000000"/>
                </a:solidFill>
                <a:ea typeface="ヒラギノ角ゴ Pro W3" pitchFamily="-107" charset="-128"/>
                <a:cs typeface="ヒラギノ角ゴ Pro W3" pitchFamily="-107" charset="-128"/>
              </a:rPr>
              <a:t> points in the </a:t>
            </a:r>
            <a:r>
              <a:rPr lang="en-US" sz="2400">
                <a:solidFill>
                  <a:srgbClr val="FF0033"/>
                </a:solidFill>
                <a:ea typeface="ヒラギノ角ゴ Pro W3" pitchFamily="-107" charset="-128"/>
                <a:cs typeface="ヒラギノ角ゴ Pro W3" pitchFamily="-107" charset="-128"/>
              </a:rPr>
              <a:t>same direction</a:t>
            </a:r>
            <a:r>
              <a:rPr lang="en-US" sz="2400">
                <a:solidFill>
                  <a:srgbClr val="000000"/>
                </a:solidFill>
                <a:ea typeface="ヒラギノ角ゴ Pro W3" pitchFamily="-107" charset="-128"/>
                <a:cs typeface="ヒラギノ角ゴ Pro W3" pitchFamily="-107" charset="-128"/>
              </a:rPr>
              <a:t>.</a:t>
            </a:r>
            <a:endParaRPr lang="en-GB" sz="2400">
              <a:solidFill>
                <a:srgbClr val="000000"/>
              </a:solidFill>
              <a:ea typeface="ヒラギノ角ゴ Pro W3" pitchFamily="-107" charset="-128"/>
              <a:cs typeface="ヒラギノ角ゴ Pro W3" pitchFamily="-107" charset="-128"/>
            </a:endParaRPr>
          </a:p>
          <a:p>
            <a:pPr eaLnBrk="1" hangingPunct="1">
              <a:lnSpc>
                <a:spcPct val="90000"/>
              </a:lnSpc>
            </a:pPr>
            <a:endParaRPr lang="en-GB" sz="2400">
              <a:ea typeface="ヒラギノ角ゴ Pro W3" pitchFamily="-107" charset="-128"/>
              <a:cs typeface="ヒラギノ角ゴ Pro W3" pitchFamily="-107" charset="-128"/>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a:solidFill>
            <a:srgbClr val="FFFFFF"/>
          </a:solidFill>
        </p:spPr>
        <p:txBody>
          <a:bodyPr/>
          <a:lstStyle/>
          <a:p>
            <a:pPr eaLnBrk="1" hangingPunct="1">
              <a:defRPr/>
            </a:pPr>
            <a:r>
              <a:rPr lang="en-GB" dirty="0">
                <a:ln>
                  <a:solidFill>
                    <a:srgbClr val="660066"/>
                  </a:solidFill>
                </a:ln>
                <a:solidFill>
                  <a:srgbClr val="FF0033"/>
                </a:solidFill>
                <a:ea typeface="ヒラギノ角ゴ Pro W3" pitchFamily="-83" charset="-128"/>
                <a:cs typeface="ヒラギノ角ゴ Pro W3" pitchFamily="-83" charset="-128"/>
              </a:rPr>
              <a:t>Babbage</a:t>
            </a:r>
            <a:r>
              <a:rPr lang="en-GB" dirty="0">
                <a:solidFill>
                  <a:srgbClr val="FF0033"/>
                </a:solidFill>
                <a:ea typeface="ヒラギノ角ゴ Pro W3" pitchFamily="-83" charset="-128"/>
                <a:cs typeface="ヒラギノ角ゴ Pro W3" pitchFamily="-83" charset="-128"/>
              </a:rPr>
              <a:t>-type and </a:t>
            </a:r>
            <a:br>
              <a:rPr lang="en-GB" dirty="0">
                <a:solidFill>
                  <a:srgbClr val="FF0033"/>
                </a:solidFill>
                <a:ea typeface="ヒラギノ角ゴ Pro W3" pitchFamily="-83" charset="-128"/>
                <a:cs typeface="ヒラギノ角ゴ Pro W3" pitchFamily="-83" charset="-128"/>
              </a:rPr>
            </a:br>
            <a:r>
              <a:rPr lang="en-GB" dirty="0">
                <a:ln>
                  <a:solidFill>
                    <a:srgbClr val="660066"/>
                  </a:solidFill>
                </a:ln>
                <a:solidFill>
                  <a:srgbClr val="FF0033"/>
                </a:solidFill>
                <a:ea typeface="ヒラギノ角ゴ Pro W3" pitchFamily="-83" charset="-128"/>
                <a:cs typeface="ヒラギノ角ゴ Pro W3" pitchFamily="-83" charset="-128"/>
              </a:rPr>
              <a:t>Smith</a:t>
            </a:r>
            <a:r>
              <a:rPr lang="en-GB" dirty="0">
                <a:solidFill>
                  <a:srgbClr val="FF0033"/>
                </a:solidFill>
                <a:ea typeface="ヒラギノ角ゴ Pro W3" pitchFamily="-83" charset="-128"/>
                <a:cs typeface="ヒラギノ角ゴ Pro W3" pitchFamily="-83" charset="-128"/>
              </a:rPr>
              <a:t>-type workers</a:t>
            </a:r>
            <a:endParaRPr lang="en-GB" dirty="0">
              <a:ea typeface="ヒラギノ角ゴ Pro W3" pitchFamily="-83" charset="-128"/>
              <a:cs typeface="ヒラギノ角ゴ Pro W3" pitchFamily="-83" charset="-128"/>
            </a:endParaRPr>
          </a:p>
        </p:txBody>
      </p:sp>
      <p:sp>
        <p:nvSpPr>
          <p:cNvPr id="40963" name="Rectangle 3"/>
          <p:cNvSpPr>
            <a:spLocks noGrp="1" noChangeArrowheads="1"/>
          </p:cNvSpPr>
          <p:nvPr>
            <p:ph type="body" idx="1"/>
          </p:nvPr>
        </p:nvSpPr>
        <p:spPr>
          <a:solidFill>
            <a:srgbClr val="FFFFFF"/>
          </a:solidFill>
        </p:spPr>
        <p:txBody>
          <a:bodyPr/>
          <a:lstStyle/>
          <a:p>
            <a:pPr eaLnBrk="1" hangingPunct="1">
              <a:lnSpc>
                <a:spcPct val="90000"/>
              </a:lnSpc>
              <a:defRPr/>
            </a:pPr>
            <a:r>
              <a:rPr lang="en-GB" sz="2400" dirty="0">
                <a:ea typeface="ヒラギノ角ゴ Pro W3" pitchFamily="-83" charset="-128"/>
                <a:cs typeface="ヒラギノ角ゴ Pro W3" pitchFamily="-83" charset="-128"/>
              </a:rPr>
              <a:t>Up to now we have spoken in terms of an </a:t>
            </a:r>
            <a:r>
              <a:rPr lang="en-GB" sz="2400" dirty="0">
                <a:solidFill>
                  <a:schemeClr val="accent2"/>
                </a:solidFill>
                <a:ea typeface="ヒラギノ角ゴ Pro W3" pitchFamily="-83" charset="-128"/>
                <a:cs typeface="ヒラギノ角ゴ Pro W3" pitchFamily="-83" charset="-128"/>
              </a:rPr>
              <a:t>“optimal” degree of specialization</a:t>
            </a:r>
            <a:r>
              <a:rPr lang="en-GB" sz="2400" dirty="0">
                <a:ea typeface="ヒラギノ角ゴ Pro W3" pitchFamily="-83" charset="-128"/>
                <a:cs typeface="ヒラギノ角ゴ Pro W3" pitchFamily="-83" charset="-128"/>
              </a:rPr>
              <a:t> involved by the two principles.</a:t>
            </a:r>
          </a:p>
          <a:p>
            <a:pPr eaLnBrk="1" hangingPunct="1">
              <a:lnSpc>
                <a:spcPct val="90000"/>
              </a:lnSpc>
              <a:defRPr/>
            </a:pPr>
            <a:endParaRPr lang="en-GB" sz="2400" dirty="0">
              <a:ea typeface="ヒラギノ角ゴ Pro W3" pitchFamily="-83" charset="-128"/>
              <a:cs typeface="ヒラギノ角ゴ Pro W3" pitchFamily="-83" charset="-128"/>
            </a:endParaRPr>
          </a:p>
          <a:p>
            <a:pPr eaLnBrk="1" hangingPunct="1">
              <a:lnSpc>
                <a:spcPct val="90000"/>
              </a:lnSpc>
              <a:defRPr/>
            </a:pPr>
            <a:r>
              <a:rPr lang="en-GB" sz="2400" dirty="0">
                <a:solidFill>
                  <a:schemeClr val="accent2"/>
                </a:solidFill>
                <a:ea typeface="ヒラギノ角ゴ Pro W3" pitchFamily="-83" charset="-128"/>
                <a:cs typeface="ヒラギノ角ゴ Pro W3" pitchFamily="-83" charset="-128"/>
              </a:rPr>
              <a:t>In actual </a:t>
            </a:r>
            <a:r>
              <a:rPr lang="en-GB" sz="2400" dirty="0">
                <a:ln>
                  <a:solidFill>
                    <a:srgbClr val="660066"/>
                  </a:solidFill>
                </a:ln>
                <a:solidFill>
                  <a:srgbClr val="FFFFFF"/>
                </a:solidFill>
                <a:ea typeface="ヒラギノ角ゴ Pro W3" pitchFamily="-83" charset="-128"/>
                <a:cs typeface="ヒラギノ角ゴ Pro W3" pitchFamily="-83" charset="-128"/>
              </a:rPr>
              <a:t>market</a:t>
            </a:r>
            <a:r>
              <a:rPr lang="en-GB" sz="2400" dirty="0">
                <a:solidFill>
                  <a:schemeClr val="accent2"/>
                </a:solidFill>
                <a:ea typeface="ヒラギノ角ゴ Pro W3" pitchFamily="-83" charset="-128"/>
                <a:cs typeface="ヒラギノ角ゴ Pro W3" pitchFamily="-83" charset="-128"/>
              </a:rPr>
              <a:t> economies</a:t>
            </a:r>
            <a:r>
              <a:rPr lang="en-GB" sz="2400" dirty="0">
                <a:ea typeface="ヒラギノ角ゴ Pro W3" pitchFamily="-83" charset="-128"/>
                <a:cs typeface="ヒラギノ角ゴ Pro W3" pitchFamily="-83" charset="-128"/>
              </a:rPr>
              <a:t> </a:t>
            </a:r>
            <a:r>
              <a:rPr lang="en-GB" sz="2400" dirty="0">
                <a:solidFill>
                  <a:srgbClr val="FF0033"/>
                </a:solidFill>
                <a:ea typeface="ヒラギノ角ゴ Pro W3" pitchFamily="-83" charset="-128"/>
                <a:cs typeface="ヒラギノ角ゴ Pro W3" pitchFamily="-83" charset="-128"/>
              </a:rPr>
              <a:t>some workers enjoy the </a:t>
            </a:r>
            <a:r>
              <a:rPr lang="en-GB" sz="2400" dirty="0" err="1">
                <a:solidFill>
                  <a:srgbClr val="FF0033"/>
                </a:solidFill>
                <a:ea typeface="ヒラギノ角ゴ Pro W3" pitchFamily="-83" charset="-128"/>
                <a:cs typeface="ヒラギノ角ゴ Pro W3" pitchFamily="-83" charset="-128"/>
              </a:rPr>
              <a:t>Smithian</a:t>
            </a:r>
            <a:r>
              <a:rPr lang="en-GB" sz="2400" dirty="0">
                <a:solidFill>
                  <a:srgbClr val="FF0033"/>
                </a:solidFill>
                <a:ea typeface="ヒラギノ角ゴ Pro W3" pitchFamily="-83" charset="-128"/>
                <a:cs typeface="ヒラギノ角ゴ Pro W3" pitchFamily="-83" charset="-128"/>
              </a:rPr>
              <a:t> advantages of learning by doing</a:t>
            </a:r>
            <a:r>
              <a:rPr lang="en-GB" sz="2400" dirty="0">
                <a:ea typeface="ヒラギノ角ゴ Pro W3" pitchFamily="-83" charset="-128"/>
                <a:cs typeface="ヒラギノ角ゴ Pro W3" pitchFamily="-83" charset="-128"/>
              </a:rPr>
              <a:t> and </a:t>
            </a:r>
            <a:r>
              <a:rPr lang="en-GB" sz="2400" dirty="0">
                <a:solidFill>
                  <a:srgbClr val="FF0033"/>
                </a:solidFill>
                <a:ea typeface="ヒラギノ角ゴ Pro W3" pitchFamily="-83" charset="-128"/>
                <a:cs typeface="ヒラギノ角ゴ Pro W3" pitchFamily="-83" charset="-128"/>
              </a:rPr>
              <a:t>other</a:t>
            </a:r>
            <a:r>
              <a:rPr lang="en-GB" sz="2400" dirty="0">
                <a:ea typeface="ヒラギノ角ゴ Pro W3" pitchFamily="-83" charset="-128"/>
                <a:cs typeface="ヒラギノ角ゴ Pro W3" pitchFamily="-83" charset="-128"/>
              </a:rPr>
              <a:t>s are employed in such a way to </a:t>
            </a:r>
            <a:r>
              <a:rPr lang="en-GB" sz="2400" dirty="0">
                <a:solidFill>
                  <a:srgbClr val="FF0033"/>
                </a:solidFill>
                <a:ea typeface="ヒラギノ角ゴ Pro W3" pitchFamily="-83" charset="-128"/>
                <a:cs typeface="ヒラギノ角ゴ Pro W3" pitchFamily="-83" charset="-128"/>
              </a:rPr>
              <a:t>minimize training time.</a:t>
            </a:r>
          </a:p>
          <a:p>
            <a:pPr eaLnBrk="1" hangingPunct="1">
              <a:lnSpc>
                <a:spcPct val="90000"/>
              </a:lnSpc>
              <a:defRPr/>
            </a:pPr>
            <a:endParaRPr lang="en-GB" sz="2400" dirty="0">
              <a:ea typeface="ヒラギノ角ゴ Pro W3" pitchFamily="-83" charset="-128"/>
              <a:cs typeface="ヒラギノ角ゴ Pro W3" pitchFamily="-83" charset="-128"/>
            </a:endParaRPr>
          </a:p>
          <a:p>
            <a:pPr eaLnBrk="1" hangingPunct="1">
              <a:lnSpc>
                <a:spcPct val="90000"/>
              </a:lnSpc>
              <a:defRPr/>
            </a:pPr>
            <a:r>
              <a:rPr lang="en-GB" sz="2400" dirty="0">
                <a:ea typeface="ヒラギノ角ゴ Pro W3" pitchFamily="-83" charset="-128"/>
                <a:cs typeface="ヒラギノ角ゴ Pro W3" pitchFamily="-83" charset="-128"/>
              </a:rPr>
              <a:t>In the </a:t>
            </a:r>
            <a:r>
              <a:rPr lang="en-GB" sz="2400" dirty="0">
                <a:solidFill>
                  <a:schemeClr val="accent2"/>
                </a:solidFill>
                <a:ea typeface="ヒラギノ角ゴ Pro W3" pitchFamily="-83" charset="-128"/>
                <a:cs typeface="ヒラギノ角ゴ Pro W3" pitchFamily="-83" charset="-128"/>
              </a:rPr>
              <a:t>global economy</a:t>
            </a:r>
            <a:r>
              <a:rPr lang="en-GB" sz="2400" dirty="0">
                <a:ea typeface="ヒラギノ角ゴ Pro W3" pitchFamily="-83" charset="-128"/>
                <a:cs typeface="ヒラギノ角ゴ Pro W3" pitchFamily="-83" charset="-128"/>
              </a:rPr>
              <a:t> this has also become often a distinction between workers of </a:t>
            </a:r>
            <a:r>
              <a:rPr lang="en-GB" sz="2400" dirty="0">
                <a:solidFill>
                  <a:schemeClr val="accent2"/>
                </a:solidFill>
                <a:ea typeface="ヒラギノ角ゴ Pro W3" pitchFamily="-83" charset="-128"/>
                <a:cs typeface="ヒラギノ角ゴ Pro W3" pitchFamily="-83" charset="-128"/>
              </a:rPr>
              <a:t>core industrialized</a:t>
            </a:r>
            <a:r>
              <a:rPr lang="en-GB" sz="2400" dirty="0">
                <a:ea typeface="ヒラギノ角ゴ Pro W3" pitchFamily="-83" charset="-128"/>
                <a:cs typeface="ヒラギノ角ゴ Pro W3" pitchFamily="-83" charset="-128"/>
              </a:rPr>
              <a:t> countries and of </a:t>
            </a:r>
            <a:r>
              <a:rPr lang="en-GB" sz="2400" dirty="0">
                <a:solidFill>
                  <a:schemeClr val="accent2"/>
                </a:solidFill>
                <a:ea typeface="ヒラギノ角ゴ Pro W3" pitchFamily="-83" charset="-128"/>
                <a:cs typeface="ヒラギノ角ゴ Pro W3" pitchFamily="-83" charset="-128"/>
              </a:rPr>
              <a:t>third world countries.</a:t>
            </a:r>
            <a:endParaRPr lang="en-GB" sz="2400" dirty="0">
              <a:ea typeface="ヒラギノ角ゴ Pro W3" pitchFamily="-83" charset="-128"/>
              <a:cs typeface="ヒラギノ角ゴ Pro W3" pitchFamily="-83"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240"/>
            <a:ext cx="9103895" cy="1239520"/>
          </a:xfrm>
          <a:solidFill>
            <a:srgbClr val="FF0000"/>
          </a:solidFill>
        </p:spPr>
        <p:style>
          <a:lnRef idx="2">
            <a:schemeClr val="accent2"/>
          </a:lnRef>
          <a:fillRef idx="1">
            <a:schemeClr val="lt1"/>
          </a:fillRef>
          <a:effectRef idx="0">
            <a:schemeClr val="accent2"/>
          </a:effectRef>
          <a:fontRef idx="minor">
            <a:schemeClr val="dk1"/>
          </a:fontRef>
        </p:style>
        <p:txBody>
          <a:bodyPr>
            <a:normAutofit/>
          </a:bodyPr>
          <a:lstStyle/>
          <a:p>
            <a:r>
              <a:rPr lang="it-IT" dirty="0">
                <a:solidFill>
                  <a:schemeClr val="bg1"/>
                </a:solidFill>
              </a:rPr>
              <a:t>Knowledge and </a:t>
            </a:r>
            <a:r>
              <a:rPr lang="it-IT" dirty="0" err="1">
                <a:solidFill>
                  <a:schemeClr val="bg1"/>
                </a:solidFill>
              </a:rPr>
              <a:t>specificity</a:t>
            </a:r>
            <a:endParaRPr lang="it-IT" dirty="0">
              <a:solidFill>
                <a:schemeClr val="bg1"/>
              </a:solidFill>
            </a:endParaRPr>
          </a:p>
        </p:txBody>
      </p:sp>
      <p:sp>
        <p:nvSpPr>
          <p:cNvPr id="3" name="Content Placeholder 2"/>
          <p:cNvSpPr>
            <a:spLocks noGrp="1"/>
          </p:cNvSpPr>
          <p:nvPr>
            <p:ph idx="1"/>
          </p:nvPr>
        </p:nvSpPr>
        <p:spPr>
          <a:xfrm>
            <a:off x="457199" y="1097280"/>
            <a:ext cx="8513011" cy="5546825"/>
          </a:xfrm>
        </p:spPr>
        <p:txBody>
          <a:bodyPr>
            <a:normAutofit fontScale="77500" lnSpcReduction="20000"/>
          </a:bodyPr>
          <a:lstStyle/>
          <a:p>
            <a:pPr marL="0" indent="0">
              <a:buNone/>
            </a:pPr>
            <a:r>
              <a:rPr lang="en-US" dirty="0"/>
              <a:t>The relation between knowledge and specificity is particularly complex. Here we focus on only two features:</a:t>
            </a:r>
          </a:p>
          <a:p>
            <a:pPr marL="0" indent="0">
              <a:buNone/>
            </a:pPr>
            <a:r>
              <a:rPr lang="en-US" dirty="0">
                <a:solidFill>
                  <a:srgbClr val="FF0000"/>
                </a:solidFill>
              </a:rPr>
              <a:t>(1)</a:t>
            </a:r>
            <a:r>
              <a:rPr lang="en-US" dirty="0"/>
              <a:t> Each piece of knowledge </a:t>
            </a:r>
            <a:r>
              <a:rPr lang="en-US" dirty="0">
                <a:solidFill>
                  <a:srgbClr val="FF0000"/>
                </a:solidFill>
              </a:rPr>
              <a:t>is unique </a:t>
            </a:r>
            <a:r>
              <a:rPr lang="en-US" dirty="0"/>
              <a:t>and increases its value when used together with other pieces of knowledge. </a:t>
            </a:r>
          </a:p>
          <a:p>
            <a:pPr marL="0" indent="0">
              <a:buNone/>
            </a:pPr>
            <a:r>
              <a:rPr lang="en-US" dirty="0">
                <a:solidFill>
                  <a:srgbClr val="FF0000"/>
                </a:solidFill>
              </a:rPr>
              <a:t>(2) </a:t>
            </a:r>
            <a:r>
              <a:rPr lang="en-US" dirty="0"/>
              <a:t>Each piece of knowledge is a </a:t>
            </a:r>
            <a:r>
              <a:rPr lang="en-US" dirty="0">
                <a:solidFill>
                  <a:srgbClr val="FF0000"/>
                </a:solidFill>
              </a:rPr>
              <a:t>non-rival </a:t>
            </a:r>
            <a:r>
              <a:rPr lang="en-US" dirty="0"/>
              <a:t>good and can be used </a:t>
            </a:r>
            <a:r>
              <a:rPr lang="en-US" dirty="0" err="1"/>
              <a:t>simultaneosly</a:t>
            </a:r>
            <a:r>
              <a:rPr lang="en-US" dirty="0"/>
              <a:t> by many people for an infinite number of times.</a:t>
            </a:r>
          </a:p>
          <a:p>
            <a:pPr marL="0" indent="0">
              <a:buNone/>
            </a:pPr>
            <a:endParaRPr lang="en-US" dirty="0"/>
          </a:p>
          <a:p>
            <a:pPr marL="0" indent="0">
              <a:buNone/>
            </a:pPr>
            <a:endParaRPr lang="en-US" dirty="0"/>
          </a:p>
          <a:p>
            <a:r>
              <a:rPr lang="en-US" dirty="0">
                <a:solidFill>
                  <a:srgbClr val="FF0000"/>
                </a:solidFill>
              </a:rPr>
              <a:t>Because of (1), </a:t>
            </a:r>
            <a:r>
              <a:rPr lang="en-US" dirty="0"/>
              <a:t>when knowledge is privatized, it becomes </a:t>
            </a:r>
            <a:r>
              <a:rPr lang="en-US" dirty="0">
                <a:solidFill>
                  <a:srgbClr val="FF0000"/>
                </a:solidFill>
              </a:rPr>
              <a:t>a great source of specificity.</a:t>
            </a:r>
          </a:p>
          <a:p>
            <a:endParaRPr lang="en-US" dirty="0">
              <a:solidFill>
                <a:srgbClr val="FF0000"/>
              </a:solidFill>
            </a:endParaRPr>
          </a:p>
          <a:p>
            <a:r>
              <a:rPr lang="en-US" dirty="0">
                <a:solidFill>
                  <a:srgbClr val="FF0000"/>
                </a:solidFill>
              </a:rPr>
              <a:t>Because of (2), </a:t>
            </a:r>
            <a:r>
              <a:rPr lang="en-US" dirty="0"/>
              <a:t>when knowledge is used intensively and used as a public good, the overall intensity of </a:t>
            </a:r>
            <a:r>
              <a:rPr lang="en-US" dirty="0">
                <a:solidFill>
                  <a:srgbClr val="FF0000"/>
                </a:solidFill>
              </a:rPr>
              <a:t>specific </a:t>
            </a:r>
            <a:r>
              <a:rPr lang="en-US" dirty="0"/>
              <a:t>assets is likely to </a:t>
            </a:r>
            <a:r>
              <a:rPr lang="en-US" dirty="0">
                <a:solidFill>
                  <a:srgbClr val="FF0000"/>
                </a:solidFill>
              </a:rPr>
              <a:t>decrease.</a:t>
            </a:r>
          </a:p>
          <a:p>
            <a:endParaRPr lang="it-IT" dirty="0"/>
          </a:p>
        </p:txBody>
      </p:sp>
    </p:spTree>
    <p:extLst>
      <p:ext uri="{BB962C8B-B14F-4D97-AF65-F5344CB8AC3E}">
        <p14:creationId xmlns:p14="http://schemas.microsoft.com/office/powerpoint/2010/main" val="40222030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8737"/>
          </a:xfrm>
          <a:solidFill>
            <a:srgbClr val="FF0000"/>
          </a:solidFill>
        </p:spPr>
        <p:txBody>
          <a:bodyPr>
            <a:normAutofit/>
          </a:bodyPr>
          <a:lstStyle/>
          <a:p>
            <a:r>
              <a:rPr lang="it-IT" sz="3200" dirty="0">
                <a:solidFill>
                  <a:srgbClr val="FF0000"/>
                </a:solidFill>
              </a:rPr>
              <a:t> </a:t>
            </a:r>
            <a:r>
              <a:rPr lang="it-IT" dirty="0">
                <a:solidFill>
                  <a:srgbClr val="FFFFFF"/>
                </a:solidFill>
              </a:rPr>
              <a:t>The </a:t>
            </a:r>
            <a:r>
              <a:rPr lang="it-IT" dirty="0" err="1">
                <a:solidFill>
                  <a:srgbClr val="FFFFFF"/>
                </a:solidFill>
              </a:rPr>
              <a:t>knowlege</a:t>
            </a:r>
            <a:r>
              <a:rPr lang="it-IT" dirty="0">
                <a:solidFill>
                  <a:srgbClr val="FFFFFF"/>
                </a:solidFill>
              </a:rPr>
              <a:t> </a:t>
            </a:r>
            <a:r>
              <a:rPr lang="it-IT" dirty="0" err="1">
                <a:solidFill>
                  <a:srgbClr val="FFFFFF"/>
                </a:solidFill>
              </a:rPr>
              <a:t>struggle</a:t>
            </a:r>
            <a:endParaRPr lang="it-IT" dirty="0">
              <a:solidFill>
                <a:srgbClr val="FFFFFF"/>
              </a:solidFill>
            </a:endParaRPr>
          </a:p>
        </p:txBody>
      </p:sp>
      <p:sp>
        <p:nvSpPr>
          <p:cNvPr id="3" name="Content Placeholder 2"/>
          <p:cNvSpPr>
            <a:spLocks noGrp="1"/>
          </p:cNvSpPr>
          <p:nvPr>
            <p:ph idx="1"/>
          </p:nvPr>
        </p:nvSpPr>
        <p:spPr>
          <a:xfrm>
            <a:off x="173789" y="1056105"/>
            <a:ext cx="8783053" cy="5801895"/>
          </a:xfrm>
          <a:ln>
            <a:solidFill>
              <a:srgbClr val="FF0000"/>
            </a:solidFill>
          </a:ln>
        </p:spPr>
        <p:txBody>
          <a:bodyPr>
            <a:normAutofit fontScale="47500" lnSpcReduction="20000"/>
          </a:bodyPr>
          <a:lstStyle/>
          <a:p>
            <a:pPr marL="0" indent="0">
              <a:buNone/>
            </a:pPr>
            <a:r>
              <a:rPr lang="en-US" sz="5100" dirty="0">
                <a:solidFill>
                  <a:srgbClr val="FF0000"/>
                </a:solidFill>
                <a:latin typeface="Times New Roman"/>
                <a:cs typeface="Times New Roman"/>
              </a:rPr>
              <a:t>1) 1800-1860</a:t>
            </a:r>
            <a:r>
              <a:rPr lang="en-US" sz="5100" dirty="0">
                <a:latin typeface="Times New Roman"/>
                <a:cs typeface="Times New Roman"/>
              </a:rPr>
              <a:t> Skilled workers had </a:t>
            </a:r>
            <a:r>
              <a:rPr lang="en-US" sz="5100" dirty="0">
                <a:solidFill>
                  <a:srgbClr val="FF0000"/>
                </a:solidFill>
                <a:latin typeface="Times New Roman"/>
                <a:cs typeface="Times New Roman"/>
              </a:rPr>
              <a:t>no fiduciary responsibility</a:t>
            </a:r>
            <a:r>
              <a:rPr lang="en-US" sz="5100" dirty="0">
                <a:latin typeface="Times New Roman"/>
                <a:cs typeface="Times New Roman"/>
              </a:rPr>
              <a:t>. </a:t>
            </a:r>
          </a:p>
          <a:p>
            <a:pPr marL="0" indent="0">
              <a:buNone/>
            </a:pPr>
            <a:endParaRPr lang="en-US" sz="5100" dirty="0">
              <a:latin typeface="Times New Roman"/>
              <a:cs typeface="Times New Roman"/>
            </a:endParaRPr>
          </a:p>
          <a:p>
            <a:pPr marL="0" indent="0">
              <a:buNone/>
            </a:pPr>
            <a:r>
              <a:rPr lang="en-US" sz="5100" dirty="0">
                <a:solidFill>
                  <a:srgbClr val="FF0000"/>
                </a:solidFill>
                <a:latin typeface="Times New Roman"/>
                <a:cs typeface="Times New Roman"/>
              </a:rPr>
              <a:t>2) 1860- 1890 </a:t>
            </a:r>
            <a:r>
              <a:rPr lang="en-US" sz="5100" dirty="0">
                <a:latin typeface="Times New Roman"/>
                <a:cs typeface="Times New Roman"/>
              </a:rPr>
              <a:t>Development of Trade Secrets as a Obligation of Employment and the </a:t>
            </a:r>
            <a:r>
              <a:rPr lang="en-US" sz="5100" dirty="0">
                <a:solidFill>
                  <a:srgbClr val="FF0000"/>
                </a:solidFill>
                <a:latin typeface="Times New Roman"/>
                <a:cs typeface="Times New Roman"/>
              </a:rPr>
              <a:t>Use of Contracts </a:t>
            </a:r>
            <a:r>
              <a:rPr lang="en-US" sz="5100" dirty="0">
                <a:latin typeface="Times New Roman"/>
                <a:cs typeface="Times New Roman"/>
              </a:rPr>
              <a:t>to control knowledge.</a:t>
            </a:r>
          </a:p>
          <a:p>
            <a:pPr marL="0" indent="0">
              <a:buNone/>
            </a:pPr>
            <a:endParaRPr lang="en-US" sz="5100" dirty="0">
              <a:latin typeface="Times New Roman"/>
              <a:cs typeface="Times New Roman"/>
            </a:endParaRPr>
          </a:p>
          <a:p>
            <a:pPr marL="0" indent="0">
              <a:buNone/>
            </a:pPr>
            <a:r>
              <a:rPr lang="en-US" sz="5100" dirty="0">
                <a:solidFill>
                  <a:srgbClr val="FF0000"/>
                </a:solidFill>
                <a:latin typeface="Times New Roman"/>
                <a:cs typeface="Times New Roman"/>
              </a:rPr>
              <a:t>3) 1890 -1920 </a:t>
            </a:r>
            <a:r>
              <a:rPr lang="en-US" sz="5100" dirty="0">
                <a:latin typeface="Times New Roman"/>
                <a:cs typeface="Times New Roman"/>
              </a:rPr>
              <a:t>Breach of Trade Secret as a misappropriation of property  </a:t>
            </a:r>
            <a:r>
              <a:rPr lang="en-US" sz="5100" dirty="0">
                <a:solidFill>
                  <a:srgbClr val="FF0000"/>
                </a:solidFill>
                <a:latin typeface="Times New Roman"/>
                <a:cs typeface="Times New Roman"/>
              </a:rPr>
              <a:t>automatically forbidden by the employment contract.</a:t>
            </a:r>
          </a:p>
          <a:p>
            <a:pPr marL="0" indent="0">
              <a:buNone/>
            </a:pPr>
            <a:endParaRPr lang="en-US" sz="5100" dirty="0">
              <a:latin typeface="Times New Roman"/>
              <a:cs typeface="Times New Roman"/>
            </a:endParaRPr>
          </a:p>
          <a:p>
            <a:pPr marL="0" indent="0">
              <a:buNone/>
            </a:pPr>
            <a:endParaRPr lang="en-US" sz="5100" dirty="0">
              <a:latin typeface="Times New Roman"/>
              <a:cs typeface="Times New Roman"/>
            </a:endParaRPr>
          </a:p>
          <a:p>
            <a:pPr marL="0" indent="0">
              <a:buNone/>
            </a:pPr>
            <a:r>
              <a:rPr lang="en-US" sz="5100" dirty="0">
                <a:latin typeface="Times New Roman"/>
                <a:cs typeface="Times New Roman"/>
              </a:rPr>
              <a:t>“In enforcing contracts first, only if they were express, and later by recognizing such contracts as implied-to maintain secrecy of the employer's methods, courts created a </a:t>
            </a:r>
            <a:r>
              <a:rPr lang="en-US" sz="5100" dirty="0">
                <a:solidFill>
                  <a:srgbClr val="FF0000"/>
                </a:solidFill>
                <a:latin typeface="Times New Roman"/>
                <a:cs typeface="Times New Roman"/>
              </a:rPr>
              <a:t>new species of "intellectual" property at the expense of older notions of artisanal independence. </a:t>
            </a:r>
            <a:r>
              <a:rPr lang="en-US" sz="5100" dirty="0">
                <a:latin typeface="Times New Roman"/>
                <a:cs typeface="Times New Roman"/>
              </a:rPr>
              <a:t>This was undoubtedly a case of "creative destruction" of one form of economic privilege to create another-the corporate intellectual property.” (Fisk, 445).</a:t>
            </a:r>
          </a:p>
        </p:txBody>
      </p:sp>
    </p:spTree>
    <p:extLst>
      <p:ext uri="{BB962C8B-B14F-4D97-AF65-F5344CB8AC3E}">
        <p14:creationId xmlns:p14="http://schemas.microsoft.com/office/powerpoint/2010/main" val="33482046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84" y="0"/>
            <a:ext cx="9010316" cy="1417638"/>
          </a:xfrm>
          <a:solidFill>
            <a:srgbClr val="660066"/>
          </a:solidFill>
          <a:ln>
            <a:solidFill>
              <a:srgbClr val="FF0000"/>
            </a:solidFill>
          </a:ln>
        </p:spPr>
        <p:txBody>
          <a:bodyPr>
            <a:normAutofit/>
          </a:bodyPr>
          <a:lstStyle/>
          <a:p>
            <a:r>
              <a:rPr lang="it-IT" dirty="0">
                <a:solidFill>
                  <a:srgbClr val="FF0000"/>
                </a:solidFill>
              </a:rPr>
              <a:t>  </a:t>
            </a:r>
            <a:r>
              <a:rPr lang="it-IT" dirty="0">
                <a:solidFill>
                  <a:srgbClr val="FFFFFF"/>
                </a:solidFill>
              </a:rPr>
              <a:t>The code of Capital</a:t>
            </a:r>
          </a:p>
        </p:txBody>
      </p:sp>
      <p:sp>
        <p:nvSpPr>
          <p:cNvPr id="3" name="Content Placeholder 2"/>
          <p:cNvSpPr>
            <a:spLocks noGrp="1"/>
          </p:cNvSpPr>
          <p:nvPr>
            <p:ph idx="1"/>
          </p:nvPr>
        </p:nvSpPr>
        <p:spPr>
          <a:xfrm>
            <a:off x="133684" y="1600200"/>
            <a:ext cx="9010316" cy="5257799"/>
          </a:xfrm>
          <a:ln>
            <a:solidFill>
              <a:srgbClr val="FF0000"/>
            </a:solidFill>
          </a:ln>
        </p:spPr>
        <p:txBody>
          <a:bodyPr>
            <a:normAutofit fontScale="77500" lnSpcReduction="20000"/>
          </a:bodyPr>
          <a:lstStyle/>
          <a:p>
            <a:endParaRPr lang="it-IT" dirty="0"/>
          </a:p>
          <a:p>
            <a:pPr marL="0" indent="0">
              <a:buNone/>
            </a:pPr>
            <a:r>
              <a:rPr lang="en-US" dirty="0"/>
              <a:t>Three attributes transform ordinary assets into capital assets: </a:t>
            </a:r>
            <a:r>
              <a:rPr lang="en-US" b="1" i="1" dirty="0">
                <a:solidFill>
                  <a:srgbClr val="000090"/>
                </a:solidFill>
              </a:rPr>
              <a:t>priority</a:t>
            </a:r>
            <a:r>
              <a:rPr lang="en-US" b="1" dirty="0">
                <a:solidFill>
                  <a:srgbClr val="000090"/>
                </a:solidFill>
              </a:rPr>
              <a:t>, </a:t>
            </a:r>
            <a:r>
              <a:rPr lang="en-US" b="1" i="1" dirty="0">
                <a:solidFill>
                  <a:srgbClr val="000090"/>
                </a:solidFill>
              </a:rPr>
              <a:t>universality, </a:t>
            </a:r>
            <a:r>
              <a:rPr lang="en-US" b="1" dirty="0">
                <a:solidFill>
                  <a:srgbClr val="000090"/>
                </a:solidFill>
              </a:rPr>
              <a:t>and </a:t>
            </a:r>
            <a:r>
              <a:rPr lang="en-US" b="1" i="1" dirty="0">
                <a:solidFill>
                  <a:srgbClr val="000090"/>
                </a:solidFill>
              </a:rPr>
              <a:t>durability</a:t>
            </a:r>
            <a:r>
              <a:rPr lang="en-US" b="1" dirty="0">
                <a:solidFill>
                  <a:srgbClr val="000090"/>
                </a:solidFill>
              </a:rPr>
              <a:t>. </a:t>
            </a:r>
          </a:p>
          <a:p>
            <a:pPr marL="514350" indent="-514350">
              <a:buAutoNum type="arabicParenR"/>
            </a:pPr>
            <a:r>
              <a:rPr lang="en-US" b="1" dirty="0">
                <a:solidFill>
                  <a:srgbClr val="000090"/>
                </a:solidFill>
              </a:rPr>
              <a:t>Priority</a:t>
            </a:r>
            <a:r>
              <a:rPr lang="en-US" dirty="0"/>
              <a:t> gives the holder of capital a superior right over others. It operates like an ace in a game of cards.</a:t>
            </a:r>
          </a:p>
          <a:p>
            <a:pPr marL="514350" indent="-514350">
              <a:buAutoNum type="arabicParenR"/>
            </a:pPr>
            <a:r>
              <a:rPr lang="en-US" b="1" dirty="0">
                <a:solidFill>
                  <a:srgbClr val="000090"/>
                </a:solidFill>
              </a:rPr>
              <a:t>Universality</a:t>
            </a:r>
            <a:r>
              <a:rPr lang="en-US" dirty="0"/>
              <a:t> ensures that the priority right will be upheld against anybody; it extends priority in space.</a:t>
            </a:r>
          </a:p>
          <a:p>
            <a:pPr marL="514350" indent="-514350">
              <a:buAutoNum type="arabicParenR" startAt="3"/>
            </a:pPr>
            <a:r>
              <a:rPr lang="en-US" b="1" dirty="0">
                <a:solidFill>
                  <a:srgbClr val="000090"/>
                </a:solidFill>
              </a:rPr>
              <a:t>Durability</a:t>
            </a:r>
            <a:r>
              <a:rPr lang="en-US" b="1" dirty="0"/>
              <a:t> </a:t>
            </a:r>
            <a:r>
              <a:rPr lang="en-US" dirty="0"/>
              <a:t>insulates capital from a range of creditor claims; it extends priority in time. </a:t>
            </a:r>
          </a:p>
          <a:p>
            <a:pPr marL="514350" indent="-514350">
              <a:buAutoNum type="arabicParenR" startAt="3"/>
            </a:pPr>
            <a:endParaRPr lang="en-US" dirty="0"/>
          </a:p>
          <a:p>
            <a:pPr marL="0" indent="0">
              <a:buNone/>
            </a:pPr>
            <a:r>
              <a:rPr lang="en-US" dirty="0"/>
              <a:t>Each of these attributes strengthens capital relative to other assets, but the key attribute for amassing wealth over time is durability.  </a:t>
            </a:r>
          </a:p>
          <a:p>
            <a:pPr marL="0" indent="0">
              <a:buNone/>
            </a:pPr>
            <a:r>
              <a:rPr lang="en-US" dirty="0"/>
              <a:t>(</a:t>
            </a:r>
            <a:r>
              <a:rPr lang="en-US" b="1" dirty="0">
                <a:solidFill>
                  <a:srgbClr val="660066"/>
                </a:solidFill>
              </a:rPr>
              <a:t>Katharina </a:t>
            </a:r>
            <a:r>
              <a:rPr lang="en-US" b="1" dirty="0" err="1">
                <a:solidFill>
                  <a:srgbClr val="660066"/>
                </a:solidFill>
              </a:rPr>
              <a:t>Pistor</a:t>
            </a:r>
            <a:r>
              <a:rPr lang="en-US" b="1" dirty="0">
                <a:solidFill>
                  <a:srgbClr val="660066"/>
                </a:solidFill>
              </a:rPr>
              <a:t>, forthcoming book</a:t>
            </a:r>
            <a:r>
              <a:rPr lang="en-US" dirty="0"/>
              <a:t>)</a:t>
            </a:r>
          </a:p>
          <a:p>
            <a:endParaRPr lang="en-US" dirty="0"/>
          </a:p>
        </p:txBody>
      </p:sp>
    </p:spTree>
    <p:extLst>
      <p:ext uri="{BB962C8B-B14F-4D97-AF65-F5344CB8AC3E}">
        <p14:creationId xmlns:p14="http://schemas.microsoft.com/office/powerpoint/2010/main" val="134796142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42737"/>
          </a:xfrm>
          <a:solidFill>
            <a:srgbClr val="660066"/>
          </a:solidFill>
        </p:spPr>
        <p:txBody>
          <a:bodyPr/>
          <a:lstStyle/>
          <a:p>
            <a:r>
              <a:rPr lang="en-US" dirty="0">
                <a:solidFill>
                  <a:schemeClr val="bg1"/>
                </a:solidFill>
              </a:rPr>
              <a:t>Trade secrets vs. IPR</a:t>
            </a:r>
          </a:p>
        </p:txBody>
      </p:sp>
      <p:sp>
        <p:nvSpPr>
          <p:cNvPr id="3" name="Segnaposto contenuto 2"/>
          <p:cNvSpPr>
            <a:spLocks noGrp="1"/>
          </p:cNvSpPr>
          <p:nvPr>
            <p:ph idx="1"/>
          </p:nvPr>
        </p:nvSpPr>
        <p:spPr>
          <a:xfrm>
            <a:off x="457199" y="1310106"/>
            <a:ext cx="8539747" cy="5440948"/>
          </a:xfrm>
        </p:spPr>
        <p:txBody>
          <a:bodyPr>
            <a:normAutofit fontScale="70000" lnSpcReduction="20000"/>
          </a:bodyPr>
          <a:lstStyle/>
          <a:p>
            <a:pPr marL="0" indent="0">
              <a:buNone/>
            </a:pPr>
            <a:r>
              <a:rPr lang="en-US" dirty="0"/>
              <a:t>Even if  trade secrets can be seen  as  a primitive  form intellectual property  they cannot be included among capital assets  because </a:t>
            </a:r>
            <a:r>
              <a:rPr lang="en-US" b="1" dirty="0">
                <a:solidFill>
                  <a:srgbClr val="000090"/>
                </a:solidFill>
              </a:rPr>
              <a:t>they lack the attributes of priority, durability and universality</a:t>
            </a:r>
            <a:r>
              <a:rPr lang="en-US" b="1" dirty="0">
                <a:solidFill>
                  <a:srgbClr val="660066"/>
                </a:solidFill>
              </a:rPr>
              <a:t> </a:t>
            </a:r>
            <a:r>
              <a:rPr lang="en-US" dirty="0"/>
              <a:t>which characterizes IPR.</a:t>
            </a:r>
          </a:p>
          <a:p>
            <a:endParaRPr lang="en-US" dirty="0"/>
          </a:p>
          <a:p>
            <a:pPr marL="0" indent="0">
              <a:buNone/>
            </a:pPr>
            <a:r>
              <a:rPr lang="en-US" b="1" dirty="0">
                <a:solidFill>
                  <a:srgbClr val="000090"/>
                </a:solidFill>
              </a:rPr>
              <a:t>1) </a:t>
            </a:r>
            <a:r>
              <a:rPr lang="en-US" dirty="0"/>
              <a:t>The holder of a trade secret has </a:t>
            </a:r>
            <a:r>
              <a:rPr lang="en-US" b="1" dirty="0">
                <a:solidFill>
                  <a:srgbClr val="000090"/>
                </a:solidFill>
              </a:rPr>
              <a:t>no priority </a:t>
            </a:r>
            <a:r>
              <a:rPr lang="en-US" dirty="0"/>
              <a:t>towards other holders of trade secrets. Unlike the case of IPR his right is not like an ace in a  house of cards.</a:t>
            </a:r>
          </a:p>
          <a:p>
            <a:endParaRPr lang="en-US" dirty="0"/>
          </a:p>
          <a:p>
            <a:pPr marL="0" indent="0">
              <a:buNone/>
            </a:pPr>
            <a:r>
              <a:rPr lang="en-US" b="1" dirty="0">
                <a:solidFill>
                  <a:srgbClr val="000090"/>
                </a:solidFill>
              </a:rPr>
              <a:t>2 )</a:t>
            </a:r>
            <a:r>
              <a:rPr lang="en-US" dirty="0"/>
              <a:t>The right to enforce trade secrets is </a:t>
            </a:r>
            <a:r>
              <a:rPr lang="en-US" b="1" dirty="0">
                <a:solidFill>
                  <a:srgbClr val="000090"/>
                </a:solidFill>
              </a:rPr>
              <a:t>not universal</a:t>
            </a:r>
            <a:r>
              <a:rPr lang="en-US" dirty="0"/>
              <a:t>. It holds only against individuals who got the knowledge from the person who developed the technology. By contrast the universality of intellectual property rights ensures that  priority can be upheld against anybody.</a:t>
            </a:r>
          </a:p>
          <a:p>
            <a:endParaRPr lang="en-US" dirty="0"/>
          </a:p>
          <a:p>
            <a:pPr marL="0" indent="0">
              <a:buNone/>
            </a:pPr>
            <a:r>
              <a:rPr lang="en-US" b="1" dirty="0"/>
              <a:t>3)</a:t>
            </a:r>
            <a:r>
              <a:rPr lang="en-US" dirty="0"/>
              <a:t> Trade secrets are </a:t>
            </a:r>
            <a:r>
              <a:rPr lang="en-US" b="1" dirty="0">
                <a:solidFill>
                  <a:srgbClr val="000090"/>
                </a:solidFill>
              </a:rPr>
              <a:t>not durable. </a:t>
            </a:r>
            <a:r>
              <a:rPr lang="en-US" dirty="0"/>
              <a:t>They can expire at any moment in time when the technology is available in the public space. By contrast, IPR have a durability of 20 years (usually for patents) which is longer than most other tools used in production.</a:t>
            </a:r>
          </a:p>
          <a:p>
            <a:endParaRPr lang="en-US" dirty="0"/>
          </a:p>
        </p:txBody>
      </p:sp>
    </p:spTree>
    <p:extLst>
      <p:ext uri="{BB962C8B-B14F-4D97-AF65-F5344CB8AC3E}">
        <p14:creationId xmlns:p14="http://schemas.microsoft.com/office/powerpoint/2010/main" val="39464765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685800" y="-228600"/>
            <a:ext cx="7772400" cy="1143000"/>
          </a:xfrm>
        </p:spPr>
        <p:txBody>
          <a:bodyPr/>
          <a:lstStyle/>
          <a:p>
            <a:r>
              <a:rPr lang="en-GB">
                <a:solidFill>
                  <a:srgbClr val="FF0000"/>
                </a:solidFill>
                <a:ea typeface="ＭＳ Ｐゴシック" charset="0"/>
                <a:cs typeface="ＭＳ Ｐゴシック" charset="0"/>
              </a:rPr>
              <a:t>The US Tayloristic model</a:t>
            </a:r>
            <a:endParaRPr lang="en-GB">
              <a:ea typeface="ＭＳ Ｐゴシック" charset="0"/>
              <a:cs typeface="ＭＳ Ｐゴシック" charset="0"/>
            </a:endParaRPr>
          </a:p>
        </p:txBody>
      </p:sp>
      <p:sp>
        <p:nvSpPr>
          <p:cNvPr id="158723" name="Rectangle 3"/>
          <p:cNvSpPr>
            <a:spLocks noChangeArrowheads="1"/>
          </p:cNvSpPr>
          <p:nvPr/>
        </p:nvSpPr>
        <p:spPr bwMode="auto">
          <a:xfrm>
            <a:off x="0" y="685800"/>
            <a:ext cx="9174163" cy="4894263"/>
          </a:xfrm>
          <a:prstGeom prst="rect">
            <a:avLst/>
          </a:prstGeom>
          <a:noFill/>
          <a:ln w="9525">
            <a:noFill/>
            <a:miter lim="800000"/>
            <a:headEnd/>
            <a:tailEnd/>
          </a:ln>
        </p:spPr>
        <p:txBody>
          <a:bodyPr>
            <a:prstTxWarp prst="textNoShape">
              <a:avLst/>
            </a:prstTxWarp>
            <a:spAutoFit/>
          </a:bodyPr>
          <a:lstStyle/>
          <a:p>
            <a:pPr algn="just"/>
            <a:r>
              <a:rPr lang="en-GB"/>
              <a:t>(P</a:t>
            </a:r>
            <a:r>
              <a:rPr lang="en-GB" baseline="-25000"/>
              <a:t>A</a:t>
            </a:r>
            <a:r>
              <a:rPr lang="en-GB"/>
              <a:t>): A distribution of rights that gives shareholders and management strong liberties including the liberty to fire easily the workers. </a:t>
            </a:r>
          </a:p>
          <a:p>
            <a:pPr algn="just"/>
            <a:r>
              <a:rPr lang="en-GB"/>
              <a:t>The workers are exposed to this liberty and have no right to a well-defined occupation or to some generic job within a certain firm. </a:t>
            </a:r>
          </a:p>
          <a:p>
            <a:pPr algn="just"/>
            <a:r>
              <a:rPr lang="en-GB"/>
              <a:t>The firm can be traded as a commodity and takeovers often imply that the implicit contracts of the workers can be easily broken by new management. </a:t>
            </a:r>
          </a:p>
          <a:p>
            <a:pPr algn="just"/>
            <a:endParaRPr lang="en-GB"/>
          </a:p>
          <a:p>
            <a:pPr algn="just"/>
            <a:r>
              <a:rPr lang="en-GB"/>
              <a:t>(T</a:t>
            </a:r>
            <a:r>
              <a:rPr lang="en-GB" baseline="-25000"/>
              <a:t>A</a:t>
            </a:r>
            <a:r>
              <a:rPr lang="en-GB"/>
              <a:t>): The centralization of knowledge in the hands of management and top-down co-ordination and innovations; workers at the bottom of the hierarchy perform very detailed jobs and have to execute very narrow and rigid instructions.</a:t>
            </a:r>
          </a:p>
          <a:p>
            <a:endParaRPr lang="en-GB"/>
          </a:p>
        </p:txBody>
      </p:sp>
    </p:spTree>
    <p:extLst>
      <p:ext uri="{BB962C8B-B14F-4D97-AF65-F5344CB8AC3E}">
        <p14:creationId xmlns:p14="http://schemas.microsoft.com/office/powerpoint/2010/main" val="15404622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685800" y="0"/>
            <a:ext cx="7772400" cy="1143000"/>
          </a:xfrm>
        </p:spPr>
        <p:txBody>
          <a:bodyPr/>
          <a:lstStyle/>
          <a:p>
            <a:r>
              <a:rPr lang="en-GB" sz="3600">
                <a:solidFill>
                  <a:srgbClr val="FF0000"/>
                </a:solidFill>
                <a:ea typeface="ＭＳ Ｐゴシック" charset="0"/>
                <a:cs typeface="ＭＳ Ｐゴシック" charset="0"/>
              </a:rPr>
              <a:t>The Tayloristic model as an organizational equilibrium</a:t>
            </a:r>
            <a:endParaRPr lang="en-GB">
              <a:ea typeface="ＭＳ Ｐゴシック" charset="0"/>
              <a:cs typeface="ＭＳ Ｐゴシック" charset="0"/>
            </a:endParaRPr>
          </a:p>
        </p:txBody>
      </p:sp>
      <p:sp>
        <p:nvSpPr>
          <p:cNvPr id="159747" name="Rectangle 3"/>
          <p:cNvSpPr>
            <a:spLocks noChangeArrowheads="1"/>
          </p:cNvSpPr>
          <p:nvPr/>
        </p:nvSpPr>
        <p:spPr bwMode="auto">
          <a:xfrm>
            <a:off x="152400" y="1295400"/>
            <a:ext cx="8686800" cy="5694363"/>
          </a:xfrm>
          <a:prstGeom prst="rect">
            <a:avLst/>
          </a:prstGeom>
          <a:solidFill>
            <a:schemeClr val="tx1"/>
          </a:solidFill>
          <a:ln w="9525">
            <a:solidFill>
              <a:schemeClr val="tx1"/>
            </a:solidFill>
            <a:miter lim="800000"/>
            <a:headEnd/>
            <a:tailEnd/>
          </a:ln>
        </p:spPr>
        <p:txBody>
          <a:bodyPr>
            <a:prstTxWarp prst="textNoShape">
              <a:avLst/>
            </a:prstTxWarp>
            <a:spAutoFit/>
          </a:bodyPr>
          <a:lstStyle/>
          <a:p>
            <a:pPr algn="just"/>
            <a:endParaRPr lang="en-GB" sz="2800">
              <a:solidFill>
                <a:schemeClr val="bg1"/>
              </a:solidFill>
              <a:latin typeface="Geneva" pitchFamily="-107" charset="0"/>
            </a:endParaRPr>
          </a:p>
          <a:p>
            <a:pPr algn="just"/>
            <a:r>
              <a:rPr lang="en-GB" sz="2800">
                <a:solidFill>
                  <a:schemeClr val="bg1"/>
                </a:solidFill>
              </a:rPr>
              <a:t>P</a:t>
            </a:r>
            <a:r>
              <a:rPr lang="en-GB" sz="2800" baseline="-25000">
                <a:solidFill>
                  <a:schemeClr val="bg1"/>
                </a:solidFill>
              </a:rPr>
              <a:t>A -----&gt; </a:t>
            </a:r>
            <a:r>
              <a:rPr lang="en-GB" sz="2800">
                <a:solidFill>
                  <a:schemeClr val="bg1"/>
                </a:solidFill>
              </a:rPr>
              <a:t>T</a:t>
            </a:r>
            <a:r>
              <a:rPr lang="en-GB" sz="2800" baseline="-25000">
                <a:solidFill>
                  <a:schemeClr val="bg1"/>
                </a:solidFill>
              </a:rPr>
              <a:t>A</a:t>
            </a:r>
          </a:p>
          <a:p>
            <a:pPr algn="just"/>
            <a:r>
              <a:rPr lang="en-GB" sz="2800" baseline="-25000">
                <a:solidFill>
                  <a:schemeClr val="bg1"/>
                </a:solidFill>
              </a:rPr>
              <a:t>Weak rights decrease the intensity of Labour as a high-agency cost factor.</a:t>
            </a:r>
          </a:p>
          <a:p>
            <a:pPr algn="just"/>
            <a:endParaRPr lang="en-GB" sz="2800" baseline="-25000">
              <a:solidFill>
                <a:schemeClr val="bg1"/>
              </a:solidFill>
            </a:endParaRPr>
          </a:p>
          <a:p>
            <a:pPr algn="just"/>
            <a:r>
              <a:rPr lang="en-GB" sz="2800">
                <a:solidFill>
                  <a:schemeClr val="bg1"/>
                </a:solidFill>
              </a:rPr>
              <a:t>T</a:t>
            </a:r>
            <a:r>
              <a:rPr lang="en-GB" sz="2800" baseline="-25000">
                <a:solidFill>
                  <a:schemeClr val="bg1"/>
                </a:solidFill>
              </a:rPr>
              <a:t>A</a:t>
            </a:r>
            <a:r>
              <a:rPr lang="en-GB" sz="2800">
                <a:solidFill>
                  <a:schemeClr val="bg1"/>
                </a:solidFill>
              </a:rPr>
              <a:t> </a:t>
            </a:r>
            <a:r>
              <a:rPr lang="en-GB" sz="2800" baseline="-25000">
                <a:solidFill>
                  <a:schemeClr val="bg1"/>
                </a:solidFill>
              </a:rPr>
              <a:t>-----&gt; </a:t>
            </a:r>
            <a:r>
              <a:rPr lang="en-GB" sz="2800">
                <a:solidFill>
                  <a:schemeClr val="bg1"/>
                </a:solidFill>
              </a:rPr>
              <a:t>P</a:t>
            </a:r>
            <a:r>
              <a:rPr lang="en-GB" sz="2800" baseline="-25000">
                <a:solidFill>
                  <a:schemeClr val="bg1"/>
                </a:solidFill>
              </a:rPr>
              <a:t>A</a:t>
            </a:r>
          </a:p>
          <a:p>
            <a:pPr algn="just"/>
            <a:r>
              <a:rPr lang="en-GB" sz="2800" baseline="-25000">
                <a:solidFill>
                  <a:schemeClr val="bg1"/>
                </a:solidFill>
              </a:rPr>
              <a:t>Because workers tend to be low-agency-cost factors they rarely have organizational or occupational rights.</a:t>
            </a:r>
          </a:p>
          <a:p>
            <a:pPr algn="just"/>
            <a:endParaRPr lang="en-GB" sz="2800" baseline="-25000">
              <a:solidFill>
                <a:schemeClr val="bg1"/>
              </a:solidFill>
            </a:endParaRPr>
          </a:p>
          <a:p>
            <a:pPr algn="just"/>
            <a:r>
              <a:rPr lang="en-GB" sz="2800" baseline="-25000">
                <a:solidFill>
                  <a:schemeClr val="bg1"/>
                </a:solidFill>
              </a:rPr>
              <a:t>Self-reinforcing organizational equilibrium:</a:t>
            </a:r>
          </a:p>
          <a:p>
            <a:pPr algn="just"/>
            <a:endParaRPr lang="en-GB" sz="2800" baseline="-25000">
              <a:solidFill>
                <a:schemeClr val="bg1"/>
              </a:solidFill>
            </a:endParaRPr>
          </a:p>
          <a:p>
            <a:pPr algn="just"/>
            <a:r>
              <a:rPr lang="en-GB" sz="2800" baseline="-25000">
                <a:solidFill>
                  <a:schemeClr val="bg1"/>
                </a:solidFill>
              </a:rPr>
              <a:t>-----&gt; </a:t>
            </a:r>
            <a:r>
              <a:rPr lang="en-GB" sz="2800">
                <a:solidFill>
                  <a:schemeClr val="bg1"/>
                </a:solidFill>
              </a:rPr>
              <a:t>P</a:t>
            </a:r>
            <a:r>
              <a:rPr lang="en-GB" sz="2800" baseline="-25000">
                <a:solidFill>
                  <a:schemeClr val="bg1"/>
                </a:solidFill>
              </a:rPr>
              <a:t>A -----&gt; </a:t>
            </a:r>
            <a:r>
              <a:rPr lang="en-GB" sz="2800">
                <a:solidFill>
                  <a:schemeClr val="bg1"/>
                </a:solidFill>
              </a:rPr>
              <a:t>T</a:t>
            </a:r>
            <a:r>
              <a:rPr lang="en-GB" sz="2800" baseline="-25000">
                <a:solidFill>
                  <a:schemeClr val="bg1"/>
                </a:solidFill>
              </a:rPr>
              <a:t>A -----&gt; </a:t>
            </a:r>
            <a:r>
              <a:rPr lang="en-GB" sz="2800">
                <a:solidFill>
                  <a:schemeClr val="bg1"/>
                </a:solidFill>
              </a:rPr>
              <a:t>P</a:t>
            </a:r>
            <a:r>
              <a:rPr lang="en-GB" sz="2800" baseline="-25000">
                <a:solidFill>
                  <a:schemeClr val="bg1"/>
                </a:solidFill>
              </a:rPr>
              <a:t>A -----&gt;</a:t>
            </a:r>
          </a:p>
          <a:p>
            <a:pPr algn="just"/>
            <a:endParaRPr lang="en-GB" sz="2800" baseline="-25000">
              <a:solidFill>
                <a:schemeClr val="bg1"/>
              </a:solidFill>
            </a:endParaRPr>
          </a:p>
          <a:p>
            <a:pPr algn="just"/>
            <a:r>
              <a:rPr lang="en-GB" sz="2800" baseline="-25000">
                <a:solidFill>
                  <a:schemeClr val="bg1"/>
                </a:solidFill>
              </a:rPr>
              <a:t>The U. S: a. Market-led economy?</a:t>
            </a:r>
          </a:p>
          <a:p>
            <a:pPr algn="just"/>
            <a:r>
              <a:rPr lang="en-GB" sz="2800" baseline="-25000">
                <a:solidFill>
                  <a:schemeClr val="bg1"/>
                </a:solidFill>
              </a:rPr>
              <a:t> </a:t>
            </a:r>
          </a:p>
          <a:p>
            <a:pPr algn="just"/>
            <a:r>
              <a:rPr lang="en-GB" sz="2800" baseline="-25000">
                <a:solidFill>
                  <a:schemeClr val="bg1"/>
                </a:solidFill>
              </a:rPr>
              <a:t>(i) market for low-skilled jobs  </a:t>
            </a:r>
          </a:p>
          <a:p>
            <a:pPr algn="just"/>
            <a:r>
              <a:rPr lang="en-GB" sz="2800" baseline="-25000">
                <a:solidFill>
                  <a:schemeClr val="bg1"/>
                </a:solidFill>
              </a:rPr>
              <a:t>(ii) market for companies. </a:t>
            </a:r>
          </a:p>
          <a:p>
            <a:endParaRPr lang="en-GB" sz="2800">
              <a:solidFill>
                <a:schemeClr val="bg1"/>
              </a:solidFill>
            </a:endParaRPr>
          </a:p>
        </p:txBody>
      </p:sp>
    </p:spTree>
    <p:extLst>
      <p:ext uri="{BB962C8B-B14F-4D97-AF65-F5344CB8AC3E}">
        <p14:creationId xmlns:p14="http://schemas.microsoft.com/office/powerpoint/2010/main" val="40033592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85800" y="0"/>
            <a:ext cx="7772400" cy="1143000"/>
          </a:xfrm>
        </p:spPr>
        <p:txBody>
          <a:bodyPr/>
          <a:lstStyle/>
          <a:p>
            <a:r>
              <a:rPr lang="en-GB">
                <a:solidFill>
                  <a:srgbClr val="FF0000"/>
                </a:solidFill>
                <a:ea typeface="ＭＳ Ｐゴシック" charset="0"/>
                <a:cs typeface="ＭＳ Ｐゴシック" charset="0"/>
              </a:rPr>
              <a:t>The Japanese Model.</a:t>
            </a:r>
            <a:endParaRPr lang="en-GB">
              <a:ea typeface="ＭＳ Ｐゴシック" charset="0"/>
              <a:cs typeface="ＭＳ Ｐゴシック" charset="0"/>
            </a:endParaRPr>
          </a:p>
        </p:txBody>
      </p:sp>
      <p:sp>
        <p:nvSpPr>
          <p:cNvPr id="160771" name="Rectangle 3"/>
          <p:cNvSpPr>
            <a:spLocks noChangeArrowheads="1"/>
          </p:cNvSpPr>
          <p:nvPr/>
        </p:nvSpPr>
        <p:spPr bwMode="auto">
          <a:xfrm>
            <a:off x="228600" y="990600"/>
            <a:ext cx="8686800" cy="4894263"/>
          </a:xfrm>
          <a:prstGeom prst="rect">
            <a:avLst/>
          </a:prstGeom>
          <a:noFill/>
          <a:ln w="9525">
            <a:noFill/>
            <a:miter lim="800000"/>
            <a:headEnd/>
            <a:tailEnd/>
          </a:ln>
        </p:spPr>
        <p:txBody>
          <a:bodyPr>
            <a:prstTxWarp prst="textNoShape">
              <a:avLst/>
            </a:prstTxWarp>
            <a:spAutoFit/>
          </a:bodyPr>
          <a:lstStyle/>
          <a:p>
            <a:pPr algn="just"/>
            <a:r>
              <a:rPr lang="en-GB">
                <a:solidFill>
                  <a:srgbClr val="0000FF"/>
                </a:solidFill>
              </a:rPr>
              <a:t>(P</a:t>
            </a:r>
            <a:r>
              <a:rPr lang="en-GB" baseline="-25000">
                <a:solidFill>
                  <a:srgbClr val="0000FF"/>
                </a:solidFill>
              </a:rPr>
              <a:t>J</a:t>
            </a:r>
            <a:r>
              <a:rPr lang="en-GB">
                <a:solidFill>
                  <a:srgbClr val="0000FF"/>
                </a:solidFill>
              </a:rPr>
              <a:t>): A distribution of rights limiting some shareholders and management liberties including the liberty to fire the workers who hold the right to a job of unspecified nature in the organization. Main banking and cross-shareholding isolate the firm from the stock exchange and protect the workers implicit contracts from the risk of take-takeovers.</a:t>
            </a:r>
          </a:p>
          <a:p>
            <a:pPr algn="just"/>
            <a:endParaRPr lang="en-GB">
              <a:solidFill>
                <a:srgbClr val="0000FF"/>
              </a:solidFill>
            </a:endParaRPr>
          </a:p>
          <a:p>
            <a:pPr algn="just"/>
            <a:r>
              <a:rPr lang="en-GB">
                <a:solidFill>
                  <a:srgbClr val="0000FF"/>
                </a:solidFill>
              </a:rPr>
              <a:t>(T</a:t>
            </a:r>
            <a:r>
              <a:rPr lang="en-GB" baseline="-25000">
                <a:solidFill>
                  <a:srgbClr val="0000FF"/>
                </a:solidFill>
              </a:rPr>
              <a:t>J</a:t>
            </a:r>
            <a:r>
              <a:rPr lang="en-GB">
                <a:solidFill>
                  <a:srgbClr val="0000FF"/>
                </a:solidFill>
              </a:rPr>
              <a:t>): The decentralisation of a great deal of knowledge and some bottom-up co-ordination and innovations; workers have to rotate among different jobs and acquire remarkable firm-specific jobs as well as an overall vision of the way in which production could be improved.</a:t>
            </a:r>
          </a:p>
          <a:p>
            <a:endParaRPr lang="en-GB"/>
          </a:p>
        </p:txBody>
      </p:sp>
    </p:spTree>
    <p:extLst>
      <p:ext uri="{BB962C8B-B14F-4D97-AF65-F5344CB8AC3E}">
        <p14:creationId xmlns:p14="http://schemas.microsoft.com/office/powerpoint/2010/main" val="349237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914400"/>
          </a:xfrm>
          <a:solidFill>
            <a:srgbClr val="FFFF00"/>
          </a:solidFill>
        </p:spPr>
        <p:txBody>
          <a:bodyPr/>
          <a:lstStyle/>
          <a:p>
            <a:pPr eaLnBrk="1" hangingPunct="1"/>
            <a:r>
              <a:rPr lang="en-GB" sz="3600">
                <a:ea typeface="ヒラギノ角ゴ Pro W3" pitchFamily="-107" charset="-128"/>
                <a:cs typeface="ヒラギノ角ゴ Pro W3" pitchFamily="-107" charset="-128"/>
              </a:rPr>
              <a:t> </a:t>
            </a:r>
            <a:r>
              <a:rPr lang="en-GB" sz="3600" b="1">
                <a:ea typeface="ヒラギノ角ゴ Pro W3" pitchFamily="-107" charset="-128"/>
                <a:cs typeface="ヒラギノ角ゴ Pro W3" pitchFamily="-107" charset="-128"/>
              </a:rPr>
              <a:t>The positional nature of legal relations</a:t>
            </a:r>
            <a:endParaRPr lang="en-GB" sz="3600">
              <a:ea typeface="ヒラギノ角ゴ Pro W3" pitchFamily="-107" charset="-128"/>
              <a:cs typeface="ヒラギノ角ゴ Pro W3" pitchFamily="-107" charset="-128"/>
            </a:endParaRPr>
          </a:p>
        </p:txBody>
      </p:sp>
      <p:sp>
        <p:nvSpPr>
          <p:cNvPr id="45059" name="Rectangle 3"/>
          <p:cNvSpPr>
            <a:spLocks noGrp="1" noChangeArrowheads="1"/>
          </p:cNvSpPr>
          <p:nvPr>
            <p:ph type="body" idx="1"/>
          </p:nvPr>
        </p:nvSpPr>
        <p:spPr>
          <a:xfrm>
            <a:off x="228600" y="1295400"/>
            <a:ext cx="8686800" cy="5867400"/>
          </a:xfrm>
        </p:spPr>
        <p:txBody>
          <a:bodyPr/>
          <a:lstStyle/>
          <a:p>
            <a:pPr eaLnBrk="1" hangingPunct="1">
              <a:spcBef>
                <a:spcPct val="0"/>
              </a:spcBef>
              <a:buFontTx/>
              <a:buNone/>
            </a:pPr>
            <a:r>
              <a:rPr lang="en-GB" sz="2400" b="1">
                <a:ea typeface="ヒラギノ角ゴ Pro W3" pitchFamily="-107" charset="-128"/>
                <a:cs typeface="ヒラギノ角ゴ Pro W3" pitchFamily="-107" charset="-128"/>
              </a:rPr>
              <a:t>Hohfeld W. N. (1919) </a:t>
            </a:r>
            <a:r>
              <a:rPr lang="en-GB" sz="2400" b="1" i="1">
                <a:ea typeface="ヒラギノ角ゴ Pro W3" pitchFamily="-107" charset="-128"/>
                <a:cs typeface="ヒラギノ角ゴ Pro W3" pitchFamily="-107" charset="-128"/>
              </a:rPr>
              <a:t>Fundamental Legal Conceptions</a:t>
            </a:r>
          </a:p>
          <a:p>
            <a:pPr eaLnBrk="1" hangingPunct="1">
              <a:spcBef>
                <a:spcPct val="0"/>
              </a:spcBef>
              <a:buFontTx/>
              <a:buNone/>
            </a:pPr>
            <a:r>
              <a:rPr lang="en-GB" sz="2400" b="1">
                <a:ea typeface="ヒラギノ角ゴ Pro W3" pitchFamily="-107" charset="-128"/>
                <a:cs typeface="ヒラギノ角ゴ Pro W3" pitchFamily="-107" charset="-128"/>
              </a:rPr>
              <a:t>Commons J. R.(1924) Legal Foundations of Capitalism</a:t>
            </a:r>
          </a:p>
          <a:p>
            <a:pPr eaLnBrk="1" hangingPunct="1">
              <a:spcBef>
                <a:spcPct val="0"/>
              </a:spcBef>
              <a:buFontTx/>
              <a:buNone/>
            </a:pPr>
            <a:r>
              <a:rPr lang="en-GB" sz="2400" b="1">
                <a:solidFill>
                  <a:srgbClr val="331FCC"/>
                </a:solidFill>
                <a:ea typeface="ヒラギノ角ゴ Pro W3" pitchFamily="-107" charset="-128"/>
                <a:cs typeface="ヒラギノ角ゴ Pro W3" pitchFamily="-107" charset="-128"/>
              </a:rPr>
              <a:t>give an explanation of legal relations that clarifies their positional nature</a:t>
            </a:r>
            <a:r>
              <a:rPr lang="en-GB" sz="2400" b="1">
                <a:solidFill>
                  <a:schemeClr val="accent2"/>
                </a:solidFill>
                <a:ea typeface="ヒラギノ角ゴ Pro W3" pitchFamily="-107" charset="-128"/>
                <a:cs typeface="ヒラギノ角ゴ Pro W3" pitchFamily="-107" charset="-128"/>
              </a:rPr>
              <a:t>.</a:t>
            </a:r>
          </a:p>
          <a:p>
            <a:pPr eaLnBrk="1" hangingPunct="1">
              <a:spcBef>
                <a:spcPct val="0"/>
              </a:spcBef>
              <a:buFontTx/>
              <a:buNone/>
            </a:pPr>
            <a:endParaRPr lang="en-GB" sz="2400" b="1">
              <a:solidFill>
                <a:schemeClr val="accent2"/>
              </a:solidFill>
              <a:ea typeface="ヒラギノ角ゴ Pro W3" pitchFamily="-107" charset="-128"/>
              <a:cs typeface="ヒラギノ角ゴ Pro W3" pitchFamily="-107" charset="-128"/>
            </a:endParaRPr>
          </a:p>
          <a:p>
            <a:pPr eaLnBrk="1" hangingPunct="1">
              <a:spcBef>
                <a:spcPct val="0"/>
              </a:spcBef>
              <a:buFontTx/>
              <a:buNone/>
            </a:pPr>
            <a:r>
              <a:rPr lang="en-GB" sz="2400" b="1">
                <a:solidFill>
                  <a:srgbClr val="CC1111"/>
                </a:solidFill>
                <a:ea typeface="ヒラギノ角ゴ Pro W3" pitchFamily="-107" charset="-128"/>
                <a:cs typeface="ヒラギノ角ゴ Pro W3" pitchFamily="-107" charset="-128"/>
              </a:rPr>
              <a:t>Legal relations are ex-post identities but ex-ante they may be characterized by conflict (or disequilibrium) and by an “Hobbesian” wasteful competition where: </a:t>
            </a:r>
          </a:p>
          <a:p>
            <a:pPr eaLnBrk="1" hangingPunct="1">
              <a:spcBef>
                <a:spcPct val="0"/>
              </a:spcBef>
              <a:buFontTx/>
              <a:buNone/>
            </a:pPr>
            <a:endParaRPr lang="en-GB" sz="2400" b="1">
              <a:solidFill>
                <a:schemeClr val="accent2"/>
              </a:solidFill>
              <a:ea typeface="ヒラギノ角ゴ Pro W3" pitchFamily="-107" charset="-128"/>
              <a:cs typeface="ヒラギノ角ゴ Pro W3" pitchFamily="-107" charset="-128"/>
            </a:endParaRPr>
          </a:p>
          <a:p>
            <a:pPr eaLnBrk="1" hangingPunct="1">
              <a:spcBef>
                <a:spcPct val="0"/>
              </a:spcBef>
              <a:buFontTx/>
              <a:buNone/>
            </a:pPr>
            <a:r>
              <a:rPr lang="en-GB" sz="2400" b="1">
                <a:solidFill>
                  <a:srgbClr val="331FCC"/>
                </a:solidFill>
                <a:ea typeface="ヒラギノ角ゴ Pro W3" pitchFamily="-107" charset="-128"/>
                <a:cs typeface="ヒラギノ角ゴ Pro W3" pitchFamily="-107" charset="-128"/>
              </a:rPr>
              <a:t>the extension of somebody’s right would require the limitation of somebody else liberties and</a:t>
            </a:r>
          </a:p>
          <a:p>
            <a:pPr eaLnBrk="1" hangingPunct="1">
              <a:spcBef>
                <a:spcPct val="0"/>
              </a:spcBef>
              <a:buFontTx/>
              <a:buNone/>
            </a:pPr>
            <a:endParaRPr lang="en-GB" sz="2400" b="1">
              <a:solidFill>
                <a:srgbClr val="331FCC"/>
              </a:solidFill>
              <a:ea typeface="ヒラギノ角ゴ Pro W3" pitchFamily="-107" charset="-128"/>
              <a:cs typeface="ヒラギノ角ゴ Pro W3" pitchFamily="-107" charset="-128"/>
            </a:endParaRPr>
          </a:p>
          <a:p>
            <a:pPr eaLnBrk="1" hangingPunct="1">
              <a:spcBef>
                <a:spcPct val="0"/>
              </a:spcBef>
              <a:buFontTx/>
              <a:buNone/>
            </a:pPr>
            <a:r>
              <a:rPr lang="en-GB" sz="2400" b="1">
                <a:solidFill>
                  <a:srgbClr val="331FCC"/>
                </a:solidFill>
                <a:ea typeface="ヒラギノ角ゴ Pro W3" pitchFamily="-107" charset="-128"/>
                <a:cs typeface="ヒラギノ角ゴ Pro W3" pitchFamily="-107" charset="-128"/>
              </a:rPr>
              <a:t>the extension of somebody’s power would require the limitation of somebody’s else immunities.</a:t>
            </a:r>
          </a:p>
          <a:p>
            <a:pPr eaLnBrk="1" hangingPunct="1"/>
            <a:endParaRPr lang="en-GB" b="1">
              <a:solidFill>
                <a:schemeClr val="accent2"/>
              </a:solidFill>
              <a:ea typeface="ヒラギノ角ゴ Pro W3" pitchFamily="-107" charset="-128"/>
              <a:cs typeface="ヒラギノ角ゴ Pro W3" pitchFamily="-107" charset="-12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762000" y="0"/>
            <a:ext cx="7772400" cy="1143000"/>
          </a:xfrm>
        </p:spPr>
        <p:txBody>
          <a:bodyPr/>
          <a:lstStyle/>
          <a:p>
            <a:r>
              <a:rPr lang="en-GB" sz="3600">
                <a:solidFill>
                  <a:srgbClr val="FF0000"/>
                </a:solidFill>
                <a:ea typeface="ＭＳ Ｐゴシック" charset="0"/>
                <a:cs typeface="ＭＳ Ｐゴシック" charset="0"/>
              </a:rPr>
              <a:t>The Japanese Model as an Organizational Equilibrium.</a:t>
            </a:r>
            <a:endParaRPr lang="en-GB">
              <a:ea typeface="ＭＳ Ｐゴシック" charset="0"/>
              <a:cs typeface="ＭＳ Ｐゴシック" charset="0"/>
            </a:endParaRPr>
          </a:p>
        </p:txBody>
      </p:sp>
      <p:sp>
        <p:nvSpPr>
          <p:cNvPr id="161795" name="Rectangle 3"/>
          <p:cNvSpPr>
            <a:spLocks noChangeArrowheads="1"/>
          </p:cNvSpPr>
          <p:nvPr/>
        </p:nvSpPr>
        <p:spPr bwMode="auto">
          <a:xfrm>
            <a:off x="304800" y="1371600"/>
            <a:ext cx="8686800" cy="5345113"/>
          </a:xfrm>
          <a:prstGeom prst="rect">
            <a:avLst/>
          </a:prstGeom>
          <a:solidFill>
            <a:schemeClr val="accent1"/>
          </a:solidFill>
          <a:ln w="9525">
            <a:noFill/>
            <a:miter lim="800000"/>
            <a:headEnd/>
            <a:tailEnd/>
          </a:ln>
        </p:spPr>
        <p:txBody>
          <a:bodyPr>
            <a:prstTxWarp prst="textNoShape">
              <a:avLst/>
            </a:prstTxWarp>
            <a:spAutoFit/>
          </a:bodyPr>
          <a:lstStyle/>
          <a:p>
            <a:pPr algn="just"/>
            <a:r>
              <a:rPr lang="en-GB" sz="3200"/>
              <a:t>Also here:</a:t>
            </a:r>
          </a:p>
          <a:p>
            <a:pPr algn="just"/>
            <a:r>
              <a:rPr lang="en-GB" sz="3200" baseline="-25000"/>
              <a:t>-----&gt; </a:t>
            </a:r>
            <a:r>
              <a:rPr lang="en-GB" sz="3200"/>
              <a:t>P</a:t>
            </a:r>
            <a:r>
              <a:rPr lang="en-GB" sz="3200" baseline="-25000"/>
              <a:t>J -----&gt; </a:t>
            </a:r>
            <a:r>
              <a:rPr lang="en-GB" sz="3200"/>
              <a:t>T</a:t>
            </a:r>
            <a:r>
              <a:rPr lang="en-GB" sz="3200" baseline="-25000"/>
              <a:t>J -----&gt; </a:t>
            </a:r>
            <a:r>
              <a:rPr lang="en-GB" sz="3200"/>
              <a:t>P</a:t>
            </a:r>
            <a:r>
              <a:rPr lang="en-GB" sz="3200" baseline="-25000"/>
              <a:t>J -----&gt;</a:t>
            </a:r>
            <a:endParaRPr lang="en-GB" sz="3200"/>
          </a:p>
          <a:p>
            <a:pPr algn="just"/>
            <a:endParaRPr lang="en-GB" sz="3200"/>
          </a:p>
          <a:p>
            <a:pPr algn="just"/>
            <a:r>
              <a:rPr lang="en-GB" sz="3200"/>
              <a:t>P</a:t>
            </a:r>
            <a:r>
              <a:rPr lang="en-GB" sz="3200" baseline="-25000"/>
              <a:t>J -----&gt; </a:t>
            </a:r>
            <a:r>
              <a:rPr lang="en-GB" sz="3200"/>
              <a:t>T</a:t>
            </a:r>
            <a:r>
              <a:rPr lang="en-GB" sz="3200" baseline="-25000"/>
              <a:t>J</a:t>
            </a:r>
          </a:p>
          <a:p>
            <a:pPr algn="just"/>
            <a:r>
              <a:rPr lang="en-GB" sz="3200" baseline="-25000"/>
              <a:t>Because workers have rights in the organization some agency cost (monitoring and specificity risk) are "cancelled". This biases the technology towards a high intensity of high-agency-cost labour.</a:t>
            </a:r>
          </a:p>
          <a:p>
            <a:pPr algn="just"/>
            <a:endParaRPr lang="en-GB" sz="3200" baseline="-25000"/>
          </a:p>
          <a:p>
            <a:pPr algn="just"/>
            <a:r>
              <a:rPr lang="en-GB" sz="3200"/>
              <a:t> T</a:t>
            </a:r>
            <a:r>
              <a:rPr lang="en-GB" sz="3200" baseline="-25000"/>
              <a:t>J -----&gt; </a:t>
            </a:r>
            <a:r>
              <a:rPr lang="en-GB" sz="3200"/>
              <a:t>P</a:t>
            </a:r>
            <a:r>
              <a:rPr lang="en-GB" sz="3200" baseline="-25000"/>
              <a:t>J</a:t>
            </a:r>
          </a:p>
          <a:p>
            <a:pPr algn="just"/>
            <a:r>
              <a:rPr lang="en-GB" sz="3200" baseline="-25000"/>
              <a:t>Because the technology is intensive in high-agency-cost workers (very specific and difficult-to -monitor), more agency costs can be "cancelled" by giving them rights in the organization.</a:t>
            </a:r>
          </a:p>
          <a:p>
            <a:endParaRPr lang="en-GB" sz="3200"/>
          </a:p>
        </p:txBody>
      </p:sp>
    </p:spTree>
    <p:extLst>
      <p:ext uri="{BB962C8B-B14F-4D97-AF65-F5344CB8AC3E}">
        <p14:creationId xmlns:p14="http://schemas.microsoft.com/office/powerpoint/2010/main" val="23240096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685800" y="304800"/>
            <a:ext cx="7772400" cy="1143000"/>
          </a:xfrm>
        </p:spPr>
        <p:txBody>
          <a:bodyPr/>
          <a:lstStyle/>
          <a:p>
            <a:r>
              <a:rPr lang="en-GB" sz="3600">
                <a:solidFill>
                  <a:srgbClr val="FF0000"/>
                </a:solidFill>
                <a:ea typeface="ＭＳ Ｐゴシック" charset="0"/>
                <a:cs typeface="ＭＳ Ｐゴシック" charset="0"/>
              </a:rPr>
              <a:t>The German Model: property rights</a:t>
            </a:r>
            <a:endParaRPr lang="en-GB" sz="3600">
              <a:ea typeface="ＭＳ Ｐゴシック" charset="0"/>
              <a:cs typeface="ＭＳ Ｐゴシック" charset="0"/>
            </a:endParaRPr>
          </a:p>
        </p:txBody>
      </p:sp>
      <p:sp>
        <p:nvSpPr>
          <p:cNvPr id="162819" name="Rectangle 3"/>
          <p:cNvSpPr>
            <a:spLocks noChangeArrowheads="1"/>
          </p:cNvSpPr>
          <p:nvPr/>
        </p:nvSpPr>
        <p:spPr bwMode="auto">
          <a:xfrm>
            <a:off x="457200" y="1600200"/>
            <a:ext cx="8458200" cy="5262563"/>
          </a:xfrm>
          <a:prstGeom prst="rect">
            <a:avLst/>
          </a:prstGeom>
          <a:solidFill>
            <a:srgbClr val="FFFFFF"/>
          </a:solidFill>
          <a:ln w="9525">
            <a:noFill/>
            <a:miter lim="800000"/>
            <a:headEnd/>
            <a:tailEnd/>
          </a:ln>
        </p:spPr>
        <p:txBody>
          <a:bodyPr>
            <a:prstTxWarp prst="textNoShape">
              <a:avLst/>
            </a:prstTxWarp>
            <a:spAutoFit/>
          </a:bodyPr>
          <a:lstStyle/>
          <a:p>
            <a:pPr algn="just"/>
            <a:r>
              <a:rPr lang="en-GB" b="1">
                <a:solidFill>
                  <a:srgbClr val="008000"/>
                </a:solidFill>
              </a:rPr>
              <a:t>(P</a:t>
            </a:r>
            <a:r>
              <a:rPr lang="en-GB" b="1" baseline="-25000">
                <a:solidFill>
                  <a:srgbClr val="008000"/>
                </a:solidFill>
              </a:rPr>
              <a:t>G</a:t>
            </a:r>
            <a:r>
              <a:rPr lang="en-GB" b="1">
                <a:solidFill>
                  <a:srgbClr val="008000"/>
                </a:solidFill>
              </a:rPr>
              <a:t>): 	A distribution of rights limiting some shareholder and management liberties including the liberty to organise some aspect of the division of labour and of job specification.</a:t>
            </a:r>
          </a:p>
          <a:p>
            <a:pPr algn="just"/>
            <a:r>
              <a:rPr lang="en-GB" b="1">
                <a:solidFill>
                  <a:srgbClr val="008000"/>
                </a:solidFill>
              </a:rPr>
              <a:t>	Unions and employers' associations acquire the right to interfere with the organization of production of each single firm. </a:t>
            </a:r>
          </a:p>
          <a:p>
            <a:pPr algn="just"/>
            <a:r>
              <a:rPr lang="en-GB" b="1">
                <a:solidFill>
                  <a:srgbClr val="008000"/>
                </a:solidFill>
              </a:rPr>
              <a:t>	Co-determination with union representatives hold for the firms with more than 200 employees. Banks have an important in corporate governance through credit, direct acquisition of shares and proxy voting, they make it very difficult hostile take-takeovers and their presence in many board of directors favours the co-ordination among firms. </a:t>
            </a:r>
          </a:p>
          <a:p>
            <a:pPr algn="just"/>
            <a:endParaRPr lang="en-GB" b="1"/>
          </a:p>
          <a:p>
            <a:endParaRPr lang="en-GB" b="1">
              <a:latin typeface="Chicago" charset="0"/>
            </a:endParaRPr>
          </a:p>
        </p:txBody>
      </p:sp>
    </p:spTree>
    <p:extLst>
      <p:ext uri="{BB962C8B-B14F-4D97-AF65-F5344CB8AC3E}">
        <p14:creationId xmlns:p14="http://schemas.microsoft.com/office/powerpoint/2010/main" val="39461497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p:txBody>
          <a:bodyPr/>
          <a:lstStyle/>
          <a:p>
            <a:r>
              <a:rPr lang="en-GB">
                <a:solidFill>
                  <a:srgbClr val="FF0000"/>
                </a:solidFill>
                <a:ea typeface="ＭＳ Ｐゴシック" charset="0"/>
                <a:cs typeface="ＭＳ Ｐゴシック" charset="0"/>
              </a:rPr>
              <a:t>The German Model: Technology.</a:t>
            </a:r>
            <a:endParaRPr lang="en-GB">
              <a:ea typeface="ＭＳ Ｐゴシック" charset="0"/>
              <a:cs typeface="ＭＳ Ｐゴシック" charset="0"/>
            </a:endParaRPr>
          </a:p>
        </p:txBody>
      </p:sp>
      <p:sp>
        <p:nvSpPr>
          <p:cNvPr id="163843" name="Rectangle 3"/>
          <p:cNvSpPr>
            <a:spLocks noChangeArrowheads="1"/>
          </p:cNvSpPr>
          <p:nvPr/>
        </p:nvSpPr>
        <p:spPr bwMode="auto">
          <a:xfrm>
            <a:off x="0" y="1676400"/>
            <a:ext cx="9144000" cy="2308225"/>
          </a:xfrm>
          <a:prstGeom prst="rect">
            <a:avLst/>
          </a:prstGeom>
          <a:solidFill>
            <a:srgbClr val="FFFFFF"/>
          </a:solidFill>
          <a:ln w="9525">
            <a:noFill/>
            <a:miter lim="800000"/>
            <a:headEnd/>
            <a:tailEnd/>
          </a:ln>
        </p:spPr>
        <p:txBody>
          <a:bodyPr>
            <a:prstTxWarp prst="textNoShape">
              <a:avLst/>
            </a:prstTxWarp>
            <a:spAutoFit/>
          </a:bodyPr>
          <a:lstStyle/>
          <a:p>
            <a:endParaRPr lang="en-GB">
              <a:latin typeface="Chicago" charset="0"/>
            </a:endParaRPr>
          </a:p>
          <a:p>
            <a:r>
              <a:rPr lang="en-GB">
                <a:solidFill>
                  <a:srgbClr val="008000"/>
                </a:solidFill>
                <a:latin typeface="Chicago" charset="0"/>
              </a:rPr>
              <a:t>(T</a:t>
            </a:r>
            <a:r>
              <a:rPr lang="en-GB" baseline="-25000">
                <a:solidFill>
                  <a:srgbClr val="008000"/>
                </a:solidFill>
                <a:latin typeface="Chicago" charset="0"/>
              </a:rPr>
              <a:t>G</a:t>
            </a:r>
            <a:r>
              <a:rPr lang="en-GB">
                <a:solidFill>
                  <a:srgbClr val="008000"/>
                </a:solidFill>
                <a:latin typeface="Chicago" charset="0"/>
              </a:rPr>
              <a:t>): The decentralisation of a great deal of knowledge and some bottom-up co-ordination are also a characteristic of the German system; jobs are standardised across firms and workers can change organization finding equivalent occupational slots in the different firms that share a similar division of labour. </a:t>
            </a:r>
          </a:p>
        </p:txBody>
      </p:sp>
    </p:spTree>
    <p:extLst>
      <p:ext uri="{BB962C8B-B14F-4D97-AF65-F5344CB8AC3E}">
        <p14:creationId xmlns:p14="http://schemas.microsoft.com/office/powerpoint/2010/main" val="36619672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r>
              <a:rPr lang="en-GB">
                <a:solidFill>
                  <a:srgbClr val="FF0000"/>
                </a:solidFill>
                <a:ea typeface="ＭＳ Ｐゴシック" charset="0"/>
                <a:cs typeface="ＭＳ Ｐゴシック" charset="0"/>
              </a:rPr>
              <a:t>The German Model as an Organizational Equilibrium</a:t>
            </a:r>
            <a:endParaRPr lang="en-GB">
              <a:ea typeface="ＭＳ Ｐゴシック" charset="0"/>
              <a:cs typeface="ＭＳ Ｐゴシック" charset="0"/>
            </a:endParaRPr>
          </a:p>
        </p:txBody>
      </p:sp>
      <p:sp>
        <p:nvSpPr>
          <p:cNvPr id="186371" name="Rectangle 3"/>
          <p:cNvSpPr>
            <a:spLocks noChangeArrowheads="1"/>
          </p:cNvSpPr>
          <p:nvPr/>
        </p:nvSpPr>
        <p:spPr bwMode="auto">
          <a:xfrm>
            <a:off x="244475" y="2035175"/>
            <a:ext cx="8899525" cy="4773613"/>
          </a:xfrm>
          <a:prstGeom prst="rect">
            <a:avLst/>
          </a:prstGeom>
          <a:solidFill>
            <a:schemeClr val="bg1">
              <a:lumMod val="85000"/>
            </a:schemeClr>
          </a:solidFill>
          <a:ln w="9525">
            <a:noFill/>
            <a:miter lim="800000"/>
            <a:headEnd/>
            <a:tailEnd/>
          </a:ln>
        </p:spPr>
        <p:txBody>
          <a:bodyPr>
            <a:prstTxWarp prst="textNoShape">
              <a:avLst/>
            </a:prstTxWarp>
            <a:spAutoFit/>
          </a:bodyPr>
          <a:lstStyle/>
          <a:p>
            <a:pPr algn="just">
              <a:defRPr/>
            </a:pPr>
            <a:endParaRPr lang="en-GB" sz="3200" dirty="0">
              <a:latin typeface="Geneva" charset="0"/>
            </a:endParaRPr>
          </a:p>
          <a:p>
            <a:pPr algn="just">
              <a:defRPr/>
            </a:pPr>
            <a:r>
              <a:rPr lang="en-GB" sz="3200" dirty="0">
                <a:latin typeface="Times" charset="0"/>
              </a:rPr>
              <a:t>P</a:t>
            </a:r>
            <a:r>
              <a:rPr lang="en-GB" sz="3200" baseline="-25000" dirty="0">
                <a:latin typeface="Times" charset="0"/>
              </a:rPr>
              <a:t>G</a:t>
            </a:r>
            <a:r>
              <a:rPr lang="en-GB" sz="3200" dirty="0">
                <a:latin typeface="Times" charset="0"/>
              </a:rPr>
              <a:t>----&gt; T</a:t>
            </a:r>
            <a:r>
              <a:rPr lang="en-GB" sz="3200" baseline="-25000" dirty="0">
                <a:latin typeface="Times" charset="0"/>
              </a:rPr>
              <a:t>G</a:t>
            </a:r>
          </a:p>
          <a:p>
            <a:pPr algn="just">
              <a:defRPr/>
            </a:pPr>
            <a:endParaRPr lang="en-GB" sz="3200" baseline="-25000" dirty="0">
              <a:latin typeface="Times" charset="0"/>
            </a:endParaRPr>
          </a:p>
          <a:p>
            <a:pPr algn="just">
              <a:defRPr/>
            </a:pPr>
            <a:r>
              <a:rPr lang="en-GB" sz="3200" baseline="-25000" dirty="0">
                <a:latin typeface="Times" charset="0"/>
              </a:rPr>
              <a:t>Occupational Rights bias technology toward firm-general-purpose but occupational specific rights.</a:t>
            </a:r>
          </a:p>
          <a:p>
            <a:pPr algn="just">
              <a:defRPr/>
            </a:pPr>
            <a:endParaRPr lang="en-GB" sz="3200" dirty="0">
              <a:latin typeface="Times" charset="0"/>
            </a:endParaRPr>
          </a:p>
          <a:p>
            <a:pPr algn="just">
              <a:defRPr/>
            </a:pPr>
            <a:r>
              <a:rPr lang="en-GB" sz="3200" dirty="0">
                <a:latin typeface="Times" charset="0"/>
              </a:rPr>
              <a:t>T</a:t>
            </a:r>
            <a:r>
              <a:rPr lang="en-GB" sz="3200" baseline="-25000" dirty="0">
                <a:latin typeface="Times" charset="0"/>
              </a:rPr>
              <a:t>G</a:t>
            </a:r>
            <a:r>
              <a:rPr lang="en-GB" sz="3200" dirty="0">
                <a:latin typeface="Times" charset="0"/>
              </a:rPr>
              <a:t> ----&gt; P</a:t>
            </a:r>
            <a:r>
              <a:rPr lang="en-GB" sz="3200" baseline="-25000" dirty="0">
                <a:latin typeface="Times" charset="0"/>
              </a:rPr>
              <a:t>G</a:t>
            </a:r>
          </a:p>
          <a:p>
            <a:pPr algn="just">
              <a:defRPr/>
            </a:pPr>
            <a:endParaRPr lang="en-GB" sz="3200" baseline="-25000" dirty="0">
              <a:latin typeface="Times" charset="0"/>
            </a:endParaRPr>
          </a:p>
          <a:p>
            <a:pPr algn="just">
              <a:defRPr/>
            </a:pPr>
            <a:r>
              <a:rPr lang="en-GB" sz="3200" baseline="-25000" dirty="0">
                <a:latin typeface="Times" charset="0"/>
              </a:rPr>
              <a:t>A technology intensive of occupational specific rights makes it convenient to decrease the agency costs of occupational skills through the attribution of occupational rights</a:t>
            </a:r>
          </a:p>
          <a:p>
            <a:pPr>
              <a:defRPr/>
            </a:pPr>
            <a:endParaRPr lang="en-GB" sz="3200" dirty="0">
              <a:latin typeface="Times" charset="0"/>
            </a:endParaRPr>
          </a:p>
        </p:txBody>
      </p:sp>
    </p:spTree>
    <p:extLst>
      <p:ext uri="{BB962C8B-B14F-4D97-AF65-F5344CB8AC3E}">
        <p14:creationId xmlns:p14="http://schemas.microsoft.com/office/powerpoint/2010/main" val="7070535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838200" y="0"/>
            <a:ext cx="7772400" cy="1143000"/>
          </a:xfrm>
        </p:spPr>
        <p:txBody>
          <a:bodyPr/>
          <a:lstStyle/>
          <a:p>
            <a:r>
              <a:rPr lang="en-GB">
                <a:solidFill>
                  <a:srgbClr val="FF0000"/>
                </a:solidFill>
                <a:ea typeface="ＭＳ Ｐゴシック" charset="0"/>
                <a:cs typeface="ＭＳ Ｐゴシック" charset="0"/>
              </a:rPr>
              <a:t>Rigidity and Flexibility</a:t>
            </a:r>
            <a:endParaRPr lang="en-GB">
              <a:ea typeface="ＭＳ Ｐゴシック" charset="0"/>
              <a:cs typeface="ＭＳ Ｐゴシック" charset="0"/>
            </a:endParaRPr>
          </a:p>
        </p:txBody>
      </p:sp>
      <p:sp>
        <p:nvSpPr>
          <p:cNvPr id="165891" name="Rectangle 3"/>
          <p:cNvSpPr>
            <a:spLocks noChangeArrowheads="1"/>
          </p:cNvSpPr>
          <p:nvPr/>
        </p:nvSpPr>
        <p:spPr bwMode="auto">
          <a:xfrm>
            <a:off x="381000" y="990600"/>
            <a:ext cx="8534400" cy="3200400"/>
          </a:xfrm>
          <a:prstGeom prst="rect">
            <a:avLst/>
          </a:prstGeom>
          <a:solidFill>
            <a:srgbClr val="000000"/>
          </a:solidFill>
          <a:ln w="9525">
            <a:noFill/>
            <a:miter lim="800000"/>
            <a:headEnd/>
            <a:tailEnd/>
          </a:ln>
        </p:spPr>
        <p:txBody>
          <a:bodyPr>
            <a:prstTxWarp prst="textNoShape">
              <a:avLst/>
            </a:prstTxWarp>
            <a:spAutoFit/>
          </a:bodyPr>
          <a:lstStyle/>
          <a:p>
            <a:pPr algn="just"/>
            <a:r>
              <a:rPr lang="en-GB" sz="3200" u="sng" baseline="-25000">
                <a:solidFill>
                  <a:srgbClr val="CCFFCC"/>
                </a:solidFill>
                <a:latin typeface="Geneva" pitchFamily="-107" charset="0"/>
              </a:rPr>
              <a:t>American Capitalism:</a:t>
            </a:r>
          </a:p>
          <a:p>
            <a:pPr algn="just"/>
            <a:r>
              <a:rPr lang="en-GB" sz="3200" baseline="-25000">
                <a:latin typeface="Geneva" pitchFamily="-107" charset="0"/>
              </a:rPr>
              <a:t>organizational and occupational flexibility.</a:t>
            </a:r>
          </a:p>
          <a:p>
            <a:pPr algn="just"/>
            <a:endParaRPr lang="en-GB" sz="3200" u="sng" baseline="-25000">
              <a:latin typeface="Geneva" pitchFamily="-107" charset="0"/>
            </a:endParaRPr>
          </a:p>
          <a:p>
            <a:pPr algn="just"/>
            <a:r>
              <a:rPr lang="en-GB" sz="3200" u="sng" baseline="-25000">
                <a:solidFill>
                  <a:srgbClr val="CCFFCC"/>
                </a:solidFill>
                <a:latin typeface="Geneva" pitchFamily="-107" charset="0"/>
              </a:rPr>
              <a:t>Japanese Capitalism:</a:t>
            </a:r>
          </a:p>
          <a:p>
            <a:pPr algn="just"/>
            <a:r>
              <a:rPr lang="en-GB" sz="3200" baseline="-25000">
                <a:latin typeface="Geneva" pitchFamily="-107" charset="0"/>
              </a:rPr>
              <a:t>organizational flexibility and occupational rigidity</a:t>
            </a:r>
          </a:p>
          <a:p>
            <a:pPr algn="just"/>
            <a:endParaRPr lang="en-GB" sz="3200" u="sng" baseline="-25000">
              <a:latin typeface="Geneva" pitchFamily="-107" charset="0"/>
            </a:endParaRPr>
          </a:p>
          <a:p>
            <a:pPr algn="just"/>
            <a:r>
              <a:rPr lang="en-GB" sz="3200" u="sng" baseline="-25000">
                <a:solidFill>
                  <a:srgbClr val="CCFFCC"/>
                </a:solidFill>
                <a:latin typeface="Geneva" pitchFamily="-107" charset="0"/>
              </a:rPr>
              <a:t>German Capitalism:</a:t>
            </a:r>
          </a:p>
          <a:p>
            <a:pPr algn="just"/>
            <a:r>
              <a:rPr lang="en-GB" sz="3200" baseline="-25000">
                <a:latin typeface="Geneva" pitchFamily="-107" charset="0"/>
              </a:rPr>
              <a:t>organizational rigidity and occupational flexibility</a:t>
            </a:r>
          </a:p>
          <a:p>
            <a:r>
              <a:rPr lang="en-GB" sz="3200">
                <a:latin typeface="Geneva" pitchFamily="-107" charset="0"/>
              </a:rPr>
              <a:t>                                     </a:t>
            </a:r>
          </a:p>
        </p:txBody>
      </p:sp>
      <p:sp>
        <p:nvSpPr>
          <p:cNvPr id="165892" name="Rectangle 4"/>
          <p:cNvSpPr>
            <a:spLocks noChangeArrowheads="1"/>
          </p:cNvSpPr>
          <p:nvPr/>
        </p:nvSpPr>
        <p:spPr bwMode="auto">
          <a:xfrm>
            <a:off x="228600" y="5105400"/>
            <a:ext cx="2859088" cy="457200"/>
          </a:xfrm>
          <a:prstGeom prst="rect">
            <a:avLst/>
          </a:prstGeom>
          <a:noFill/>
          <a:ln w="9525">
            <a:noFill/>
            <a:miter lim="800000"/>
            <a:headEnd/>
            <a:tailEnd/>
          </a:ln>
        </p:spPr>
        <p:txBody>
          <a:bodyPr wrap="none">
            <a:prstTxWarp prst="textNoShape">
              <a:avLst/>
            </a:prstTxWarp>
            <a:spAutoFit/>
          </a:bodyPr>
          <a:lstStyle/>
          <a:p>
            <a:r>
              <a:rPr lang="en-GB">
                <a:solidFill>
                  <a:srgbClr val="FF0000"/>
                </a:solidFill>
              </a:rPr>
              <a:t>Occupational rigidity </a:t>
            </a:r>
          </a:p>
        </p:txBody>
      </p:sp>
      <p:sp>
        <p:nvSpPr>
          <p:cNvPr id="165893" name="AutoShape 5"/>
          <p:cNvSpPr>
            <a:spLocks noChangeArrowheads="1"/>
          </p:cNvSpPr>
          <p:nvPr/>
        </p:nvSpPr>
        <p:spPr bwMode="auto">
          <a:xfrm>
            <a:off x="3352800" y="51054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it-IT">
              <a:solidFill>
                <a:srgbClr val="0000FF"/>
              </a:solidFill>
            </a:endParaRPr>
          </a:p>
        </p:txBody>
      </p:sp>
      <p:sp>
        <p:nvSpPr>
          <p:cNvPr id="165894" name="Rectangle 6"/>
          <p:cNvSpPr>
            <a:spLocks noChangeArrowheads="1"/>
          </p:cNvSpPr>
          <p:nvPr/>
        </p:nvSpPr>
        <p:spPr bwMode="auto">
          <a:xfrm>
            <a:off x="4876800" y="5181600"/>
            <a:ext cx="3257550" cy="457200"/>
          </a:xfrm>
          <a:prstGeom prst="rect">
            <a:avLst/>
          </a:prstGeom>
          <a:noFill/>
          <a:ln w="9525">
            <a:noFill/>
            <a:miter lim="800000"/>
            <a:headEnd/>
            <a:tailEnd/>
          </a:ln>
        </p:spPr>
        <p:txBody>
          <a:bodyPr wrap="none">
            <a:prstTxWarp prst="textNoShape">
              <a:avLst/>
            </a:prstTxWarp>
            <a:spAutoFit/>
          </a:bodyPr>
          <a:lstStyle/>
          <a:p>
            <a:r>
              <a:rPr lang="en-GB">
                <a:solidFill>
                  <a:srgbClr val="FF0000"/>
                </a:solidFill>
              </a:rPr>
              <a:t>Organizational</a:t>
            </a:r>
            <a:r>
              <a:rPr lang="en-GB"/>
              <a:t> </a:t>
            </a:r>
            <a:r>
              <a:rPr lang="en-GB">
                <a:solidFill>
                  <a:srgbClr val="FF0000"/>
                </a:solidFill>
              </a:rPr>
              <a:t>flexibility</a:t>
            </a:r>
            <a:endParaRPr lang="en-GB"/>
          </a:p>
        </p:txBody>
      </p:sp>
      <p:sp>
        <p:nvSpPr>
          <p:cNvPr id="165895" name="Rectangle 7"/>
          <p:cNvSpPr>
            <a:spLocks noChangeArrowheads="1"/>
          </p:cNvSpPr>
          <p:nvPr/>
        </p:nvSpPr>
        <p:spPr bwMode="auto">
          <a:xfrm>
            <a:off x="0" y="6172200"/>
            <a:ext cx="2968625" cy="457200"/>
          </a:xfrm>
          <a:prstGeom prst="rect">
            <a:avLst/>
          </a:prstGeom>
          <a:noFill/>
          <a:ln w="9525">
            <a:noFill/>
            <a:miter lim="800000"/>
            <a:headEnd/>
            <a:tailEnd/>
          </a:ln>
        </p:spPr>
        <p:txBody>
          <a:bodyPr wrap="none">
            <a:prstTxWarp prst="textNoShape">
              <a:avLst/>
            </a:prstTxWarp>
            <a:spAutoFit/>
          </a:bodyPr>
          <a:lstStyle/>
          <a:p>
            <a:r>
              <a:rPr lang="en-GB">
                <a:solidFill>
                  <a:srgbClr val="FF0000"/>
                </a:solidFill>
              </a:rPr>
              <a:t>Organizational</a:t>
            </a:r>
            <a:r>
              <a:rPr lang="en-GB"/>
              <a:t> </a:t>
            </a:r>
            <a:r>
              <a:rPr lang="en-GB">
                <a:solidFill>
                  <a:srgbClr val="FF0000"/>
                </a:solidFill>
              </a:rPr>
              <a:t>rigidity</a:t>
            </a:r>
            <a:endParaRPr lang="en-GB"/>
          </a:p>
        </p:txBody>
      </p:sp>
      <p:sp>
        <p:nvSpPr>
          <p:cNvPr id="165896" name="Rectangle 8"/>
          <p:cNvSpPr>
            <a:spLocks noChangeArrowheads="1"/>
          </p:cNvSpPr>
          <p:nvPr/>
        </p:nvSpPr>
        <p:spPr bwMode="auto">
          <a:xfrm>
            <a:off x="3276600" y="6096000"/>
            <a:ext cx="184150" cy="457200"/>
          </a:xfrm>
          <a:prstGeom prst="rect">
            <a:avLst/>
          </a:prstGeom>
          <a:noFill/>
          <a:ln w="9525">
            <a:noFill/>
            <a:miter lim="800000"/>
            <a:headEnd/>
            <a:tailEnd/>
          </a:ln>
        </p:spPr>
        <p:txBody>
          <a:bodyPr wrap="none">
            <a:prstTxWarp prst="textNoShape">
              <a:avLst/>
            </a:prstTxWarp>
            <a:spAutoFit/>
          </a:bodyPr>
          <a:lstStyle/>
          <a:p>
            <a:endParaRPr lang="it-IT"/>
          </a:p>
        </p:txBody>
      </p:sp>
      <p:sp>
        <p:nvSpPr>
          <p:cNvPr id="165897" name="AutoShape 9"/>
          <p:cNvSpPr>
            <a:spLocks noChangeArrowheads="1"/>
          </p:cNvSpPr>
          <p:nvPr/>
        </p:nvSpPr>
        <p:spPr bwMode="auto">
          <a:xfrm>
            <a:off x="3429000" y="6096000"/>
            <a:ext cx="976313" cy="714375"/>
          </a:xfrm>
          <a:prstGeom prst="rightArrow">
            <a:avLst>
              <a:gd name="adj1" fmla="val 50000"/>
              <a:gd name="adj2" fmla="val 34167"/>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165898" name="Rectangle 10"/>
          <p:cNvSpPr>
            <a:spLocks noChangeArrowheads="1"/>
          </p:cNvSpPr>
          <p:nvPr/>
        </p:nvSpPr>
        <p:spPr bwMode="auto">
          <a:xfrm>
            <a:off x="5278438" y="6059488"/>
            <a:ext cx="3070225" cy="457200"/>
          </a:xfrm>
          <a:prstGeom prst="rect">
            <a:avLst/>
          </a:prstGeom>
          <a:noFill/>
          <a:ln w="9525">
            <a:noFill/>
            <a:miter lim="800000"/>
            <a:headEnd/>
            <a:tailEnd/>
          </a:ln>
        </p:spPr>
        <p:txBody>
          <a:bodyPr wrap="none">
            <a:prstTxWarp prst="textNoShape">
              <a:avLst/>
            </a:prstTxWarp>
            <a:spAutoFit/>
          </a:bodyPr>
          <a:lstStyle/>
          <a:p>
            <a:r>
              <a:rPr lang="en-GB">
                <a:solidFill>
                  <a:srgbClr val="FF0000"/>
                </a:solidFill>
              </a:rPr>
              <a:t>Occupational</a:t>
            </a:r>
            <a:r>
              <a:rPr lang="en-GB"/>
              <a:t> </a:t>
            </a:r>
            <a:r>
              <a:rPr lang="en-GB">
                <a:solidFill>
                  <a:srgbClr val="FF0000"/>
                </a:solidFill>
              </a:rPr>
              <a:t>flexibility</a:t>
            </a:r>
            <a:endParaRPr lang="en-GB"/>
          </a:p>
        </p:txBody>
      </p:sp>
    </p:spTree>
    <p:extLst>
      <p:ext uri="{BB962C8B-B14F-4D97-AF65-F5344CB8AC3E}">
        <p14:creationId xmlns:p14="http://schemas.microsoft.com/office/powerpoint/2010/main" val="3791623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a:t>6</a:t>
            </a:r>
          </a:p>
        </p:txBody>
      </p:sp>
      <p:sp>
        <p:nvSpPr>
          <p:cNvPr id="5" name="Content Placeholder 4"/>
          <p:cNvSpPr>
            <a:spLocks noGrp="1"/>
          </p:cNvSpPr>
          <p:nvPr>
            <p:ph idx="1"/>
          </p:nvPr>
        </p:nvSpPr>
        <p:spPr/>
        <p:txBody>
          <a:bodyPr/>
          <a:lstStyle/>
          <a:p>
            <a:pPr marL="0" indent="0" algn="ctr">
              <a:buNone/>
            </a:pPr>
            <a:r>
              <a:rPr lang="en-US" sz="8000" dirty="0"/>
              <a:t>Power and Wealth</a:t>
            </a:r>
          </a:p>
        </p:txBody>
      </p:sp>
    </p:spTree>
    <p:extLst>
      <p:ext uri="{BB962C8B-B14F-4D97-AF65-F5344CB8AC3E}">
        <p14:creationId xmlns:p14="http://schemas.microsoft.com/office/powerpoint/2010/main" val="25145026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0"/>
            <a:ext cx="7772400" cy="1143000"/>
          </a:xfrm>
        </p:spPr>
        <p:txBody>
          <a:bodyPr/>
          <a:lstStyle/>
          <a:p>
            <a:pPr eaLnBrk="1" hangingPunct="1"/>
            <a:r>
              <a:rPr lang="en-GB" sz="3600" b="1">
                <a:solidFill>
                  <a:srgbClr val="CC1111"/>
                </a:solidFill>
                <a:ea typeface="ヒラギノ角ゴ Pro W3" pitchFamily="-107" charset="-128"/>
                <a:cs typeface="ヒラギノ角ゴ Pro W3" pitchFamily="-107" charset="-128"/>
              </a:rPr>
              <a:t>Introducing Positional Goods.</a:t>
            </a:r>
            <a:endParaRPr lang="en-GB">
              <a:ea typeface="ヒラギノ角ゴ Pro W3" pitchFamily="-107" charset="-128"/>
              <a:cs typeface="ヒラギノ角ゴ Pro W3" pitchFamily="-107" charset="-128"/>
            </a:endParaRPr>
          </a:p>
        </p:txBody>
      </p:sp>
      <p:sp>
        <p:nvSpPr>
          <p:cNvPr id="113667" name="Rectangle 3"/>
          <p:cNvSpPr>
            <a:spLocks noGrp="1" noChangeArrowheads="1"/>
          </p:cNvSpPr>
          <p:nvPr>
            <p:ph type="body" idx="1"/>
          </p:nvPr>
        </p:nvSpPr>
        <p:spPr>
          <a:xfrm>
            <a:off x="533400" y="1066800"/>
            <a:ext cx="8229600" cy="3276600"/>
          </a:xfrm>
          <a:solidFill>
            <a:srgbClr val="FFFFFF"/>
          </a:solidFill>
        </p:spPr>
        <p:txBody>
          <a:bodyPr/>
          <a:lstStyle/>
          <a:p>
            <a:pPr eaLnBrk="1" hangingPunct="1">
              <a:lnSpc>
                <a:spcPct val="90000"/>
              </a:lnSpc>
            </a:pPr>
            <a:r>
              <a:rPr lang="en-GB" sz="2000">
                <a:ea typeface="ヒラギノ角ゴ Pro W3" pitchFamily="-107" charset="-128"/>
                <a:cs typeface="ヒラギノ角ゴ Pro W3" pitchFamily="-107" charset="-128"/>
              </a:rPr>
              <a:t>Hirsh (1976) argued that </a:t>
            </a:r>
            <a:r>
              <a:rPr lang="en-GB" sz="2000">
                <a:solidFill>
                  <a:srgbClr val="CC1111"/>
                </a:solidFill>
                <a:ea typeface="ヒラギノ角ゴ Pro W3" pitchFamily="-107" charset="-128"/>
                <a:cs typeface="ヒラギノ角ゴ Pro W3" pitchFamily="-107" charset="-128"/>
              </a:rPr>
              <a:t>positional goods pose social limits to growth.</a:t>
            </a:r>
            <a:r>
              <a:rPr lang="en-GB" sz="2000">
                <a:ea typeface="ヒラギノ角ゴ Pro W3" pitchFamily="-107" charset="-128"/>
                <a:cs typeface="ヒラギノ角ゴ Pro W3" pitchFamily="-107" charset="-128"/>
              </a:rPr>
              <a:t> While some goods could be produced in unlimited quantities, other goods were only available in limited supply and related to the relative positions of the individuals.</a:t>
            </a:r>
          </a:p>
          <a:p>
            <a:pPr eaLnBrk="1" hangingPunct="1">
              <a:lnSpc>
                <a:spcPct val="90000"/>
              </a:lnSpc>
            </a:pPr>
            <a:r>
              <a:rPr lang="en-GB" sz="2000">
                <a:ea typeface="ヒラギノ角ゴ Pro W3" pitchFamily="-107" charset="-128"/>
                <a:cs typeface="ヒラギノ角ゴ Pro W3" pitchFamily="-107" charset="-128"/>
              </a:rPr>
              <a:t>Under the umbrella of positional goods </a:t>
            </a:r>
            <a:r>
              <a:rPr lang="en-GB" sz="2000">
                <a:solidFill>
                  <a:srgbClr val="CC1111"/>
                </a:solidFill>
                <a:ea typeface="ヒラギノ角ゴ Pro W3" pitchFamily="-107" charset="-128"/>
                <a:cs typeface="ヒラギノ角ゴ Pro W3" pitchFamily="-107" charset="-128"/>
              </a:rPr>
              <a:t>Hirsh included two types of goods:</a:t>
            </a:r>
          </a:p>
          <a:p>
            <a:pPr eaLnBrk="1" hangingPunct="1">
              <a:lnSpc>
                <a:spcPct val="90000"/>
              </a:lnSpc>
              <a:buFontTx/>
              <a:buNone/>
            </a:pPr>
            <a:r>
              <a:rPr lang="en-GB" sz="2000">
                <a:ea typeface="ヒラギノ角ゴ Pro W3" pitchFamily="-107" charset="-128"/>
                <a:cs typeface="ヒラギノ角ゴ Pro W3" pitchFamily="-107" charset="-128"/>
              </a:rPr>
              <a:t>1) goods limited by </a:t>
            </a:r>
            <a:r>
              <a:rPr lang="en-GB" sz="2000" b="1" i="1">
                <a:ea typeface="ヒラギノ角ゴ Pro W3" pitchFamily="-107" charset="-128"/>
                <a:cs typeface="ヒラギノ角ゴ Pro W3" pitchFamily="-107" charset="-128"/>
              </a:rPr>
              <a:t>natural scarcity</a:t>
            </a:r>
          </a:p>
          <a:p>
            <a:pPr eaLnBrk="1" hangingPunct="1">
              <a:lnSpc>
                <a:spcPct val="90000"/>
              </a:lnSpc>
              <a:buFontTx/>
              <a:buNone/>
            </a:pPr>
            <a:r>
              <a:rPr lang="en-GB" sz="2000">
                <a:ea typeface="ヒラギノ角ゴ Pro W3" pitchFamily="-107" charset="-128"/>
                <a:cs typeface="ヒラギノ角ゴ Pro W3" pitchFamily="-107" charset="-128"/>
              </a:rPr>
              <a:t>2) goods limited by </a:t>
            </a:r>
            <a:r>
              <a:rPr lang="en-GB" sz="2000" b="1" i="1">
                <a:ea typeface="ヒラギノ角ゴ Pro W3" pitchFamily="-107" charset="-128"/>
                <a:cs typeface="ヒラギノ角ゴ Pro W3" pitchFamily="-107" charset="-128"/>
              </a:rPr>
              <a:t>social scarcity</a:t>
            </a:r>
            <a:r>
              <a:rPr lang="en-GB" sz="2000">
                <a:ea typeface="ヒラギノ角ゴ Pro W3" pitchFamily="-107" charset="-128"/>
                <a:cs typeface="ヒラギノ角ゴ Pro W3" pitchFamily="-107" charset="-128"/>
              </a:rPr>
              <a:t> like power an status (Veblenian goods).</a:t>
            </a: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r>
              <a:rPr lang="en-GB" sz="2400">
                <a:ea typeface="ヒラギノ角ゴ Pro W3" pitchFamily="-107" charset="-128"/>
                <a:cs typeface="ヒラギノ角ゴ Pro W3" pitchFamily="-107" charset="-128"/>
              </a:rPr>
              <a:t> </a:t>
            </a:r>
          </a:p>
        </p:txBody>
      </p:sp>
      <p:sp>
        <p:nvSpPr>
          <p:cNvPr id="121860" name="Rectangle 4"/>
          <p:cNvSpPr>
            <a:spLocks noChangeArrowheads="1"/>
          </p:cNvSpPr>
          <p:nvPr/>
        </p:nvSpPr>
        <p:spPr bwMode="auto">
          <a:xfrm>
            <a:off x="381000" y="4876800"/>
            <a:ext cx="8518525" cy="1196975"/>
          </a:xfrm>
          <a:prstGeom prst="rect">
            <a:avLst/>
          </a:prstGeom>
          <a:solidFill>
            <a:schemeClr val="bg1">
              <a:lumMod val="85000"/>
            </a:schemeClr>
          </a:solidFill>
          <a:ln w="9525">
            <a:solidFill>
              <a:schemeClr val="accent2"/>
            </a:solidFill>
            <a:miter lim="800000"/>
            <a:headEnd/>
            <a:tailEnd/>
          </a:ln>
        </p:spPr>
        <p:txBody>
          <a:bodyPr>
            <a:prstTxWarp prst="textNoShape">
              <a:avLst/>
            </a:prstTxWarp>
            <a:spAutoFit/>
          </a:bodyPr>
          <a:lstStyle/>
          <a:p>
            <a:pPr eaLnBrk="0" hangingPunct="0">
              <a:defRPr/>
            </a:pPr>
            <a:r>
              <a:rPr lang="en-GB">
                <a:latin typeface="Arial" charset="0"/>
                <a:ea typeface="MS PGothic" charset="0"/>
                <a:cs typeface="MS PGothic" charset="0"/>
              </a:rPr>
              <a:t>We will concentrate on this second “Veblenian” category of goods. Unlike the first, it  requires an extension of the standard space of economic goods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917575"/>
            <a:ext cx="9144000" cy="3108325"/>
          </a:xfrm>
          <a:prstGeom prst="rect">
            <a:avLst/>
          </a:prstGeom>
          <a:solidFill>
            <a:srgbClr val="D9D9D9"/>
          </a:solidFill>
          <a:ln w="9525">
            <a:noFill/>
            <a:miter lim="800000"/>
            <a:headEnd/>
            <a:tailEnd/>
          </a:ln>
        </p:spPr>
        <p:txBody>
          <a:bodyPr>
            <a:prstTxWarp prst="textNoShape">
              <a:avLst/>
            </a:prstTxWarp>
            <a:spAutoFit/>
          </a:bodyPr>
          <a:lstStyle/>
          <a:p>
            <a:pPr eaLnBrk="0" hangingPunct="0"/>
            <a:r>
              <a:rPr lang="en-GB" sz="2800" u="sng">
                <a:solidFill>
                  <a:srgbClr val="FF0033"/>
                </a:solidFill>
                <a:ea typeface="MS PGothic" charset="0"/>
                <a:cs typeface="MS PGothic" charset="0"/>
              </a:rPr>
              <a:t>Pure private goods:</a:t>
            </a:r>
            <a:r>
              <a:rPr lang="en-GB" sz="2800">
                <a:ea typeface="MS PGothic" charset="0"/>
                <a:cs typeface="MS PGothic" charset="0"/>
              </a:rPr>
              <a:t> other individuals consume a </a:t>
            </a:r>
            <a:r>
              <a:rPr lang="en-GB" sz="2800" i="1">
                <a:solidFill>
                  <a:schemeClr val="accent2"/>
                </a:solidFill>
                <a:ea typeface="MS PGothic" charset="0"/>
                <a:cs typeface="MS PGothic" charset="0"/>
              </a:rPr>
              <a:t>zero amount</a:t>
            </a:r>
            <a:r>
              <a:rPr lang="en-GB" sz="2800" i="1">
                <a:ea typeface="MS PGothic" charset="0"/>
                <a:cs typeface="MS PGothic" charset="0"/>
              </a:rPr>
              <a:t> </a:t>
            </a:r>
            <a:r>
              <a:rPr lang="en-GB" sz="2800">
                <a:ea typeface="MS PGothic" charset="0"/>
                <a:cs typeface="MS PGothic" charset="0"/>
              </a:rPr>
              <a:t>of what each individual chooses to consume.</a:t>
            </a:r>
          </a:p>
          <a:p>
            <a:pPr eaLnBrk="0" hangingPunct="0"/>
            <a:r>
              <a:rPr lang="en-GB" sz="2800" u="sng">
                <a:solidFill>
                  <a:srgbClr val="FF0033"/>
                </a:solidFill>
                <a:ea typeface="MS PGothic" charset="0"/>
                <a:cs typeface="MS PGothic" charset="0"/>
              </a:rPr>
              <a:t>Pure public good:</a:t>
            </a:r>
            <a:r>
              <a:rPr lang="en-GB" sz="2800">
                <a:ea typeface="MS PGothic" charset="0"/>
                <a:cs typeface="MS PGothic" charset="0"/>
              </a:rPr>
              <a:t> each agent consumes the </a:t>
            </a:r>
            <a:r>
              <a:rPr lang="en-GB" sz="2800" i="1">
                <a:solidFill>
                  <a:schemeClr val="accent2"/>
                </a:solidFill>
                <a:ea typeface="MS PGothic" charset="0"/>
                <a:cs typeface="MS PGothic" charset="0"/>
              </a:rPr>
              <a:t>same positive amount</a:t>
            </a:r>
            <a:r>
              <a:rPr lang="en-GB" sz="2800">
                <a:ea typeface="MS PGothic" charset="0"/>
                <a:cs typeface="MS PGothic" charset="0"/>
              </a:rPr>
              <a:t> consumed by other agents.</a:t>
            </a:r>
          </a:p>
          <a:p>
            <a:pPr eaLnBrk="0" hangingPunct="0"/>
            <a:r>
              <a:rPr lang="en-GB" sz="2800" u="sng">
                <a:solidFill>
                  <a:srgbClr val="FF0033"/>
                </a:solidFill>
                <a:ea typeface="MS PGothic" charset="0"/>
                <a:cs typeface="MS PGothic" charset="0"/>
              </a:rPr>
              <a:t>Pure positional good:</a:t>
            </a:r>
            <a:r>
              <a:rPr lang="en-GB" sz="2800">
                <a:ea typeface="MS PGothic" charset="0"/>
                <a:cs typeface="MS PGothic" charset="0"/>
              </a:rPr>
              <a:t> given the consumption choice of an agent, other agents must consume </a:t>
            </a:r>
            <a:r>
              <a:rPr lang="en-GB" sz="2800" i="1">
                <a:ea typeface="MS PGothic" charset="0"/>
                <a:cs typeface="MS PGothic" charset="0"/>
              </a:rPr>
              <a:t>a </a:t>
            </a:r>
            <a:r>
              <a:rPr lang="en-GB" sz="2800" i="1">
                <a:solidFill>
                  <a:schemeClr val="accent2"/>
                </a:solidFill>
                <a:ea typeface="MS PGothic" charset="0"/>
                <a:cs typeface="MS PGothic" charset="0"/>
              </a:rPr>
              <a:t>corresponding negative amount</a:t>
            </a:r>
            <a:r>
              <a:rPr lang="en-GB" sz="2800">
                <a:ea typeface="MS PGothic" charset="0"/>
                <a:cs typeface="MS PGothic" charset="0"/>
              </a:rPr>
              <a:t>.</a:t>
            </a:r>
          </a:p>
        </p:txBody>
      </p:sp>
      <p:sp>
        <p:nvSpPr>
          <p:cNvPr id="114691" name="Rectangle 3"/>
          <p:cNvSpPr>
            <a:spLocks noGrp="1" noChangeArrowheads="1"/>
          </p:cNvSpPr>
          <p:nvPr>
            <p:ph type="title" idx="4294967295"/>
          </p:nvPr>
        </p:nvSpPr>
        <p:spPr>
          <a:xfrm>
            <a:off x="0" y="0"/>
            <a:ext cx="9144000" cy="914400"/>
          </a:xfrm>
          <a:solidFill>
            <a:srgbClr val="660066"/>
          </a:solidFill>
        </p:spPr>
        <p:txBody>
          <a:bodyPr/>
          <a:lstStyle/>
          <a:p>
            <a:pPr eaLnBrk="1" hangingPunct="1"/>
            <a:r>
              <a:rPr lang="en-GB">
                <a:solidFill>
                  <a:schemeClr val="bg1"/>
                </a:solidFill>
                <a:ea typeface="ヒラギノ角ゴ Pro W3" pitchFamily="-107" charset="-128"/>
                <a:cs typeface="ヒラギノ角ゴ Pro W3" pitchFamily="-107" charset="-128"/>
              </a:rPr>
              <a:t>Public and Positional Goods</a:t>
            </a:r>
          </a:p>
        </p:txBody>
      </p:sp>
      <p:sp>
        <p:nvSpPr>
          <p:cNvPr id="114692" name="Rectangle 4"/>
          <p:cNvSpPr>
            <a:spLocks noChangeArrowheads="1"/>
          </p:cNvSpPr>
          <p:nvPr/>
        </p:nvSpPr>
        <p:spPr bwMode="auto">
          <a:xfrm>
            <a:off x="0" y="4244975"/>
            <a:ext cx="9144000" cy="1938992"/>
          </a:xfrm>
          <a:prstGeom prst="rect">
            <a:avLst/>
          </a:prstGeom>
          <a:solidFill>
            <a:schemeClr val="accent2"/>
          </a:solidFill>
          <a:ln w="9525">
            <a:solidFill>
              <a:srgbClr val="EB603B"/>
            </a:solidFill>
            <a:miter lim="800000"/>
            <a:headEnd/>
            <a:tailEnd/>
          </a:ln>
        </p:spPr>
        <p:txBody>
          <a:bodyPr>
            <a:prstTxWarp prst="textNoShape">
              <a:avLst/>
            </a:prstTxWarp>
            <a:spAutoFit/>
          </a:bodyPr>
          <a:lstStyle/>
          <a:p>
            <a:endParaRPr lang="en-GB" sz="2000" dirty="0"/>
          </a:p>
          <a:p>
            <a:pPr algn="just"/>
            <a:endParaRPr lang="en-GB" sz="2000" dirty="0"/>
          </a:p>
          <a:p>
            <a:pPr algn="just"/>
            <a:r>
              <a:rPr lang="en-GB" sz="2000" dirty="0"/>
              <a:t>         </a:t>
            </a:r>
            <a:r>
              <a:rPr lang="en-GB" sz="2000" i="1" dirty="0">
                <a:solidFill>
                  <a:schemeClr val="bg1"/>
                </a:solidFill>
              </a:rPr>
              <a:t>Sociological goods                             Traditional economic goods</a:t>
            </a:r>
          </a:p>
          <a:p>
            <a:pPr algn="just"/>
            <a:r>
              <a:rPr lang="en-GB" sz="2000" dirty="0">
                <a:solidFill>
                  <a:schemeClr val="bg1"/>
                </a:solidFill>
              </a:rPr>
              <a:t>-1 ---------------------------------------- 0 --------------------------------------------- 1</a:t>
            </a:r>
          </a:p>
          <a:p>
            <a:pPr algn="just"/>
            <a:r>
              <a:rPr lang="en-GB" sz="2000" dirty="0">
                <a:solidFill>
                  <a:schemeClr val="bg1"/>
                </a:solidFill>
              </a:rPr>
              <a:t>Pure positional                     Pure private                                          Pure public</a:t>
            </a:r>
            <a:endParaRPr lang="en-GB" sz="2000" u="sng" dirty="0">
              <a:solidFill>
                <a:schemeClr val="bg1"/>
              </a:solidFill>
            </a:endParaRPr>
          </a:p>
          <a:p>
            <a:pPr algn="just"/>
            <a:endParaRPr lang="en-GB" sz="2000" u="sng"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79388" y="260350"/>
            <a:ext cx="8777287" cy="6124575"/>
          </a:xfrm>
          <a:prstGeom prst="rect">
            <a:avLst/>
          </a:prstGeom>
          <a:solidFill>
            <a:srgbClr val="FFFFFF"/>
          </a:solidFill>
          <a:ln w="9525">
            <a:solidFill>
              <a:srgbClr val="660066"/>
            </a:solidFill>
            <a:miter lim="800000"/>
            <a:headEnd/>
            <a:tailEnd/>
          </a:ln>
        </p:spPr>
        <p:txBody>
          <a:bodyPr>
            <a:prstTxWarp prst="textNoShape">
              <a:avLst/>
            </a:prstTxWarp>
            <a:spAutoFit/>
          </a:bodyPr>
          <a:lstStyle/>
          <a:p>
            <a:pPr algn="just" eaLnBrk="0" hangingPunct="0"/>
            <a:r>
              <a:rPr lang="en-GB">
                <a:solidFill>
                  <a:schemeClr val="accent2"/>
                </a:solidFill>
                <a:ea typeface="MS PGothic" charset="0"/>
                <a:cs typeface="MS PGothic" charset="0"/>
              </a:rPr>
              <a:t>Two goods: </a:t>
            </a:r>
          </a:p>
          <a:p>
            <a:pPr algn="just" eaLnBrk="0" hangingPunct="0"/>
            <a:r>
              <a:rPr lang="en-GB">
                <a:ea typeface="MS PGothic" charset="0"/>
                <a:cs typeface="MS PGothic" charset="0"/>
              </a:rPr>
              <a:t>y  </a:t>
            </a:r>
            <a:r>
              <a:rPr lang="en-GB">
                <a:solidFill>
                  <a:schemeClr val="accent2"/>
                </a:solidFill>
                <a:ea typeface="MS PGothic" charset="0"/>
                <a:cs typeface="MS PGothic" charset="0"/>
              </a:rPr>
              <a:t>"a-priori"  private</a:t>
            </a:r>
            <a:endParaRPr lang="en-GB">
              <a:ea typeface="MS PGothic" charset="0"/>
              <a:cs typeface="MS PGothic" charset="0"/>
            </a:endParaRPr>
          </a:p>
          <a:p>
            <a:pPr algn="just" eaLnBrk="0" hangingPunct="0"/>
            <a:endParaRPr lang="en-GB">
              <a:ea typeface="MS PGothic" charset="0"/>
              <a:cs typeface="MS PGothic" charset="0"/>
            </a:endParaRPr>
          </a:p>
          <a:p>
            <a:pPr algn="just" eaLnBrk="0" hangingPunct="0"/>
            <a:r>
              <a:rPr lang="en-GB">
                <a:ea typeface="MS PGothic" charset="0"/>
                <a:cs typeface="MS PGothic" charset="0"/>
              </a:rPr>
              <a:t>x with </a:t>
            </a:r>
            <a:r>
              <a:rPr lang="en-GB">
                <a:solidFill>
                  <a:schemeClr val="accent2"/>
                </a:solidFill>
                <a:ea typeface="MS PGothic" charset="0"/>
                <a:cs typeface="MS PGothic" charset="0"/>
              </a:rPr>
              <a:t>many</a:t>
            </a:r>
            <a:r>
              <a:rPr lang="en-GB">
                <a:ea typeface="MS PGothic" charset="0"/>
                <a:cs typeface="MS PGothic" charset="0"/>
              </a:rPr>
              <a:t> </a:t>
            </a:r>
            <a:r>
              <a:rPr lang="en-GB">
                <a:solidFill>
                  <a:schemeClr val="accent2"/>
                </a:solidFill>
                <a:ea typeface="MS PGothic" charset="0"/>
                <a:cs typeface="MS PGothic" charset="0"/>
              </a:rPr>
              <a:t>"a-posteriori"  definitions</a:t>
            </a:r>
            <a:r>
              <a:rPr lang="en-GB">
                <a:ea typeface="MS PGothic" charset="0"/>
                <a:cs typeface="MS PGothic" charset="0"/>
              </a:rPr>
              <a:t> given by fraction t</a:t>
            </a:r>
            <a:r>
              <a:rPr lang="en-GB" baseline="-25000">
                <a:ea typeface="MS PGothic" charset="0"/>
                <a:cs typeface="MS PGothic" charset="0"/>
              </a:rPr>
              <a:t>ih</a:t>
            </a:r>
            <a:r>
              <a:rPr lang="en-GB">
                <a:ea typeface="MS PGothic" charset="0"/>
                <a:cs typeface="MS PGothic" charset="0"/>
              </a:rPr>
              <a:t>. </a:t>
            </a:r>
          </a:p>
          <a:p>
            <a:pPr algn="just" eaLnBrk="0" hangingPunct="0"/>
            <a:r>
              <a:rPr lang="en-GB">
                <a:solidFill>
                  <a:schemeClr val="accent2"/>
                </a:solidFill>
                <a:ea typeface="MS PGothic" charset="0"/>
                <a:cs typeface="MS PGothic" charset="0"/>
              </a:rPr>
              <a:t>t</a:t>
            </a:r>
            <a:r>
              <a:rPr lang="en-GB" baseline="-25000">
                <a:solidFill>
                  <a:schemeClr val="accent2"/>
                </a:solidFill>
                <a:ea typeface="MS PGothic" charset="0"/>
                <a:cs typeface="MS PGothic" charset="0"/>
              </a:rPr>
              <a:t>ih </a:t>
            </a:r>
            <a:r>
              <a:rPr lang="en-GB">
                <a:solidFill>
                  <a:schemeClr val="accent2"/>
                </a:solidFill>
                <a:ea typeface="MS PGothic" charset="0"/>
                <a:cs typeface="MS PGothic" charset="0"/>
              </a:rPr>
              <a:t>is the fraction of x that individuals i consumes when individual h consumes a quantity x</a:t>
            </a:r>
            <a:r>
              <a:rPr lang="en-GB" baseline="-25000">
                <a:solidFill>
                  <a:schemeClr val="accent2"/>
                </a:solidFill>
                <a:ea typeface="MS PGothic" charset="0"/>
                <a:cs typeface="MS PGothic" charset="0"/>
              </a:rPr>
              <a:t>h</a:t>
            </a:r>
          </a:p>
          <a:p>
            <a:pPr algn="just" eaLnBrk="0" hangingPunct="0"/>
            <a:r>
              <a:rPr lang="en-GB">
                <a:ea typeface="MS PGothic" charset="0"/>
                <a:cs typeface="MS PGothic" charset="0"/>
              </a:rPr>
              <a:t> </a:t>
            </a:r>
          </a:p>
          <a:p>
            <a:pPr algn="just" eaLnBrk="0" hangingPunct="0"/>
            <a:r>
              <a:rPr lang="en-GB" sz="3200">
                <a:solidFill>
                  <a:schemeClr val="accent2"/>
                </a:solidFill>
                <a:ea typeface="MS PGothic" charset="0"/>
                <a:cs typeface="MS PGothic" charset="0"/>
              </a:rPr>
              <a:t>t</a:t>
            </a:r>
            <a:r>
              <a:rPr lang="en-GB" sz="3200" baseline="-25000">
                <a:solidFill>
                  <a:schemeClr val="accent2"/>
                </a:solidFill>
                <a:ea typeface="MS PGothic" charset="0"/>
                <a:cs typeface="MS PGothic" charset="0"/>
              </a:rPr>
              <a:t>ih </a:t>
            </a:r>
            <a:r>
              <a:rPr lang="en-GB" sz="3200">
                <a:solidFill>
                  <a:schemeClr val="accent2"/>
                </a:solidFill>
                <a:ea typeface="MS PGothic" charset="0"/>
                <a:cs typeface="MS PGothic" charset="0"/>
              </a:rPr>
              <a:t>is:</a:t>
            </a:r>
          </a:p>
          <a:p>
            <a:pPr algn="just" eaLnBrk="0" hangingPunct="0"/>
            <a:endParaRPr lang="en-GB">
              <a:ea typeface="MS PGothic" charset="0"/>
              <a:cs typeface="MS PGothic" charset="0"/>
            </a:endParaRPr>
          </a:p>
          <a:p>
            <a:pPr algn="just" eaLnBrk="0" hangingPunct="0"/>
            <a:r>
              <a:rPr lang="en-GB">
                <a:ea typeface="MS PGothic" charset="0"/>
                <a:cs typeface="MS PGothic" charset="0"/>
              </a:rPr>
              <a:t>equal to O in the case of </a:t>
            </a:r>
            <a:r>
              <a:rPr lang="en-GB">
                <a:solidFill>
                  <a:srgbClr val="FF0033"/>
                </a:solidFill>
                <a:ea typeface="MS PGothic" charset="0"/>
                <a:cs typeface="MS PGothic" charset="0"/>
              </a:rPr>
              <a:t>private goods</a:t>
            </a:r>
            <a:endParaRPr lang="en-GB">
              <a:ea typeface="MS PGothic" charset="0"/>
              <a:cs typeface="MS PGothic" charset="0"/>
            </a:endParaRPr>
          </a:p>
          <a:p>
            <a:pPr algn="just" eaLnBrk="0" hangingPunct="0"/>
            <a:endParaRPr lang="en-GB">
              <a:ea typeface="MS PGothic" charset="0"/>
              <a:cs typeface="MS PGothic" charset="0"/>
            </a:endParaRPr>
          </a:p>
          <a:p>
            <a:pPr algn="just" eaLnBrk="0" hangingPunct="0"/>
            <a:r>
              <a:rPr lang="en-GB">
                <a:ea typeface="MS PGothic" charset="0"/>
                <a:cs typeface="MS PGothic" charset="0"/>
              </a:rPr>
              <a:t>positive in the case of (semi)</a:t>
            </a:r>
            <a:r>
              <a:rPr lang="en-GB">
                <a:solidFill>
                  <a:srgbClr val="FF0033"/>
                </a:solidFill>
                <a:ea typeface="MS PGothic" charset="0"/>
                <a:cs typeface="MS PGothic" charset="0"/>
              </a:rPr>
              <a:t>public goods</a:t>
            </a:r>
            <a:r>
              <a:rPr lang="en-GB">
                <a:ea typeface="MS PGothic" charset="0"/>
                <a:cs typeface="MS PGothic" charset="0"/>
              </a:rPr>
              <a:t> and equal to 1 in the case of pure public goods</a:t>
            </a:r>
          </a:p>
          <a:p>
            <a:pPr algn="just" eaLnBrk="0" hangingPunct="0"/>
            <a:endParaRPr lang="en-GB">
              <a:ea typeface="MS PGothic" charset="0"/>
              <a:cs typeface="MS PGothic" charset="0"/>
            </a:endParaRPr>
          </a:p>
          <a:p>
            <a:pPr algn="just" eaLnBrk="0" hangingPunct="0"/>
            <a:r>
              <a:rPr lang="en-GB">
                <a:ea typeface="MS PGothic" charset="0"/>
                <a:cs typeface="MS PGothic" charset="0"/>
              </a:rPr>
              <a:t>negative in the case of (semi)</a:t>
            </a:r>
            <a:r>
              <a:rPr lang="en-GB">
                <a:solidFill>
                  <a:srgbClr val="FF0033"/>
                </a:solidFill>
                <a:ea typeface="MS PGothic" charset="0"/>
                <a:cs typeface="MS PGothic" charset="0"/>
              </a:rPr>
              <a:t> positional goods</a:t>
            </a:r>
            <a:r>
              <a:rPr lang="en-GB">
                <a:ea typeface="MS PGothic" charset="0"/>
                <a:cs typeface="MS PGothic" charset="0"/>
              </a:rPr>
              <a:t> and is equal to -1 in the case of pure positional goods. </a:t>
            </a:r>
            <a:endParaRPr lang="en-GB">
              <a:latin typeface="New York" charset="0"/>
              <a:ea typeface="MS PGothic" charset="0"/>
              <a:cs typeface="MS PGothic"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52400" y="304800"/>
            <a:ext cx="8686800" cy="5854700"/>
          </a:xfrm>
          <a:prstGeom prst="rect">
            <a:avLst/>
          </a:prstGeom>
          <a:solidFill>
            <a:srgbClr val="FFFFFF"/>
          </a:solidFill>
          <a:ln w="9525">
            <a:noFill/>
            <a:miter lim="800000"/>
            <a:headEnd/>
            <a:tailEnd/>
          </a:ln>
        </p:spPr>
        <p:txBody>
          <a:bodyPr>
            <a:prstTxWarp prst="textNoShape">
              <a:avLst/>
            </a:prstTxWarp>
            <a:spAutoFit/>
          </a:bodyPr>
          <a:lstStyle/>
          <a:p>
            <a:pPr algn="just" eaLnBrk="0" hangingPunct="0"/>
            <a:endParaRPr lang="en-GB">
              <a:latin typeface="New York" charset="0"/>
              <a:ea typeface="MS PGothic" charset="0"/>
              <a:cs typeface="MS PGothic" charset="0"/>
            </a:endParaRPr>
          </a:p>
          <a:p>
            <a:pPr algn="just" eaLnBrk="0" hangingPunct="0"/>
            <a:r>
              <a:rPr lang="en-GB">
                <a:ea typeface="MS PGothic" charset="0"/>
                <a:cs typeface="MS PGothic" charset="0"/>
              </a:rPr>
              <a:t>An individual i will consume a quantity y</a:t>
            </a:r>
            <a:r>
              <a:rPr lang="en-GB" baseline="-25000">
                <a:ea typeface="MS PGothic" charset="0"/>
                <a:cs typeface="MS PGothic" charset="0"/>
              </a:rPr>
              <a:t>i</a:t>
            </a:r>
            <a:r>
              <a:rPr lang="en-GB">
                <a:ea typeface="MS PGothic" charset="0"/>
                <a:cs typeface="MS PGothic" charset="0"/>
              </a:rPr>
              <a:t> of the private good and quantities t</a:t>
            </a:r>
            <a:r>
              <a:rPr lang="en-GB" baseline="-25000">
                <a:ea typeface="MS PGothic" charset="0"/>
                <a:cs typeface="MS PGothic" charset="0"/>
              </a:rPr>
              <a:t>ih</a:t>
            </a:r>
            <a:r>
              <a:rPr lang="en-GB">
                <a:ea typeface="MS PGothic" charset="0"/>
                <a:cs typeface="MS PGothic" charset="0"/>
              </a:rPr>
              <a:t> x</a:t>
            </a:r>
            <a:r>
              <a:rPr lang="en-GB" baseline="-25000">
                <a:ea typeface="MS PGothic" charset="0"/>
                <a:cs typeface="MS PGothic" charset="0"/>
              </a:rPr>
              <a:t>h</a:t>
            </a:r>
            <a:r>
              <a:rPr lang="en-GB">
                <a:ea typeface="MS PGothic" charset="0"/>
                <a:cs typeface="MS PGothic" charset="0"/>
              </a:rPr>
              <a:t> of good x.  </a:t>
            </a:r>
          </a:p>
          <a:p>
            <a:pPr algn="just" eaLnBrk="0" hangingPunct="0"/>
            <a:r>
              <a:rPr lang="en-GB">
                <a:ea typeface="MS PGothic" charset="0"/>
                <a:cs typeface="MS PGothic" charset="0"/>
              </a:rPr>
              <a:t> Denote:</a:t>
            </a:r>
          </a:p>
          <a:p>
            <a:pPr algn="just" eaLnBrk="0" hangingPunct="0"/>
            <a:r>
              <a:rPr lang="en-GB">
                <a:ea typeface="MS PGothic" charset="0"/>
                <a:cs typeface="MS PGothic" charset="0"/>
              </a:rPr>
              <a:t> by </a:t>
            </a:r>
            <a:r>
              <a:rPr lang="en-GB" b="1">
                <a:ea typeface="MS PGothic" charset="0"/>
                <a:cs typeface="MS PGothic" charset="0"/>
              </a:rPr>
              <a:t>µ</a:t>
            </a:r>
            <a:r>
              <a:rPr lang="en-GB" baseline="-25000">
                <a:ea typeface="MS PGothic" charset="0"/>
                <a:cs typeface="MS PGothic" charset="0"/>
              </a:rPr>
              <a:t>i</a:t>
            </a:r>
            <a:r>
              <a:rPr lang="en-GB">
                <a:ea typeface="MS PGothic" charset="0"/>
                <a:cs typeface="MS PGothic" charset="0"/>
              </a:rPr>
              <a:t> the weight given to the utility function of   individual i in the social welfare function.  </a:t>
            </a:r>
          </a:p>
          <a:p>
            <a:pPr algn="just" eaLnBrk="0" hangingPunct="0"/>
            <a:r>
              <a:rPr lang="en-GB">
                <a:ea typeface="MS PGothic" charset="0"/>
                <a:cs typeface="MS PGothic" charset="0"/>
              </a:rPr>
              <a:t> by T(y,x) the social transformation  function between the two goods.</a:t>
            </a:r>
          </a:p>
          <a:p>
            <a:pPr algn="just" eaLnBrk="0" hangingPunct="0"/>
            <a:endParaRPr lang="en-GB">
              <a:ea typeface="MS PGothic" charset="0"/>
              <a:cs typeface="MS PGothic" charset="0"/>
            </a:endParaRPr>
          </a:p>
          <a:p>
            <a:pPr algn="just" eaLnBrk="0" hangingPunct="0"/>
            <a:r>
              <a:rPr lang="en-GB" b="1">
                <a:solidFill>
                  <a:srgbClr val="CC1111"/>
                </a:solidFill>
                <a:ea typeface="MS PGothic" charset="0"/>
                <a:cs typeface="MS PGothic" charset="0"/>
              </a:rPr>
              <a:t>The maximization problem for  society taken as a whole is:</a:t>
            </a:r>
          </a:p>
          <a:p>
            <a:pPr algn="just" eaLnBrk="0" hangingPunct="0"/>
            <a:r>
              <a:rPr lang="en-GB">
                <a:ea typeface="MS PGothic" charset="0"/>
                <a:cs typeface="MS PGothic" charset="0"/>
              </a:rPr>
              <a:t>Max: W =  µ</a:t>
            </a:r>
            <a:r>
              <a:rPr lang="en-GB" baseline="-25000">
                <a:ea typeface="MS PGothic" charset="0"/>
                <a:cs typeface="MS PGothic" charset="0"/>
              </a:rPr>
              <a:t>i</a:t>
            </a:r>
            <a:r>
              <a:rPr lang="en-GB">
                <a:ea typeface="MS PGothic" charset="0"/>
                <a:cs typeface="MS PGothic" charset="0"/>
              </a:rPr>
              <a:t> U</a:t>
            </a:r>
            <a:r>
              <a:rPr lang="en-GB" baseline="-25000">
                <a:ea typeface="MS PGothic" charset="0"/>
                <a:cs typeface="MS PGothic" charset="0"/>
              </a:rPr>
              <a:t>i</a:t>
            </a:r>
            <a:r>
              <a:rPr lang="en-GB">
                <a:ea typeface="MS PGothic" charset="0"/>
                <a:cs typeface="MS PGothic" charset="0"/>
              </a:rPr>
              <a:t> (y</a:t>
            </a:r>
            <a:r>
              <a:rPr lang="en-GB" baseline="-25000">
                <a:ea typeface="MS PGothic" charset="0"/>
                <a:cs typeface="MS PGothic" charset="0"/>
              </a:rPr>
              <a:t>i</a:t>
            </a:r>
            <a:r>
              <a:rPr lang="en-GB">
                <a:ea typeface="MS PGothic" charset="0"/>
                <a:cs typeface="MS PGothic" charset="0"/>
              </a:rPr>
              <a:t>, t</a:t>
            </a:r>
            <a:r>
              <a:rPr lang="en-GB" baseline="-25000">
                <a:ea typeface="MS PGothic" charset="0"/>
                <a:cs typeface="MS PGothic" charset="0"/>
              </a:rPr>
              <a:t>i1</a:t>
            </a:r>
            <a:r>
              <a:rPr lang="en-GB">
                <a:ea typeface="MS PGothic" charset="0"/>
                <a:cs typeface="MS PGothic" charset="0"/>
              </a:rPr>
              <a:t> x</a:t>
            </a:r>
            <a:r>
              <a:rPr lang="en-GB" baseline="-25000">
                <a:ea typeface="MS PGothic" charset="0"/>
                <a:cs typeface="MS PGothic" charset="0"/>
              </a:rPr>
              <a:t>1</a:t>
            </a:r>
            <a:r>
              <a:rPr lang="en-GB">
                <a:ea typeface="MS PGothic" charset="0"/>
                <a:cs typeface="MS PGothic" charset="0"/>
              </a:rPr>
              <a:t> + t</a:t>
            </a:r>
            <a:r>
              <a:rPr lang="en-GB" baseline="-25000">
                <a:ea typeface="MS PGothic" charset="0"/>
                <a:cs typeface="MS PGothic" charset="0"/>
              </a:rPr>
              <a:t>i2</a:t>
            </a:r>
            <a:r>
              <a:rPr lang="en-GB">
                <a:ea typeface="MS PGothic" charset="0"/>
                <a:cs typeface="MS PGothic" charset="0"/>
              </a:rPr>
              <a:t> x</a:t>
            </a:r>
            <a:r>
              <a:rPr lang="en-GB" baseline="-25000">
                <a:ea typeface="MS PGothic" charset="0"/>
                <a:cs typeface="MS PGothic" charset="0"/>
              </a:rPr>
              <a:t>2</a:t>
            </a:r>
            <a:r>
              <a:rPr lang="en-GB">
                <a:ea typeface="MS PGothic" charset="0"/>
                <a:cs typeface="MS PGothic" charset="0"/>
              </a:rPr>
              <a:t> +..........   t</a:t>
            </a:r>
            <a:r>
              <a:rPr lang="en-GB" baseline="-25000">
                <a:ea typeface="MS PGothic" charset="0"/>
                <a:cs typeface="MS PGothic" charset="0"/>
              </a:rPr>
              <a:t>ii</a:t>
            </a:r>
            <a:r>
              <a:rPr lang="en-GB">
                <a:ea typeface="MS PGothic" charset="0"/>
                <a:cs typeface="MS PGothic" charset="0"/>
              </a:rPr>
              <a:t>x</a:t>
            </a:r>
            <a:r>
              <a:rPr lang="en-GB" baseline="-25000">
                <a:ea typeface="MS PGothic" charset="0"/>
                <a:cs typeface="MS PGothic" charset="0"/>
              </a:rPr>
              <a:t>i</a:t>
            </a:r>
            <a:r>
              <a:rPr lang="en-GB">
                <a:ea typeface="MS PGothic" charset="0"/>
                <a:cs typeface="MS PGothic" charset="0"/>
              </a:rPr>
              <a:t> +...t</a:t>
            </a:r>
            <a:r>
              <a:rPr lang="en-GB" baseline="-25000">
                <a:ea typeface="MS PGothic" charset="0"/>
                <a:cs typeface="MS PGothic" charset="0"/>
              </a:rPr>
              <a:t>ih</a:t>
            </a:r>
            <a:r>
              <a:rPr lang="en-GB">
                <a:ea typeface="MS PGothic" charset="0"/>
                <a:cs typeface="MS PGothic" charset="0"/>
              </a:rPr>
              <a:t>x</a:t>
            </a:r>
            <a:r>
              <a:rPr lang="en-GB" baseline="-25000">
                <a:ea typeface="MS PGothic" charset="0"/>
                <a:cs typeface="MS PGothic" charset="0"/>
              </a:rPr>
              <a:t>h</a:t>
            </a:r>
            <a:r>
              <a:rPr lang="en-GB">
                <a:ea typeface="MS PGothic" charset="0"/>
                <a:cs typeface="MS PGothic" charset="0"/>
              </a:rPr>
              <a:t> +...  t</a:t>
            </a:r>
            <a:r>
              <a:rPr lang="en-GB" baseline="-25000">
                <a:ea typeface="MS PGothic" charset="0"/>
                <a:cs typeface="MS PGothic" charset="0"/>
              </a:rPr>
              <a:t>in</a:t>
            </a:r>
            <a:r>
              <a:rPr lang="en-GB">
                <a:ea typeface="MS PGothic" charset="0"/>
                <a:cs typeface="MS PGothic" charset="0"/>
              </a:rPr>
              <a:t>x</a:t>
            </a:r>
            <a:r>
              <a:rPr lang="en-GB" baseline="-25000">
                <a:ea typeface="MS PGothic" charset="0"/>
                <a:cs typeface="MS PGothic" charset="0"/>
              </a:rPr>
              <a:t>n</a:t>
            </a:r>
            <a:r>
              <a:rPr lang="en-GB">
                <a:ea typeface="MS PGothic" charset="0"/>
                <a:cs typeface="MS PGothic" charset="0"/>
              </a:rPr>
              <a:t>) + </a:t>
            </a:r>
            <a:r>
              <a:rPr lang="it-IT">
                <a:ea typeface="MS PGothic" charset="0"/>
                <a:cs typeface="MS PGothic" charset="0"/>
              </a:rPr>
              <a:t>∑</a:t>
            </a:r>
            <a:r>
              <a:rPr lang="en-GB" baseline="-25000">
                <a:ea typeface="MS PGothic" charset="0"/>
                <a:cs typeface="MS PGothic" charset="0"/>
              </a:rPr>
              <a:t>h</a:t>
            </a:r>
            <a:r>
              <a:rPr lang="en-GB">
                <a:ea typeface="MS PGothic" charset="0"/>
                <a:cs typeface="MS PGothic" charset="0"/>
              </a:rPr>
              <a:t> µ</a:t>
            </a:r>
            <a:r>
              <a:rPr lang="en-GB" baseline="-25000">
                <a:ea typeface="MS PGothic" charset="0"/>
                <a:cs typeface="MS PGothic" charset="0"/>
              </a:rPr>
              <a:t>h</a:t>
            </a:r>
            <a:r>
              <a:rPr lang="en-GB">
                <a:ea typeface="MS PGothic" charset="0"/>
                <a:cs typeface="MS PGothic" charset="0"/>
              </a:rPr>
              <a:t> U</a:t>
            </a:r>
            <a:r>
              <a:rPr lang="en-GB" baseline="-25000">
                <a:ea typeface="MS PGothic" charset="0"/>
                <a:cs typeface="MS PGothic" charset="0"/>
              </a:rPr>
              <a:t>h</a:t>
            </a:r>
            <a:r>
              <a:rPr lang="en-GB">
                <a:ea typeface="MS PGothic" charset="0"/>
                <a:cs typeface="MS PGothic" charset="0"/>
              </a:rPr>
              <a:t> (y</a:t>
            </a:r>
            <a:r>
              <a:rPr lang="en-GB" baseline="-25000">
                <a:ea typeface="MS PGothic" charset="0"/>
                <a:cs typeface="MS PGothic" charset="0"/>
              </a:rPr>
              <a:t>h</a:t>
            </a:r>
            <a:r>
              <a:rPr lang="en-GB">
                <a:ea typeface="MS PGothic" charset="0"/>
                <a:cs typeface="MS PGothic" charset="0"/>
              </a:rPr>
              <a:t>, t</a:t>
            </a:r>
            <a:r>
              <a:rPr lang="en-GB" baseline="-25000">
                <a:ea typeface="MS PGothic" charset="0"/>
                <a:cs typeface="MS PGothic" charset="0"/>
              </a:rPr>
              <a:t>hi</a:t>
            </a:r>
            <a:r>
              <a:rPr lang="en-GB">
                <a:ea typeface="MS PGothic" charset="0"/>
                <a:cs typeface="MS PGothic" charset="0"/>
              </a:rPr>
              <a:t> x</a:t>
            </a:r>
            <a:r>
              <a:rPr lang="en-GB" baseline="-25000">
                <a:ea typeface="MS PGothic" charset="0"/>
                <a:cs typeface="MS PGothic" charset="0"/>
              </a:rPr>
              <a:t>i</a:t>
            </a:r>
            <a:r>
              <a:rPr lang="en-GB">
                <a:ea typeface="MS PGothic" charset="0"/>
                <a:cs typeface="MS PGothic" charset="0"/>
              </a:rPr>
              <a:t> + t</a:t>
            </a:r>
            <a:r>
              <a:rPr lang="en-GB" baseline="-25000">
                <a:ea typeface="MS PGothic" charset="0"/>
                <a:cs typeface="MS PGothic" charset="0"/>
              </a:rPr>
              <a:t>h2</a:t>
            </a:r>
            <a:r>
              <a:rPr lang="en-GB">
                <a:ea typeface="MS PGothic" charset="0"/>
                <a:cs typeface="MS PGothic" charset="0"/>
              </a:rPr>
              <a:t> x</a:t>
            </a:r>
            <a:r>
              <a:rPr lang="en-GB" baseline="-25000">
                <a:ea typeface="MS PGothic" charset="0"/>
                <a:cs typeface="MS PGothic" charset="0"/>
              </a:rPr>
              <a:t>2</a:t>
            </a:r>
            <a:r>
              <a:rPr lang="en-GB">
                <a:ea typeface="MS PGothic" charset="0"/>
                <a:cs typeface="MS PGothic" charset="0"/>
              </a:rPr>
              <a:t> +...t</a:t>
            </a:r>
            <a:r>
              <a:rPr lang="en-GB" baseline="-25000">
                <a:ea typeface="MS PGothic" charset="0"/>
                <a:cs typeface="MS PGothic" charset="0"/>
              </a:rPr>
              <a:t>hh</a:t>
            </a:r>
            <a:r>
              <a:rPr lang="en-GB">
                <a:ea typeface="MS PGothic" charset="0"/>
                <a:cs typeface="MS PGothic" charset="0"/>
              </a:rPr>
              <a:t> x</a:t>
            </a:r>
            <a:r>
              <a:rPr lang="en-GB" baseline="-25000">
                <a:ea typeface="MS PGothic" charset="0"/>
                <a:cs typeface="MS PGothic" charset="0"/>
              </a:rPr>
              <a:t>h</a:t>
            </a:r>
            <a:r>
              <a:rPr lang="en-GB">
                <a:ea typeface="MS PGothic" charset="0"/>
                <a:cs typeface="MS PGothic" charset="0"/>
              </a:rPr>
              <a:t> +.....t</a:t>
            </a:r>
            <a:r>
              <a:rPr lang="en-GB" baseline="-25000">
                <a:ea typeface="MS PGothic" charset="0"/>
                <a:cs typeface="MS PGothic" charset="0"/>
              </a:rPr>
              <a:t>hi</a:t>
            </a:r>
            <a:r>
              <a:rPr lang="en-GB">
                <a:ea typeface="MS PGothic" charset="0"/>
                <a:cs typeface="MS PGothic" charset="0"/>
              </a:rPr>
              <a:t>x</a:t>
            </a:r>
            <a:r>
              <a:rPr lang="en-GB" baseline="-25000">
                <a:ea typeface="MS PGothic" charset="0"/>
                <a:cs typeface="MS PGothic" charset="0"/>
              </a:rPr>
              <a:t>i</a:t>
            </a:r>
            <a:r>
              <a:rPr lang="en-GB">
                <a:ea typeface="MS PGothic" charset="0"/>
                <a:cs typeface="MS PGothic" charset="0"/>
              </a:rPr>
              <a:t> +......t</a:t>
            </a:r>
            <a:r>
              <a:rPr lang="en-GB" baseline="-25000">
                <a:ea typeface="MS PGothic" charset="0"/>
                <a:cs typeface="MS PGothic" charset="0"/>
              </a:rPr>
              <a:t>in</a:t>
            </a:r>
            <a:r>
              <a:rPr lang="en-GB">
                <a:ea typeface="MS PGothic" charset="0"/>
                <a:cs typeface="MS PGothic" charset="0"/>
              </a:rPr>
              <a:t> x</a:t>
            </a:r>
            <a:r>
              <a:rPr lang="en-GB" baseline="-25000">
                <a:ea typeface="MS PGothic" charset="0"/>
                <a:cs typeface="MS PGothic" charset="0"/>
              </a:rPr>
              <a:t>n</a:t>
            </a:r>
            <a:r>
              <a:rPr lang="en-GB">
                <a:ea typeface="MS PGothic" charset="0"/>
                <a:cs typeface="MS PGothic" charset="0"/>
              </a:rPr>
              <a:t>)</a:t>
            </a:r>
          </a:p>
          <a:p>
            <a:pPr algn="just" eaLnBrk="0" hangingPunct="0"/>
            <a:endParaRPr lang="en-GB">
              <a:ea typeface="MS PGothic" charset="0"/>
              <a:cs typeface="MS PGothic" charset="0"/>
            </a:endParaRPr>
          </a:p>
          <a:p>
            <a:pPr algn="just" eaLnBrk="0" hangingPunct="0"/>
            <a:r>
              <a:rPr lang="en-GB">
                <a:ea typeface="MS PGothic" charset="0"/>
                <a:cs typeface="MS PGothic" charset="0"/>
              </a:rPr>
              <a:t>(h = 1.......n  and h ≠ i)               </a:t>
            </a:r>
          </a:p>
          <a:p>
            <a:pPr algn="just" eaLnBrk="0" hangingPunct="0"/>
            <a:r>
              <a:rPr lang="en-GB">
                <a:ea typeface="MS PGothic" charset="0"/>
                <a:cs typeface="MS PGothic" charset="0"/>
              </a:rPr>
              <a:t>subject to a: T (x,y) = 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0"/>
            <a:ext cx="9144000" cy="990600"/>
          </a:xfrm>
          <a:solidFill>
            <a:srgbClr val="FFFF00"/>
          </a:solidFill>
        </p:spPr>
        <p:txBody>
          <a:bodyPr/>
          <a:lstStyle/>
          <a:p>
            <a:pPr eaLnBrk="1" hangingPunct="1"/>
            <a:r>
              <a:rPr lang="en-GB" b="1">
                <a:ea typeface="ヒラギノ角ゴ Pro W3" pitchFamily="-107" charset="-128"/>
                <a:cs typeface="ヒラギノ角ゴ Pro W3" pitchFamily="-107" charset="-128"/>
              </a:rPr>
              <a:t>First order jural positions</a:t>
            </a:r>
            <a:endParaRPr lang="en-GB">
              <a:ea typeface="ヒラギノ角ゴ Pro W3" pitchFamily="-107" charset="-128"/>
              <a:cs typeface="ヒラギノ角ゴ Pro W3" pitchFamily="-107" charset="-128"/>
            </a:endParaRPr>
          </a:p>
        </p:txBody>
      </p:sp>
      <p:sp>
        <p:nvSpPr>
          <p:cNvPr id="46083" name="Rectangle 3"/>
          <p:cNvSpPr>
            <a:spLocks noChangeArrowheads="1"/>
          </p:cNvSpPr>
          <p:nvPr/>
        </p:nvSpPr>
        <p:spPr bwMode="auto">
          <a:xfrm>
            <a:off x="795338" y="137795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79876" name="Group 4"/>
          <p:cNvGraphicFramePr>
            <a:graphicFrameLocks noGrp="1"/>
          </p:cNvGraphicFramePr>
          <p:nvPr/>
        </p:nvGraphicFramePr>
        <p:xfrm>
          <a:off x="1219200" y="1219200"/>
          <a:ext cx="5411788" cy="2212976"/>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11826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Right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Duty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Exposure of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Liberty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6095" name="Rectangle 15"/>
          <p:cNvSpPr>
            <a:spLocks noChangeArrowheads="1"/>
          </p:cNvSpPr>
          <p:nvPr/>
        </p:nvSpPr>
        <p:spPr bwMode="auto">
          <a:xfrm>
            <a:off x="795338" y="2660650"/>
            <a:ext cx="327025" cy="1163638"/>
          </a:xfrm>
          <a:prstGeom prst="rect">
            <a:avLst/>
          </a:prstGeom>
          <a:noFill/>
          <a:ln w="9525">
            <a:noFill/>
            <a:miter lim="800000"/>
            <a:headEnd/>
            <a:tailEnd/>
          </a:ln>
        </p:spPr>
        <p:txBody>
          <a:bodyPr wrap="none">
            <a:prstTxWarp prst="textNoShape">
              <a:avLst/>
            </a:prstTxWarp>
            <a:spAutoFit/>
          </a:bodyPr>
          <a:lstStyle/>
          <a:p>
            <a:pPr>
              <a:spcBef>
                <a:spcPct val="20000"/>
              </a:spcBef>
              <a:buFontTx/>
              <a:buChar char="•"/>
            </a:pPr>
            <a:endParaRPr lang="en-GB" sz="3200">
              <a:latin typeface="Calibri" charset="0"/>
            </a:endParaRPr>
          </a:p>
          <a:p>
            <a:pPr>
              <a:spcBef>
                <a:spcPct val="20000"/>
              </a:spcBef>
              <a:buFontTx/>
              <a:buChar char="•"/>
            </a:pPr>
            <a:endParaRPr lang="en-GB" sz="3200">
              <a:latin typeface="Calibri" charset="0"/>
            </a:endParaRPr>
          </a:p>
        </p:txBody>
      </p:sp>
      <p:sp>
        <p:nvSpPr>
          <p:cNvPr id="46096" name="Rectangle 16"/>
          <p:cNvSpPr>
            <a:spLocks noChangeArrowheads="1"/>
          </p:cNvSpPr>
          <p:nvPr/>
        </p:nvSpPr>
        <p:spPr bwMode="auto">
          <a:xfrm>
            <a:off x="0" y="3657600"/>
            <a:ext cx="9144000" cy="3500438"/>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1: boat in danger.</a:t>
            </a:r>
          </a:p>
          <a:p>
            <a:endParaRPr lang="en-GB" sz="1800">
              <a:latin typeface="Calibri" charset="0"/>
            </a:endParaRPr>
          </a:p>
          <a:p>
            <a:r>
              <a:rPr lang="en-GB" sz="1800">
                <a:latin typeface="Calibri" charset="0"/>
              </a:rPr>
              <a:t>Boats that are in danger enjoy some legal right to be helped by other ships. This right is necessarily correlated with the duty of other boats not to leave when another ship is in danger. This duty does also necessarily entail that other boats do not have the liberty to leave and that a boat that is danger is not exposed to the liberty of the other boats to refuse their help. </a:t>
            </a:r>
          </a:p>
          <a:p>
            <a:endParaRPr lang="en-GB" sz="3200">
              <a:solidFill>
                <a:schemeClr val="tx2"/>
              </a:solidFill>
              <a:latin typeface="Calibri"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olo 1"/>
          <p:cNvSpPr>
            <a:spLocks noGrp="1"/>
          </p:cNvSpPr>
          <p:nvPr>
            <p:ph type="title"/>
          </p:nvPr>
        </p:nvSpPr>
        <p:spPr>
          <a:xfrm>
            <a:off x="457200" y="0"/>
            <a:ext cx="8229600" cy="1143000"/>
          </a:xfrm>
        </p:spPr>
        <p:txBody>
          <a:bodyPr/>
          <a:lstStyle/>
          <a:p>
            <a:r>
              <a:rPr lang="it-IT">
                <a:solidFill>
                  <a:srgbClr val="FF0000"/>
                </a:solidFill>
                <a:ea typeface="ヒラギノ角ゴ Pro W3" pitchFamily="-107" charset="-128"/>
                <a:cs typeface="ヒラギノ角ゴ Pro W3" pitchFamily="-107" charset="-128"/>
              </a:rPr>
              <a:t>The maximization problem:</a:t>
            </a:r>
          </a:p>
        </p:txBody>
      </p:sp>
      <p:sp>
        <p:nvSpPr>
          <p:cNvPr id="120835" name="Segnaposto contenuto 2"/>
          <p:cNvSpPr>
            <a:spLocks noGrp="1"/>
          </p:cNvSpPr>
          <p:nvPr>
            <p:ph sz="half" idx="1"/>
          </p:nvPr>
        </p:nvSpPr>
        <p:spPr>
          <a:xfrm>
            <a:off x="0" y="1143000"/>
            <a:ext cx="9144000" cy="2046288"/>
          </a:xfrm>
          <a:solidFill>
            <a:srgbClr val="EBF1DE"/>
          </a:solidFill>
          <a:ln>
            <a:solidFill>
              <a:srgbClr val="000000"/>
            </a:solidFill>
          </a:ln>
        </p:spPr>
        <p:txBody>
          <a:bodyPr/>
          <a:lstStyle/>
          <a:p>
            <a:pPr>
              <a:buFontTx/>
              <a:buNone/>
            </a:pPr>
            <a:r>
              <a:rPr lang="en-GB" sz="2400">
                <a:latin typeface="New York" charset="0"/>
                <a:ea typeface="Times" pitchFamily="-107" charset="0"/>
                <a:cs typeface="Times" pitchFamily="-107" charset="0"/>
              </a:rPr>
              <a:t>Max: W =  µ</a:t>
            </a:r>
            <a:r>
              <a:rPr lang="en-GB" sz="2400" baseline="-25000">
                <a:latin typeface="New York" charset="0"/>
                <a:ea typeface="Times" pitchFamily="-107" charset="0"/>
                <a:cs typeface="Times" pitchFamily="-107" charset="0"/>
              </a:rPr>
              <a:t>i</a:t>
            </a:r>
            <a:r>
              <a:rPr lang="en-GB" sz="2400">
                <a:latin typeface="New York" charset="0"/>
                <a:ea typeface="Times" pitchFamily="-107" charset="0"/>
                <a:cs typeface="Times" pitchFamily="-107" charset="0"/>
              </a:rPr>
              <a:t> U</a:t>
            </a:r>
            <a:r>
              <a:rPr lang="en-GB" sz="2400" baseline="-25000">
                <a:latin typeface="New York" charset="0"/>
                <a:ea typeface="Times" pitchFamily="-107" charset="0"/>
                <a:cs typeface="Times" pitchFamily="-107" charset="0"/>
              </a:rPr>
              <a:t>i</a:t>
            </a:r>
            <a:r>
              <a:rPr lang="en-GB" sz="2400">
                <a:latin typeface="New York" charset="0"/>
                <a:ea typeface="Times" pitchFamily="-107" charset="0"/>
                <a:cs typeface="Times" pitchFamily="-107" charset="0"/>
              </a:rPr>
              <a:t> (y</a:t>
            </a:r>
            <a:r>
              <a:rPr lang="en-GB" sz="2400" baseline="-25000">
                <a:latin typeface="New York" charset="0"/>
                <a:ea typeface="Times" pitchFamily="-107" charset="0"/>
                <a:cs typeface="Times" pitchFamily="-107" charset="0"/>
              </a:rPr>
              <a:t>i</a:t>
            </a:r>
            <a:r>
              <a:rPr lang="en-GB" sz="2400">
                <a:latin typeface="New York" charset="0"/>
                <a:ea typeface="Times" pitchFamily="-107" charset="0"/>
                <a:cs typeface="Times" pitchFamily="-107" charset="0"/>
              </a:rPr>
              <a:t>, t</a:t>
            </a:r>
            <a:r>
              <a:rPr lang="en-GB" sz="2400" baseline="-25000">
                <a:latin typeface="New York" charset="0"/>
                <a:ea typeface="Times" pitchFamily="-107" charset="0"/>
                <a:cs typeface="Times" pitchFamily="-107" charset="0"/>
              </a:rPr>
              <a:t>i1</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1</a:t>
            </a:r>
            <a:r>
              <a:rPr lang="en-GB" sz="2400">
                <a:latin typeface="New York" charset="0"/>
                <a:ea typeface="Times" pitchFamily="-107" charset="0"/>
                <a:cs typeface="Times" pitchFamily="-107" charset="0"/>
              </a:rPr>
              <a:t> + ti</a:t>
            </a:r>
            <a:r>
              <a:rPr lang="en-GB" sz="2400" baseline="-25000">
                <a:latin typeface="New York" charset="0"/>
                <a:ea typeface="Times" pitchFamily="-107" charset="0"/>
                <a:cs typeface="Times" pitchFamily="-107" charset="0"/>
              </a:rPr>
              <a:t>2</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2</a:t>
            </a:r>
            <a:r>
              <a:rPr lang="en-GB" sz="2400">
                <a:latin typeface="New York" charset="0"/>
                <a:ea typeface="Times" pitchFamily="-107" charset="0"/>
                <a:cs typeface="Times" pitchFamily="-107" charset="0"/>
              </a:rPr>
              <a:t> +.......... t</a:t>
            </a:r>
            <a:r>
              <a:rPr lang="en-GB" sz="2400" baseline="-25000">
                <a:latin typeface="New York" charset="0"/>
                <a:ea typeface="Times" pitchFamily="-107" charset="0"/>
                <a:cs typeface="Times" pitchFamily="-107" charset="0"/>
              </a:rPr>
              <a:t>ii</a:t>
            </a:r>
            <a:r>
              <a:rPr lang="en-GB" sz="2400">
                <a:latin typeface="New York" charset="0"/>
                <a:ea typeface="Times" pitchFamily="-107" charset="0"/>
                <a:cs typeface="Times" pitchFamily="-107" charset="0"/>
              </a:rPr>
              <a:t>xi +...t</a:t>
            </a:r>
            <a:r>
              <a:rPr lang="en-GB" sz="2400" baseline="-25000">
                <a:latin typeface="New York" charset="0"/>
                <a:ea typeface="Times" pitchFamily="-107" charset="0"/>
                <a:cs typeface="Times" pitchFamily="-107" charset="0"/>
              </a:rPr>
              <a:t>ih</a:t>
            </a:r>
            <a:r>
              <a:rPr lang="en-GB" sz="2400">
                <a:latin typeface="New York" charset="0"/>
                <a:ea typeface="Times" pitchFamily="-107" charset="0"/>
                <a:cs typeface="Times" pitchFamily="-107" charset="0"/>
              </a:rPr>
              <a:t>x</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  t</a:t>
            </a:r>
            <a:r>
              <a:rPr lang="en-GB" sz="2400" baseline="-25000">
                <a:latin typeface="New York" charset="0"/>
                <a:ea typeface="Times" pitchFamily="-107" charset="0"/>
                <a:cs typeface="Times" pitchFamily="-107" charset="0"/>
              </a:rPr>
              <a:t>in</a:t>
            </a:r>
            <a:r>
              <a:rPr lang="en-GB" sz="2400">
                <a:latin typeface="New York" charset="0"/>
                <a:ea typeface="Times" pitchFamily="-107" charset="0"/>
                <a:cs typeface="Times" pitchFamily="-107" charset="0"/>
              </a:rPr>
              <a:t>x</a:t>
            </a:r>
            <a:r>
              <a:rPr lang="en-GB" sz="2400" baseline="-25000">
                <a:latin typeface="New York" charset="0"/>
                <a:ea typeface="Times" pitchFamily="-107" charset="0"/>
                <a:cs typeface="Times" pitchFamily="-107" charset="0"/>
              </a:rPr>
              <a:t>n</a:t>
            </a:r>
            <a:r>
              <a:rPr lang="en-GB" sz="2400">
                <a:latin typeface="New York" charset="0"/>
                <a:ea typeface="Times" pitchFamily="-107" charset="0"/>
                <a:cs typeface="Times" pitchFamily="-107" charset="0"/>
              </a:rPr>
              <a:t> + </a:t>
            </a:r>
          </a:p>
          <a:p>
            <a:pPr>
              <a:buFontTx/>
              <a:buNone/>
            </a:pPr>
            <a:r>
              <a:rPr lang="en-GB" sz="2400">
                <a:latin typeface="New York" charset="0"/>
                <a:ea typeface="Times" pitchFamily="-107" charset="0"/>
                <a:cs typeface="Times" pitchFamily="-107" charset="0"/>
              </a:rPr>
              <a:t>   +        ∑</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µ</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U</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(y</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t</a:t>
            </a:r>
            <a:r>
              <a:rPr lang="en-GB" sz="2400" baseline="-25000">
                <a:latin typeface="New York" charset="0"/>
                <a:ea typeface="Times" pitchFamily="-107" charset="0"/>
                <a:cs typeface="Times" pitchFamily="-107" charset="0"/>
              </a:rPr>
              <a:t>hi</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i</a:t>
            </a:r>
            <a:r>
              <a:rPr lang="en-GB" sz="2400">
                <a:latin typeface="New York" charset="0"/>
                <a:ea typeface="Times" pitchFamily="-107" charset="0"/>
                <a:cs typeface="Times" pitchFamily="-107" charset="0"/>
              </a:rPr>
              <a:t> + t</a:t>
            </a:r>
            <a:r>
              <a:rPr lang="en-GB" sz="2400" baseline="-25000">
                <a:latin typeface="New York" charset="0"/>
                <a:ea typeface="Times" pitchFamily="-107" charset="0"/>
                <a:cs typeface="Times" pitchFamily="-107" charset="0"/>
              </a:rPr>
              <a:t>h2</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2</a:t>
            </a:r>
            <a:r>
              <a:rPr lang="en-GB" sz="2400">
                <a:latin typeface="New York" charset="0"/>
                <a:ea typeface="Times" pitchFamily="-107" charset="0"/>
                <a:cs typeface="Times" pitchFamily="-107" charset="0"/>
              </a:rPr>
              <a:t> +...t</a:t>
            </a:r>
            <a:r>
              <a:rPr lang="en-GB" sz="2400" baseline="-25000">
                <a:latin typeface="New York" charset="0"/>
                <a:ea typeface="Times" pitchFamily="-107" charset="0"/>
                <a:cs typeface="Times" pitchFamily="-107" charset="0"/>
              </a:rPr>
              <a:t>hh</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h</a:t>
            </a:r>
            <a:r>
              <a:rPr lang="en-GB" sz="2400">
                <a:latin typeface="New York" charset="0"/>
                <a:ea typeface="Times" pitchFamily="-107" charset="0"/>
                <a:cs typeface="Times" pitchFamily="-107" charset="0"/>
              </a:rPr>
              <a:t> +.....t</a:t>
            </a:r>
            <a:r>
              <a:rPr lang="en-GB" sz="2400" baseline="-25000">
                <a:latin typeface="New York" charset="0"/>
                <a:ea typeface="Times" pitchFamily="-107" charset="0"/>
                <a:cs typeface="Times" pitchFamily="-107" charset="0"/>
              </a:rPr>
              <a:t>hi</a:t>
            </a:r>
            <a:r>
              <a:rPr lang="en-GB" sz="2400">
                <a:latin typeface="New York" charset="0"/>
                <a:ea typeface="Times" pitchFamily="-107" charset="0"/>
                <a:cs typeface="Times" pitchFamily="-107" charset="0"/>
              </a:rPr>
              <a:t>x</a:t>
            </a:r>
            <a:r>
              <a:rPr lang="en-GB" sz="2000">
                <a:latin typeface="New York" charset="0"/>
                <a:ea typeface="Times" pitchFamily="-107" charset="0"/>
                <a:cs typeface="Times" pitchFamily="-107" charset="0"/>
              </a:rPr>
              <a:t>i</a:t>
            </a:r>
            <a:r>
              <a:rPr lang="en-GB" sz="2400">
                <a:latin typeface="New York" charset="0"/>
                <a:ea typeface="Times" pitchFamily="-107" charset="0"/>
                <a:cs typeface="Times" pitchFamily="-107" charset="0"/>
              </a:rPr>
              <a:t> +......t</a:t>
            </a:r>
            <a:r>
              <a:rPr lang="en-GB" sz="2400" baseline="-25000">
                <a:latin typeface="New York" charset="0"/>
                <a:ea typeface="Times" pitchFamily="-107" charset="0"/>
                <a:cs typeface="Times" pitchFamily="-107" charset="0"/>
              </a:rPr>
              <a:t>in</a:t>
            </a:r>
            <a:r>
              <a:rPr lang="en-GB" sz="2400">
                <a:latin typeface="New York" charset="0"/>
                <a:ea typeface="Times" pitchFamily="-107" charset="0"/>
                <a:cs typeface="Times" pitchFamily="-107" charset="0"/>
              </a:rPr>
              <a:t> x</a:t>
            </a:r>
            <a:r>
              <a:rPr lang="en-GB" sz="2400" baseline="-25000">
                <a:latin typeface="New York" charset="0"/>
                <a:ea typeface="Times" pitchFamily="-107" charset="0"/>
                <a:cs typeface="Times" pitchFamily="-107" charset="0"/>
              </a:rPr>
              <a:t>n</a:t>
            </a:r>
            <a:r>
              <a:rPr lang="en-GB" sz="2400">
                <a:latin typeface="New York" charset="0"/>
                <a:ea typeface="Times" pitchFamily="-107" charset="0"/>
                <a:cs typeface="Times" pitchFamily="-107" charset="0"/>
              </a:rPr>
              <a:t>)</a:t>
            </a:r>
            <a:r>
              <a:rPr lang="it-IT" sz="2400">
                <a:latin typeface="Times New Roman" pitchFamily="-107" charset="0"/>
                <a:ea typeface="Times" pitchFamily="-107" charset="0"/>
                <a:cs typeface="Times" pitchFamily="-107" charset="0"/>
              </a:rPr>
              <a:t> </a:t>
            </a:r>
          </a:p>
          <a:p>
            <a:pPr>
              <a:buFontTx/>
              <a:buNone/>
            </a:pPr>
            <a:r>
              <a:rPr lang="en-GB" sz="2400">
                <a:ea typeface="ヒラギノ角ゴ Pro W3" pitchFamily="-107" charset="-128"/>
                <a:cs typeface="ヒラギノ角ゴ Pro W3" pitchFamily="-107" charset="-128"/>
              </a:rPr>
              <a:t>(h = 1.......n and different from i)                                                         </a:t>
            </a:r>
            <a:endParaRPr lang="it-IT" sz="2400">
              <a:ea typeface="ヒラギノ角ゴ Pro W3" pitchFamily="-107" charset="-128"/>
              <a:cs typeface="ヒラギノ角ゴ Pro W3" pitchFamily="-107" charset="-128"/>
            </a:endParaRPr>
          </a:p>
          <a:p>
            <a:pPr>
              <a:buFontTx/>
              <a:buNone/>
            </a:pPr>
            <a:r>
              <a:rPr lang="en-GB" sz="2400">
                <a:ea typeface="ヒラギノ角ゴ Pro W3" pitchFamily="-107" charset="-128"/>
                <a:cs typeface="ヒラギノ角ゴ Pro W3" pitchFamily="-107" charset="-128"/>
              </a:rPr>
              <a:t>                                           subject to: T (x,y) = 0</a:t>
            </a:r>
            <a:endParaRPr lang="it-IT" sz="2400">
              <a:ea typeface="ヒラギノ角ゴ Pro W3" pitchFamily="-107" charset="-128"/>
              <a:cs typeface="ヒラギノ角ゴ Pro W3" pitchFamily="-107" charset="-128"/>
            </a:endParaRPr>
          </a:p>
          <a:p>
            <a:pPr>
              <a:buFontTx/>
              <a:buNone/>
            </a:pPr>
            <a:endParaRPr lang="it-IT">
              <a:ea typeface="ヒラギノ角ゴ Pro W3" pitchFamily="-107" charset="-128"/>
              <a:cs typeface="ヒラギノ角ゴ Pro W3" pitchFamily="-107" charset="-128"/>
            </a:endParaRPr>
          </a:p>
        </p:txBody>
      </p:sp>
      <p:sp>
        <p:nvSpPr>
          <p:cNvPr id="4" name="Segnaposto contenuto 3"/>
          <p:cNvSpPr>
            <a:spLocks noGrp="1"/>
          </p:cNvSpPr>
          <p:nvPr>
            <p:ph sz="half" idx="2"/>
          </p:nvPr>
        </p:nvSpPr>
        <p:spPr>
          <a:xfrm>
            <a:off x="0" y="3188895"/>
            <a:ext cx="9144000" cy="1742515"/>
          </a:xfrm>
          <a:solidFill>
            <a:schemeClr val="accent4">
              <a:lumMod val="20000"/>
              <a:lumOff val="80000"/>
            </a:schemeClr>
          </a:solidFill>
          <a:ln>
            <a:solidFill>
              <a:schemeClr val="tx1"/>
            </a:solidFill>
          </a:ln>
        </p:spPr>
        <p:txBody>
          <a:bodyPr/>
          <a:lstStyle/>
          <a:p>
            <a:pPr>
              <a:buFontTx/>
              <a:buNone/>
              <a:defRPr/>
            </a:pPr>
            <a:r>
              <a:rPr lang="en-GB" sz="2200" dirty="0"/>
              <a:t>µ</a:t>
            </a:r>
            <a:r>
              <a:rPr lang="en-GB" sz="2200" baseline="-25000" dirty="0" err="1"/>
              <a:t>i</a:t>
            </a:r>
            <a:r>
              <a:rPr lang="en-GB" sz="2200" dirty="0"/>
              <a:t> ∂</a:t>
            </a:r>
            <a:r>
              <a:rPr lang="en-GB" sz="2200" dirty="0" err="1"/>
              <a:t>U</a:t>
            </a:r>
            <a:r>
              <a:rPr lang="en-GB" sz="2200" baseline="-25000" dirty="0" err="1"/>
              <a:t>i</a:t>
            </a:r>
            <a:r>
              <a:rPr lang="en-GB" sz="2200" dirty="0" err="1"/>
              <a:t>/∂y</a:t>
            </a:r>
            <a:r>
              <a:rPr lang="en-GB" sz="2200" baseline="-25000" dirty="0" err="1"/>
              <a:t>i</a:t>
            </a:r>
            <a:r>
              <a:rPr lang="en-GB" sz="2200" dirty="0"/>
              <a:t>  = </a:t>
            </a:r>
            <a:r>
              <a:rPr lang="en-GB" sz="2200" dirty="0">
                <a:sym typeface="Symbol"/>
              </a:rPr>
              <a:t></a:t>
            </a:r>
            <a:r>
              <a:rPr lang="en-GB" sz="2200" dirty="0"/>
              <a:t>∂T/∂</a:t>
            </a:r>
            <a:r>
              <a:rPr lang="en-GB" sz="2200" dirty="0" err="1"/>
              <a:t>y</a:t>
            </a:r>
            <a:r>
              <a:rPr lang="en-GB" sz="2200" dirty="0"/>
              <a:t>                                                    (1)</a:t>
            </a:r>
            <a:endParaRPr lang="it-IT" sz="2200" dirty="0"/>
          </a:p>
          <a:p>
            <a:pPr>
              <a:buFontTx/>
              <a:buNone/>
              <a:defRPr/>
            </a:pPr>
            <a:r>
              <a:rPr lang="en-GB" sz="2200" dirty="0"/>
              <a:t>µ</a:t>
            </a:r>
            <a:r>
              <a:rPr lang="en-GB" sz="2200" baseline="-25000" dirty="0" err="1"/>
              <a:t>h</a:t>
            </a:r>
            <a:r>
              <a:rPr lang="en-GB" sz="2200" dirty="0"/>
              <a:t> ∂U</a:t>
            </a:r>
            <a:r>
              <a:rPr lang="en-GB" sz="2200" baseline="-25000" dirty="0"/>
              <a:t>h</a:t>
            </a:r>
            <a:r>
              <a:rPr lang="en-GB" sz="2200" dirty="0"/>
              <a:t>/∂</a:t>
            </a:r>
            <a:r>
              <a:rPr lang="en-GB" sz="2200" dirty="0" err="1"/>
              <a:t>y</a:t>
            </a:r>
            <a:r>
              <a:rPr lang="en-GB" sz="2200" baseline="-25000" dirty="0" err="1"/>
              <a:t>h</a:t>
            </a:r>
            <a:r>
              <a:rPr lang="en-GB" sz="2200" dirty="0"/>
              <a:t>  = </a:t>
            </a:r>
            <a:r>
              <a:rPr lang="en-GB" sz="2200" dirty="0">
                <a:sym typeface="Symbol"/>
              </a:rPr>
              <a:t></a:t>
            </a:r>
            <a:r>
              <a:rPr lang="en-GB" sz="2200" dirty="0"/>
              <a:t>∂T/∂</a:t>
            </a:r>
            <a:r>
              <a:rPr lang="en-GB" sz="2200" dirty="0" err="1"/>
              <a:t>y</a:t>
            </a:r>
            <a:r>
              <a:rPr lang="en-GB" sz="2200" dirty="0"/>
              <a:t>                                                 (2)</a:t>
            </a:r>
            <a:endParaRPr lang="it-IT" sz="2200" dirty="0"/>
          </a:p>
          <a:p>
            <a:pPr>
              <a:buFontTx/>
              <a:buNone/>
              <a:defRPr/>
            </a:pPr>
            <a:r>
              <a:rPr lang="en-GB" sz="2200" dirty="0"/>
              <a:t>µ</a:t>
            </a:r>
            <a:r>
              <a:rPr lang="en-GB" sz="2200" baseline="-25000" dirty="0" err="1"/>
              <a:t>i</a:t>
            </a:r>
            <a:r>
              <a:rPr lang="en-GB" sz="2200" dirty="0"/>
              <a:t> </a:t>
            </a:r>
            <a:r>
              <a:rPr lang="en-GB" sz="2200" dirty="0" err="1"/>
              <a:t>t</a:t>
            </a:r>
            <a:r>
              <a:rPr lang="en-GB" sz="2200" baseline="-25000" dirty="0" err="1"/>
              <a:t>ii</a:t>
            </a:r>
            <a:r>
              <a:rPr lang="en-GB" sz="2200" dirty="0" err="1"/>
              <a:t>∂U</a:t>
            </a:r>
            <a:r>
              <a:rPr lang="en-GB" sz="2200" baseline="-25000" dirty="0" err="1"/>
              <a:t>i</a:t>
            </a:r>
            <a:r>
              <a:rPr lang="en-GB" sz="2200" dirty="0"/>
              <a:t>/∂x</a:t>
            </a:r>
            <a:r>
              <a:rPr lang="en-GB" sz="2200" baseline="-25000" dirty="0"/>
              <a:t>i</a:t>
            </a:r>
            <a:r>
              <a:rPr lang="en-GB" sz="2200" dirty="0"/>
              <a:t> + ∑</a:t>
            </a:r>
            <a:r>
              <a:rPr lang="en-GB" sz="2200" baseline="-25000" dirty="0" err="1"/>
              <a:t>h</a:t>
            </a:r>
            <a:r>
              <a:rPr lang="en-GB" sz="2200" dirty="0"/>
              <a:t> µ</a:t>
            </a:r>
            <a:r>
              <a:rPr lang="en-GB" sz="2200" baseline="-25000" dirty="0" err="1"/>
              <a:t>h</a:t>
            </a:r>
            <a:r>
              <a:rPr lang="en-GB" sz="2200" dirty="0" err="1"/>
              <a:t>t</a:t>
            </a:r>
            <a:r>
              <a:rPr lang="en-GB" sz="2200" baseline="-25000" dirty="0" err="1"/>
              <a:t>hi</a:t>
            </a:r>
            <a:r>
              <a:rPr lang="en-GB" sz="2200" dirty="0"/>
              <a:t> (∂U</a:t>
            </a:r>
            <a:r>
              <a:rPr lang="en-GB" sz="2200" baseline="-25000" dirty="0"/>
              <a:t>h</a:t>
            </a:r>
            <a:r>
              <a:rPr lang="en-GB" sz="2200" dirty="0"/>
              <a:t>/∂</a:t>
            </a:r>
            <a:r>
              <a:rPr lang="en-GB" sz="2200" dirty="0" err="1"/>
              <a:t>t</a:t>
            </a:r>
            <a:r>
              <a:rPr lang="en-GB" sz="2200" baseline="-25000" dirty="0" err="1"/>
              <a:t>hi</a:t>
            </a:r>
            <a:r>
              <a:rPr lang="en-GB" sz="2200" dirty="0" err="1"/>
              <a:t>x</a:t>
            </a:r>
            <a:r>
              <a:rPr lang="en-GB" sz="2200" baseline="-25000" dirty="0" err="1"/>
              <a:t>i</a:t>
            </a:r>
            <a:r>
              <a:rPr lang="en-GB" sz="2200" dirty="0"/>
              <a:t>)  = </a:t>
            </a:r>
            <a:r>
              <a:rPr lang="en-GB" sz="2200" dirty="0" err="1">
                <a:sym typeface="Symbol"/>
              </a:rPr>
              <a:t></a:t>
            </a:r>
            <a:r>
              <a:rPr lang="en-GB" sz="2200" dirty="0"/>
              <a:t> ∂T/∂</a:t>
            </a:r>
            <a:r>
              <a:rPr lang="en-GB" sz="2200" dirty="0" err="1"/>
              <a:t>x</a:t>
            </a:r>
            <a:r>
              <a:rPr lang="en-GB" sz="2200" dirty="0"/>
              <a:t>                  (3)</a:t>
            </a:r>
          </a:p>
          <a:p>
            <a:pPr>
              <a:buFontTx/>
              <a:buNone/>
              <a:defRPr/>
            </a:pPr>
            <a:r>
              <a:rPr lang="en-GB" sz="2200" dirty="0">
                <a:ln>
                  <a:solidFill>
                    <a:schemeClr val="tx2"/>
                  </a:solidFill>
                </a:ln>
              </a:rPr>
              <a:t>Replacing in (3) the values of µ</a:t>
            </a:r>
            <a:r>
              <a:rPr lang="en-GB" sz="2200" baseline="-25000" dirty="0" err="1">
                <a:ln>
                  <a:solidFill>
                    <a:schemeClr val="tx2"/>
                  </a:solidFill>
                </a:ln>
              </a:rPr>
              <a:t>i</a:t>
            </a:r>
            <a:r>
              <a:rPr lang="en-GB" sz="2200" dirty="0">
                <a:ln>
                  <a:solidFill>
                    <a:schemeClr val="tx2"/>
                  </a:solidFill>
                </a:ln>
              </a:rPr>
              <a:t> </a:t>
            </a:r>
            <a:r>
              <a:rPr lang="en-GB" sz="2200" dirty="0" err="1">
                <a:ln>
                  <a:solidFill>
                    <a:schemeClr val="tx2"/>
                  </a:solidFill>
                </a:ln>
              </a:rPr>
              <a:t>e</a:t>
            </a:r>
            <a:r>
              <a:rPr lang="en-GB" sz="2200" dirty="0">
                <a:ln>
                  <a:solidFill>
                    <a:schemeClr val="tx2"/>
                  </a:solidFill>
                </a:ln>
              </a:rPr>
              <a:t> µ</a:t>
            </a:r>
            <a:r>
              <a:rPr lang="en-GB" sz="2200" baseline="-25000" dirty="0" err="1">
                <a:ln>
                  <a:solidFill>
                    <a:schemeClr val="tx2"/>
                  </a:solidFill>
                </a:ln>
              </a:rPr>
              <a:t>h</a:t>
            </a:r>
            <a:r>
              <a:rPr lang="en-GB" sz="2200" dirty="0">
                <a:ln>
                  <a:solidFill>
                    <a:schemeClr val="tx2"/>
                  </a:solidFill>
                </a:ln>
              </a:rPr>
              <a:t> obtained from (1) and (2): </a:t>
            </a:r>
            <a:endParaRPr lang="it-IT" dirty="0">
              <a:ln>
                <a:solidFill>
                  <a:schemeClr val="tx2"/>
                </a:solidFill>
              </a:ln>
            </a:endParaRPr>
          </a:p>
        </p:txBody>
      </p:sp>
      <p:sp>
        <p:nvSpPr>
          <p:cNvPr id="6" name="CasellaDiTesto 5"/>
          <p:cNvSpPr txBox="1"/>
          <p:nvPr/>
        </p:nvSpPr>
        <p:spPr>
          <a:xfrm>
            <a:off x="0" y="4930775"/>
            <a:ext cx="9144000" cy="1354138"/>
          </a:xfrm>
          <a:prstGeom prst="rect">
            <a:avLst/>
          </a:prstGeom>
          <a:solidFill>
            <a:schemeClr val="accent2">
              <a:lumMod val="20000"/>
              <a:lumOff val="80000"/>
            </a:schemeClr>
          </a:solidFill>
          <a:ln>
            <a:solidFill>
              <a:srgbClr val="000000"/>
            </a:solidFill>
          </a:ln>
        </p:spPr>
        <p:txBody>
          <a:bodyPr>
            <a:spAutoFit/>
          </a:bodyPr>
          <a:lstStyle/>
          <a:p>
            <a:pPr>
              <a:defRPr/>
            </a:pPr>
            <a:r>
              <a:rPr lang="en-GB" dirty="0">
                <a:latin typeface="Times" charset="0"/>
                <a:ea typeface="ヒラギノ角ゴ Pro W3" charset="-128"/>
                <a:cs typeface="ヒラギノ角ゴ Pro W3" charset="-128"/>
              </a:rPr>
              <a:t>     </a:t>
            </a:r>
            <a:r>
              <a:rPr lang="en-GB" sz="2100" dirty="0">
                <a:latin typeface="Times" charset="0"/>
                <a:ea typeface="ヒラギノ角ゴ Pro W3" charset="-128"/>
                <a:cs typeface="ヒラギノ角ゴ Pro W3" charset="-128"/>
              </a:rPr>
              <a:t>∂T   ∂</a:t>
            </a:r>
            <a:r>
              <a:rPr lang="en-GB" sz="2100" dirty="0" err="1">
                <a:latin typeface="Times" charset="0"/>
                <a:ea typeface="ヒラギノ角ゴ Pro W3" charset="-128"/>
                <a:cs typeface="ヒラギノ角ゴ Pro W3" charset="-128"/>
              </a:rPr>
              <a:t>U</a:t>
            </a:r>
            <a:r>
              <a:rPr lang="en-GB" sz="2100" baseline="-25000" dirty="0" err="1">
                <a:latin typeface="Times" charset="0"/>
                <a:ea typeface="ヒラギノ角ゴ Pro W3" charset="-128"/>
                <a:cs typeface="ヒラギノ角ゴ Pro W3" charset="-128"/>
              </a:rPr>
              <a:t>i</a:t>
            </a:r>
            <a:r>
              <a:rPr lang="en-GB" sz="2100" dirty="0">
                <a:latin typeface="Times" charset="0"/>
                <a:ea typeface="ヒラギノ角ゴ Pro W3" charset="-128"/>
                <a:cs typeface="ヒラギノ角ゴ Pro W3" charset="-128"/>
              </a:rPr>
              <a:t>/∂x</a:t>
            </a:r>
            <a:r>
              <a:rPr lang="en-GB" sz="2100" baseline="-25000" dirty="0">
                <a:latin typeface="Times" charset="0"/>
                <a:ea typeface="ヒラギノ角ゴ Pro W3" charset="-128"/>
                <a:cs typeface="ヒラギノ角ゴ Pro W3" charset="-128"/>
              </a:rPr>
              <a:t>i</a:t>
            </a:r>
            <a:r>
              <a:rPr lang="en-GB" sz="2100" dirty="0">
                <a:latin typeface="Times" charset="0"/>
                <a:ea typeface="ヒラギノ角ゴ Pro W3" charset="-128"/>
                <a:cs typeface="ヒラギノ角ゴ Pro W3" charset="-128"/>
              </a:rPr>
              <a:t>                     ∂T        </a:t>
            </a:r>
            <a:r>
              <a:rPr lang="en-GB" sz="2100" dirty="0" err="1">
                <a:latin typeface="Times" charset="0"/>
                <a:ea typeface="ヒラギノ角ゴ Pro W3" charset="-128"/>
                <a:cs typeface="ヒラギノ角ゴ Pro W3" charset="-128"/>
              </a:rPr>
              <a:t>t</a:t>
            </a:r>
            <a:r>
              <a:rPr lang="en-GB" sz="2100" baseline="-25000" dirty="0" err="1">
                <a:latin typeface="Times" charset="0"/>
                <a:ea typeface="ヒラギノ角ゴ Pro W3" charset="-128"/>
                <a:cs typeface="ヒラギノ角ゴ Pro W3" charset="-128"/>
              </a:rPr>
              <a:t>hi</a:t>
            </a:r>
            <a:r>
              <a:rPr lang="en-GB" sz="2100" dirty="0">
                <a:latin typeface="Times" charset="0"/>
                <a:ea typeface="ヒラギノ角ゴ Pro W3" charset="-128"/>
                <a:cs typeface="ヒラギノ角ゴ Pro W3" charset="-128"/>
              </a:rPr>
              <a:t> ∂U</a:t>
            </a:r>
            <a:r>
              <a:rPr lang="en-GB" sz="2100" baseline="-25000" dirty="0">
                <a:latin typeface="Times" charset="0"/>
                <a:ea typeface="ヒラギノ角ゴ Pro W3" charset="-128"/>
                <a:cs typeface="ヒラギノ角ゴ Pro W3" charset="-128"/>
              </a:rPr>
              <a:t>h</a:t>
            </a:r>
            <a:r>
              <a:rPr lang="en-GB" sz="2100" dirty="0">
                <a:latin typeface="Times" charset="0"/>
                <a:ea typeface="ヒラギノ角ゴ Pro W3" charset="-128"/>
                <a:cs typeface="ヒラギノ角ゴ Pro W3" charset="-128"/>
              </a:rPr>
              <a:t>/∂</a:t>
            </a:r>
            <a:r>
              <a:rPr lang="en-GB" sz="2100" dirty="0" err="1">
                <a:latin typeface="Times" charset="0"/>
                <a:ea typeface="ヒラギノ角ゴ Pro W3" charset="-128"/>
                <a:cs typeface="ヒラギノ角ゴ Pro W3" charset="-128"/>
              </a:rPr>
              <a:t>t</a:t>
            </a:r>
            <a:r>
              <a:rPr lang="en-GB" sz="2100" baseline="-25000" dirty="0" err="1">
                <a:latin typeface="Times" charset="0"/>
                <a:ea typeface="ヒラギノ角ゴ Pro W3" charset="-128"/>
                <a:cs typeface="ヒラギノ角ゴ Pro W3" charset="-128"/>
              </a:rPr>
              <a:t>hi</a:t>
            </a:r>
            <a:r>
              <a:rPr lang="en-GB" sz="2100" dirty="0" err="1">
                <a:latin typeface="Times" charset="0"/>
                <a:ea typeface="ヒラギノ角ゴ Pro W3" charset="-128"/>
                <a:cs typeface="ヒラギノ角ゴ Pro W3" charset="-128"/>
              </a:rPr>
              <a:t>x</a:t>
            </a:r>
            <a:r>
              <a:rPr lang="en-GB" sz="2100" baseline="-25000" dirty="0" err="1">
                <a:latin typeface="Times" charset="0"/>
                <a:ea typeface="ヒラギノ角ゴ Pro W3" charset="-128"/>
                <a:cs typeface="ヒラギノ角ゴ Pro W3" charset="-128"/>
              </a:rPr>
              <a:t>i</a:t>
            </a:r>
            <a:r>
              <a:rPr lang="en-GB" sz="2100" dirty="0">
                <a:latin typeface="Times" charset="0"/>
                <a:ea typeface="ヒラギノ角ゴ Pro W3" charset="-128"/>
                <a:cs typeface="ヒラギノ角ゴ Pro W3" charset="-128"/>
              </a:rPr>
              <a:t> </a:t>
            </a:r>
            <a:endParaRPr lang="it-IT" sz="2100" dirty="0">
              <a:latin typeface="Times" charset="0"/>
              <a:ea typeface="ヒラギノ角ゴ Pro W3" charset="-128"/>
              <a:cs typeface="ヒラギノ角ゴ Pro W3" charset="-128"/>
            </a:endParaRPr>
          </a:p>
          <a:p>
            <a:pPr>
              <a:defRPr/>
            </a:pPr>
            <a:r>
              <a:rPr lang="en-GB" sz="2100" dirty="0" err="1">
                <a:latin typeface="Times" charset="0"/>
                <a:ea typeface="ヒラギノ角ゴ Pro W3" charset="-128"/>
                <a:cs typeface="ヒラギノ角ゴ Pro W3" charset="-128"/>
                <a:sym typeface="Symbol"/>
              </a:rPr>
              <a:t></a:t>
            </a:r>
            <a:r>
              <a:rPr lang="en-GB" sz="2000" dirty="0" err="1">
                <a:latin typeface="Times" charset="0"/>
                <a:ea typeface="ヒラギノ角ゴ Pro W3" charset="-128"/>
                <a:cs typeface="ヒラギノ角ゴ Pro W3" charset="-128"/>
              </a:rPr>
              <a:t>t</a:t>
            </a:r>
            <a:r>
              <a:rPr lang="en-GB" sz="2000" baseline="-25000" dirty="0" err="1">
                <a:latin typeface="Times" charset="0"/>
                <a:ea typeface="ヒラギノ角ゴ Pro W3" charset="-128"/>
                <a:cs typeface="ヒラギノ角ゴ Pro W3" charset="-128"/>
              </a:rPr>
              <a:t>ii</a:t>
            </a:r>
            <a:r>
              <a:rPr lang="en-GB" sz="2100" dirty="0">
                <a:latin typeface="Times" charset="0"/>
                <a:ea typeface="ヒラギノ角ゴ Pro W3" charset="-128"/>
                <a:cs typeface="ヒラギノ角ゴ Pro W3" charset="-128"/>
              </a:rPr>
              <a:t>  ----   ---------       +∑</a:t>
            </a:r>
            <a:r>
              <a:rPr lang="en-GB" sz="2100" baseline="-25000" dirty="0" err="1">
                <a:latin typeface="Times" charset="0"/>
                <a:ea typeface="ヒラギノ角ゴ Pro W3" charset="-128"/>
                <a:cs typeface="ヒラギノ角ゴ Pro W3" charset="-128"/>
              </a:rPr>
              <a:t>h</a:t>
            </a:r>
            <a:r>
              <a:rPr lang="en-GB" sz="2100" dirty="0">
                <a:latin typeface="Times" charset="0"/>
                <a:ea typeface="ヒラギノ角ゴ Pro W3" charset="-128"/>
                <a:cs typeface="ヒラギノ角ゴ Pro W3" charset="-128"/>
              </a:rPr>
              <a:t> </a:t>
            </a:r>
            <a:r>
              <a:rPr lang="en-GB" sz="2100" dirty="0" err="1">
                <a:latin typeface="Times" charset="0"/>
                <a:ea typeface="ヒラギノ角ゴ Pro W3" charset="-128"/>
                <a:cs typeface="ヒラギノ角ゴ Pro W3" charset="-128"/>
                <a:sym typeface="Symbol"/>
              </a:rPr>
              <a:t></a:t>
            </a:r>
            <a:r>
              <a:rPr lang="en-GB" sz="2100" dirty="0">
                <a:latin typeface="Times" charset="0"/>
                <a:ea typeface="ヒラギノ角ゴ Pro W3" charset="-128"/>
                <a:cs typeface="ヒラギノ角ゴ Pro W3" charset="-128"/>
              </a:rPr>
              <a:t>   ----       -----------------         =     </a:t>
            </a:r>
            <a:r>
              <a:rPr lang="en-GB" sz="2100" dirty="0" err="1">
                <a:latin typeface="Times" charset="0"/>
                <a:ea typeface="ヒラギノ角ゴ Pro W3" charset="-128"/>
                <a:cs typeface="ヒラギノ角ゴ Pro W3" charset="-128"/>
                <a:sym typeface="Symbol"/>
              </a:rPr>
              <a:t></a:t>
            </a:r>
            <a:r>
              <a:rPr lang="en-GB" sz="2100" dirty="0">
                <a:latin typeface="Times" charset="0"/>
                <a:ea typeface="ヒラギノ角ゴ Pro W3" charset="-128"/>
                <a:cs typeface="ヒラギノ角ゴ Pro W3" charset="-128"/>
              </a:rPr>
              <a:t> ∂T/∂</a:t>
            </a:r>
            <a:r>
              <a:rPr lang="en-GB" sz="2100" dirty="0" err="1">
                <a:latin typeface="Times" charset="0"/>
                <a:ea typeface="ヒラギノ角ゴ Pro W3" charset="-128"/>
                <a:cs typeface="ヒラギノ角ゴ Pro W3" charset="-128"/>
              </a:rPr>
              <a:t>x</a:t>
            </a:r>
            <a:r>
              <a:rPr lang="en-GB" sz="2100" dirty="0">
                <a:latin typeface="Times" charset="0"/>
                <a:ea typeface="ヒラギノ角ゴ Pro W3" charset="-128"/>
                <a:cs typeface="ヒラギノ角ゴ Pro W3" charset="-128"/>
              </a:rPr>
              <a:t>            </a:t>
            </a:r>
            <a:r>
              <a:rPr lang="en-GB" sz="2000" dirty="0">
                <a:latin typeface="Times" charset="0"/>
                <a:ea typeface="ヒラギノ角ゴ Pro W3" charset="-128"/>
                <a:cs typeface="ヒラギノ角ゴ Pro W3" charset="-128"/>
              </a:rPr>
              <a:t>(4)</a:t>
            </a:r>
            <a:r>
              <a:rPr lang="en-GB" sz="2100" dirty="0">
                <a:latin typeface="Times" charset="0"/>
                <a:ea typeface="ヒラギノ角ゴ Pro W3" charset="-128"/>
                <a:cs typeface="ヒラギノ角ゴ Pro W3" charset="-128"/>
              </a:rPr>
              <a:t>                 </a:t>
            </a:r>
            <a:endParaRPr lang="it-IT" sz="2100" dirty="0">
              <a:latin typeface="Times" charset="0"/>
              <a:ea typeface="ヒラギノ角ゴ Pro W3" charset="-128"/>
              <a:cs typeface="ヒラギノ角ゴ Pro W3" charset="-128"/>
            </a:endParaRPr>
          </a:p>
          <a:p>
            <a:pPr>
              <a:defRPr/>
            </a:pPr>
            <a:r>
              <a:rPr lang="en-GB" sz="2100" dirty="0">
                <a:latin typeface="Times" charset="0"/>
                <a:ea typeface="ヒラギノ角ゴ Pro W3" charset="-128"/>
                <a:cs typeface="ヒラギノ角ゴ Pro W3" charset="-128"/>
              </a:rPr>
              <a:t>    ∂</a:t>
            </a:r>
            <a:r>
              <a:rPr lang="en-GB" sz="2100" dirty="0" err="1">
                <a:latin typeface="Times" charset="0"/>
                <a:ea typeface="ヒラギノ角ゴ Pro W3" charset="-128"/>
                <a:cs typeface="ヒラギノ角ゴ Pro W3" charset="-128"/>
              </a:rPr>
              <a:t>y</a:t>
            </a:r>
            <a:r>
              <a:rPr lang="en-GB" sz="2100" dirty="0">
                <a:latin typeface="Times" charset="0"/>
                <a:ea typeface="ヒラギノ角ゴ Pro W3" charset="-128"/>
                <a:cs typeface="ヒラギノ角ゴ Pro W3" charset="-128"/>
              </a:rPr>
              <a:t>   ∂</a:t>
            </a:r>
            <a:r>
              <a:rPr lang="en-GB" sz="2100" dirty="0" err="1">
                <a:latin typeface="Times" charset="0"/>
                <a:ea typeface="ヒラギノ角ゴ Pro W3" charset="-128"/>
                <a:cs typeface="ヒラギノ角ゴ Pro W3" charset="-128"/>
              </a:rPr>
              <a:t>U</a:t>
            </a:r>
            <a:r>
              <a:rPr lang="en-GB" sz="2100" baseline="-25000" dirty="0" err="1">
                <a:latin typeface="Times" charset="0"/>
                <a:ea typeface="ヒラギノ角ゴ Pro W3" charset="-128"/>
                <a:cs typeface="ヒラギノ角ゴ Pro W3" charset="-128"/>
              </a:rPr>
              <a:t>i</a:t>
            </a:r>
            <a:r>
              <a:rPr lang="en-GB" sz="2100" dirty="0" err="1">
                <a:latin typeface="Times" charset="0"/>
                <a:ea typeface="ヒラギノ角ゴ Pro W3" charset="-128"/>
                <a:cs typeface="ヒラギノ角ゴ Pro W3" charset="-128"/>
              </a:rPr>
              <a:t>/∂y</a:t>
            </a:r>
            <a:r>
              <a:rPr lang="en-GB" sz="2100" baseline="-25000" dirty="0" err="1">
                <a:latin typeface="Times" charset="0"/>
                <a:ea typeface="ヒラギノ角ゴ Pro W3" charset="-128"/>
                <a:cs typeface="ヒラギノ角ゴ Pro W3" charset="-128"/>
              </a:rPr>
              <a:t>i</a:t>
            </a:r>
            <a:r>
              <a:rPr lang="en-GB" sz="2100" dirty="0">
                <a:latin typeface="Times" charset="0"/>
                <a:ea typeface="ヒラギノ角ゴ Pro W3" charset="-128"/>
                <a:cs typeface="ヒラギノ角ゴ Pro W3" charset="-128"/>
              </a:rPr>
              <a:t>                      ∂</a:t>
            </a:r>
            <a:r>
              <a:rPr lang="en-GB" sz="2100" dirty="0" err="1">
                <a:latin typeface="Times" charset="0"/>
                <a:ea typeface="ヒラギノ角ゴ Pro W3" charset="-128"/>
                <a:cs typeface="ヒラギノ角ゴ Pro W3" charset="-128"/>
              </a:rPr>
              <a:t>y</a:t>
            </a:r>
            <a:r>
              <a:rPr lang="en-GB" sz="2100" dirty="0">
                <a:latin typeface="Times" charset="0"/>
                <a:ea typeface="ヒラギノ角ゴ Pro W3" charset="-128"/>
                <a:cs typeface="ヒラギノ角ゴ Pro W3" charset="-128"/>
              </a:rPr>
              <a:t>            ∂U</a:t>
            </a:r>
            <a:r>
              <a:rPr lang="en-GB" sz="2100" baseline="-25000" dirty="0">
                <a:latin typeface="Times" charset="0"/>
                <a:ea typeface="ヒラギノ角ゴ Pro W3" charset="-128"/>
                <a:cs typeface="ヒラギノ角ゴ Pro W3" charset="-128"/>
              </a:rPr>
              <a:t>h</a:t>
            </a:r>
            <a:r>
              <a:rPr lang="en-GB" sz="2100" dirty="0">
                <a:latin typeface="Times" charset="0"/>
                <a:ea typeface="ヒラギノ角ゴ Pro W3" charset="-128"/>
                <a:cs typeface="ヒラギノ角ゴ Pro W3" charset="-128"/>
              </a:rPr>
              <a:t>/∂</a:t>
            </a:r>
            <a:r>
              <a:rPr lang="en-GB" sz="2100" dirty="0" err="1">
                <a:latin typeface="Times" charset="0"/>
                <a:ea typeface="ヒラギノ角ゴ Pro W3" charset="-128"/>
                <a:cs typeface="ヒラギノ角ゴ Pro W3" charset="-128"/>
              </a:rPr>
              <a:t>y</a:t>
            </a:r>
            <a:r>
              <a:rPr lang="en-GB" sz="2100" baseline="-25000" dirty="0" err="1">
                <a:latin typeface="Times" charset="0"/>
                <a:ea typeface="ヒラギノ角ゴ Pro W3" charset="-128"/>
                <a:cs typeface="ヒラギノ角ゴ Pro W3" charset="-128"/>
              </a:rPr>
              <a:t>h</a:t>
            </a:r>
            <a:endParaRPr lang="it-IT" sz="2100" baseline="-25000" dirty="0">
              <a:latin typeface="Times" charset="0"/>
              <a:ea typeface="ヒラギノ角ゴ Pro W3" charset="-128"/>
              <a:cs typeface="ヒラギノ角ゴ Pro W3" charset="-128"/>
            </a:endParaRPr>
          </a:p>
          <a:p>
            <a:pPr>
              <a:defRPr/>
            </a:pPr>
            <a:endParaRPr lang="it-IT" dirty="0">
              <a:latin typeface="Times" charset="0"/>
              <a:ea typeface="ヒラギノ角ゴ Pro W3" charset="-128"/>
              <a:cs typeface="ヒラギノ角ゴ Pro W3" charset="-128"/>
            </a:endParaRPr>
          </a:p>
        </p:txBody>
      </p:sp>
      <p:sp>
        <p:nvSpPr>
          <p:cNvPr id="120838" name="CasellaDiTesto 6"/>
          <p:cNvSpPr txBox="1">
            <a:spLocks noChangeArrowheads="1"/>
          </p:cNvSpPr>
          <p:nvPr/>
        </p:nvSpPr>
        <p:spPr bwMode="auto">
          <a:xfrm>
            <a:off x="0" y="6270625"/>
            <a:ext cx="9144000" cy="461963"/>
          </a:xfrm>
          <a:prstGeom prst="rect">
            <a:avLst/>
          </a:prstGeom>
          <a:solidFill>
            <a:srgbClr val="CCFFCC"/>
          </a:solidFill>
          <a:ln w="9525">
            <a:solidFill>
              <a:srgbClr val="4F81BD"/>
            </a:solidFill>
            <a:miter lim="800000"/>
            <a:headEnd/>
            <a:tailEnd/>
          </a:ln>
        </p:spPr>
        <p:txBody>
          <a:bodyPr>
            <a:prstTxWarp prst="textNoShape">
              <a:avLst/>
            </a:prstTxWarp>
            <a:spAutoFit/>
          </a:bodyPr>
          <a:lstStyle/>
          <a:p>
            <a:r>
              <a:rPr lang="it-IT" b="1">
                <a:latin typeface="Times" pitchFamily="-107" charset="0"/>
              </a:rPr>
              <a:t>From (4) dividing by </a:t>
            </a:r>
            <a:r>
              <a:rPr lang="en-GB" b="1">
                <a:latin typeface="Times" pitchFamily="-107" charset="0"/>
                <a:sym typeface="Symbol" pitchFamily="-107" charset="2"/>
              </a:rPr>
              <a:t></a:t>
            </a:r>
            <a:r>
              <a:rPr lang="en-GB" b="1">
                <a:latin typeface="Times" pitchFamily="-107" charset="0"/>
              </a:rPr>
              <a:t> and by ∂T/∂y we obtain:   </a:t>
            </a:r>
            <a:r>
              <a:rPr lang="it-IT" b="1">
                <a:latin typeface="Times" pitchFamily="-107" charset="0"/>
              </a:rPr>
              <a:t>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28600" y="152400"/>
            <a:ext cx="8686800" cy="6002338"/>
          </a:xfrm>
          <a:prstGeom prst="rect">
            <a:avLst/>
          </a:prstGeom>
          <a:solidFill>
            <a:srgbClr val="FFFFFF"/>
          </a:solidFill>
          <a:ln>
            <a:headEnd/>
            <a:tailEnd/>
          </a:ln>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eaLnBrk="0" hangingPunct="0">
              <a:defRPr/>
            </a:pPr>
            <a:r>
              <a:rPr lang="en-GB" b="1" dirty="0">
                <a:solidFill>
                  <a:srgbClr val="FF0033"/>
                </a:solidFill>
                <a:ea typeface="MS PGothic" charset="0"/>
                <a:cs typeface="MS PGothic" charset="0"/>
              </a:rPr>
              <a:t>We obtain:</a:t>
            </a:r>
          </a:p>
          <a:p>
            <a:pPr eaLnBrk="0" hangingPunct="0">
              <a:defRPr/>
            </a:pPr>
            <a:r>
              <a:rPr lang="en-GB" b="1" dirty="0" err="1">
                <a:solidFill>
                  <a:srgbClr val="FF0033"/>
                </a:solidFill>
                <a:ea typeface="MS PGothic" charset="0"/>
                <a:cs typeface="MS PGothic" charset="0"/>
              </a:rPr>
              <a:t>t</a:t>
            </a:r>
            <a:r>
              <a:rPr lang="en-GB" b="1" baseline="-25000" dirty="0" err="1">
                <a:solidFill>
                  <a:srgbClr val="FF0033"/>
                </a:solidFill>
                <a:ea typeface="MS PGothic" charset="0"/>
                <a:cs typeface="MS PGothic" charset="0"/>
              </a:rPr>
              <a:t>ii</a:t>
            </a:r>
            <a:r>
              <a:rPr lang="en-GB" b="1" dirty="0" err="1">
                <a:solidFill>
                  <a:srgbClr val="FF0033"/>
                </a:solidFill>
                <a:ea typeface="MS PGothic" charset="0"/>
                <a:cs typeface="MS PGothic" charset="0"/>
              </a:rPr>
              <a:t>MRS</a:t>
            </a:r>
            <a:r>
              <a:rPr lang="en-GB" b="1" baseline="30000" dirty="0" err="1">
                <a:solidFill>
                  <a:srgbClr val="FF0033"/>
                </a:solidFill>
                <a:ea typeface="MS PGothic" charset="0"/>
                <a:cs typeface="MS PGothic" charset="0"/>
              </a:rPr>
              <a:t>i</a:t>
            </a:r>
            <a:r>
              <a:rPr lang="en-GB" b="1" dirty="0" err="1">
                <a:solidFill>
                  <a:srgbClr val="FF0033"/>
                </a:solidFill>
                <a:ea typeface="MS PGothic" charset="0"/>
                <a:cs typeface="MS PGothic" charset="0"/>
              </a:rPr>
              <a:t>(x</a:t>
            </a:r>
            <a:r>
              <a:rPr lang="en-GB" b="1" baseline="-25000" dirty="0" err="1">
                <a:solidFill>
                  <a:srgbClr val="FF0033"/>
                </a:solidFill>
                <a:ea typeface="MS PGothic" charset="0"/>
                <a:cs typeface="MS PGothic" charset="0"/>
              </a:rPr>
              <a:t>i</a:t>
            </a:r>
            <a:r>
              <a:rPr lang="en-GB" b="1" dirty="0" err="1">
                <a:solidFill>
                  <a:srgbClr val="FF0033"/>
                </a:solidFill>
                <a:ea typeface="MS PGothic" charset="0"/>
                <a:cs typeface="MS PGothic" charset="0"/>
              </a:rPr>
              <a:t>,y</a:t>
            </a:r>
            <a:r>
              <a:rPr lang="en-GB" b="1" baseline="-25000" dirty="0" err="1">
                <a:solidFill>
                  <a:srgbClr val="FF0033"/>
                </a:solidFill>
                <a:ea typeface="MS PGothic" charset="0"/>
                <a:cs typeface="MS PGothic" charset="0"/>
              </a:rPr>
              <a:t>i</a:t>
            </a:r>
            <a:r>
              <a:rPr lang="en-GB" b="1" dirty="0">
                <a:solidFill>
                  <a:srgbClr val="FF0033"/>
                </a:solidFill>
                <a:ea typeface="MS PGothic" charset="0"/>
                <a:cs typeface="MS PGothic" charset="0"/>
              </a:rPr>
              <a:t>) +</a:t>
            </a:r>
            <a:r>
              <a:rPr lang="it-IT" b="1" dirty="0">
                <a:solidFill>
                  <a:srgbClr val="FF0033"/>
                </a:solidFill>
                <a:ea typeface="MS PGothic" charset="0"/>
                <a:cs typeface="MS PGothic" charset="0"/>
              </a:rPr>
              <a:t>∑</a:t>
            </a:r>
            <a:r>
              <a:rPr lang="en-GB" b="1" baseline="-25000" dirty="0" err="1">
                <a:solidFill>
                  <a:srgbClr val="FF0033"/>
                </a:solidFill>
                <a:ea typeface="MS PGothic" charset="0"/>
                <a:cs typeface="MS PGothic" charset="0"/>
              </a:rPr>
              <a:t>h</a:t>
            </a:r>
            <a:r>
              <a:rPr lang="en-GB" b="1" dirty="0">
                <a:solidFill>
                  <a:srgbClr val="FF0033"/>
                </a:solidFill>
                <a:ea typeface="MS PGothic" charset="0"/>
                <a:cs typeface="MS PGothic" charset="0"/>
              </a:rPr>
              <a:t> </a:t>
            </a:r>
            <a:r>
              <a:rPr lang="en-GB" b="1" dirty="0" err="1">
                <a:solidFill>
                  <a:srgbClr val="FF0033"/>
                </a:solidFill>
                <a:ea typeface="MS PGothic" charset="0"/>
                <a:cs typeface="MS PGothic" charset="0"/>
              </a:rPr>
              <a:t>t</a:t>
            </a:r>
            <a:r>
              <a:rPr lang="en-GB" b="1" baseline="-25000" dirty="0" err="1">
                <a:solidFill>
                  <a:srgbClr val="FF0033"/>
                </a:solidFill>
                <a:ea typeface="MS PGothic" charset="0"/>
                <a:cs typeface="MS PGothic" charset="0"/>
              </a:rPr>
              <a:t>hi</a:t>
            </a:r>
            <a:r>
              <a:rPr lang="en-GB" b="1" dirty="0">
                <a:solidFill>
                  <a:srgbClr val="FF0033"/>
                </a:solidFill>
                <a:ea typeface="MS PGothic" charset="0"/>
                <a:cs typeface="MS PGothic" charset="0"/>
              </a:rPr>
              <a:t> </a:t>
            </a:r>
            <a:r>
              <a:rPr lang="en-GB" b="1" dirty="0" err="1">
                <a:solidFill>
                  <a:srgbClr val="FF0033"/>
                </a:solidFill>
                <a:ea typeface="MS PGothic" charset="0"/>
                <a:cs typeface="MS PGothic" charset="0"/>
              </a:rPr>
              <a:t>MRS</a:t>
            </a:r>
            <a:r>
              <a:rPr lang="en-GB" b="1" baseline="30000" dirty="0" err="1">
                <a:solidFill>
                  <a:srgbClr val="FF0033"/>
                </a:solidFill>
                <a:ea typeface="MS PGothic" charset="0"/>
                <a:cs typeface="MS PGothic" charset="0"/>
              </a:rPr>
              <a:t>h</a:t>
            </a:r>
            <a:r>
              <a:rPr lang="en-GB" b="1" dirty="0" err="1">
                <a:solidFill>
                  <a:srgbClr val="FF0033"/>
                </a:solidFill>
                <a:ea typeface="MS PGothic" charset="0"/>
                <a:cs typeface="MS PGothic" charset="0"/>
              </a:rPr>
              <a:t>(t</a:t>
            </a:r>
            <a:r>
              <a:rPr lang="en-GB" b="1" baseline="-25000" dirty="0" err="1">
                <a:solidFill>
                  <a:srgbClr val="FF0033"/>
                </a:solidFill>
                <a:ea typeface="MS PGothic" charset="0"/>
                <a:cs typeface="MS PGothic" charset="0"/>
              </a:rPr>
              <a:t>hi</a:t>
            </a:r>
            <a:r>
              <a:rPr lang="en-GB" b="1" dirty="0">
                <a:solidFill>
                  <a:srgbClr val="FF0033"/>
                </a:solidFill>
                <a:ea typeface="MS PGothic" charset="0"/>
                <a:cs typeface="MS PGothic" charset="0"/>
              </a:rPr>
              <a:t> </a:t>
            </a:r>
            <a:r>
              <a:rPr lang="en-GB" b="1" dirty="0" err="1">
                <a:solidFill>
                  <a:srgbClr val="FF0033"/>
                </a:solidFill>
                <a:ea typeface="MS PGothic" charset="0"/>
                <a:cs typeface="MS PGothic" charset="0"/>
              </a:rPr>
              <a:t>x</a:t>
            </a:r>
            <a:r>
              <a:rPr lang="en-GB" b="1" baseline="-25000" dirty="0" err="1">
                <a:solidFill>
                  <a:srgbClr val="FF0033"/>
                </a:solidFill>
                <a:ea typeface="MS PGothic" charset="0"/>
                <a:cs typeface="MS PGothic" charset="0"/>
              </a:rPr>
              <a:t>i</a:t>
            </a:r>
            <a:r>
              <a:rPr lang="en-GB" b="1" dirty="0" err="1">
                <a:solidFill>
                  <a:srgbClr val="FF0033"/>
                </a:solidFill>
                <a:ea typeface="MS PGothic" charset="0"/>
                <a:cs typeface="MS PGothic" charset="0"/>
              </a:rPr>
              <a:t>,y</a:t>
            </a:r>
            <a:r>
              <a:rPr lang="en-GB" b="1" baseline="-25000" dirty="0" err="1">
                <a:solidFill>
                  <a:srgbClr val="FF0033"/>
                </a:solidFill>
                <a:ea typeface="MS PGothic" charset="0"/>
                <a:cs typeface="MS PGothic" charset="0"/>
              </a:rPr>
              <a:t>h</a:t>
            </a:r>
            <a:r>
              <a:rPr lang="en-GB" b="1" dirty="0">
                <a:solidFill>
                  <a:srgbClr val="FF0033"/>
                </a:solidFill>
                <a:ea typeface="MS PGothic" charset="0"/>
                <a:cs typeface="MS PGothic" charset="0"/>
              </a:rPr>
              <a:t>) = </a:t>
            </a:r>
            <a:r>
              <a:rPr lang="en-GB" b="1" dirty="0" err="1">
                <a:solidFill>
                  <a:srgbClr val="FF0033"/>
                </a:solidFill>
                <a:ea typeface="MS PGothic" charset="0"/>
                <a:cs typeface="MS PGothic" charset="0"/>
              </a:rPr>
              <a:t>MRT(x,y</a:t>
            </a:r>
            <a:r>
              <a:rPr lang="en-GB" b="1" dirty="0">
                <a:solidFill>
                  <a:srgbClr val="FF0033"/>
                </a:solidFill>
                <a:ea typeface="MS PGothic" charset="0"/>
                <a:cs typeface="MS PGothic" charset="0"/>
              </a:rPr>
              <a:t>)</a:t>
            </a:r>
          </a:p>
          <a:p>
            <a:pPr eaLnBrk="0" hangingPunct="0">
              <a:defRPr/>
            </a:pPr>
            <a:endParaRPr lang="en-GB" dirty="0">
              <a:ea typeface="MS PGothic" charset="0"/>
              <a:cs typeface="MS PGothic" charset="0"/>
            </a:endParaRPr>
          </a:p>
          <a:p>
            <a:pPr eaLnBrk="0" hangingPunct="0">
              <a:defRPr/>
            </a:pPr>
            <a:r>
              <a:rPr lang="en-GB" dirty="0">
                <a:solidFill>
                  <a:schemeClr val="accent2"/>
                </a:solidFill>
                <a:ea typeface="MS PGothic" charset="0"/>
                <a:cs typeface="MS PGothic" charset="0"/>
              </a:rPr>
              <a:t>Public good</a:t>
            </a:r>
            <a:r>
              <a:rPr lang="en-GB" dirty="0">
                <a:ea typeface="MS PGothic" charset="0"/>
                <a:cs typeface="MS PGothic" charset="0"/>
              </a:rPr>
              <a:t>( </a:t>
            </a:r>
            <a:r>
              <a:rPr lang="en-GB" dirty="0" err="1">
                <a:ea typeface="MS PGothic" charset="0"/>
                <a:cs typeface="MS PGothic" charset="0"/>
              </a:rPr>
              <a:t>t</a:t>
            </a:r>
            <a:r>
              <a:rPr lang="en-GB" baseline="-25000" dirty="0" err="1">
                <a:ea typeface="MS PGothic" charset="0"/>
                <a:cs typeface="MS PGothic" charset="0"/>
              </a:rPr>
              <a:t>ih</a:t>
            </a:r>
            <a:r>
              <a:rPr lang="en-GB" baseline="-25000" dirty="0">
                <a:ea typeface="MS PGothic" charset="0"/>
                <a:cs typeface="MS PGothic" charset="0"/>
              </a:rPr>
              <a:t> </a:t>
            </a:r>
            <a:r>
              <a:rPr lang="en-GB" dirty="0">
                <a:ea typeface="MS PGothic" charset="0"/>
                <a:cs typeface="MS PGothic" charset="0"/>
              </a:rPr>
              <a:t>and </a:t>
            </a:r>
            <a:r>
              <a:rPr lang="en-GB" dirty="0" err="1">
                <a:ea typeface="MS PGothic" charset="0"/>
                <a:cs typeface="MS PGothic" charset="0"/>
              </a:rPr>
              <a:t>t</a:t>
            </a:r>
            <a:r>
              <a:rPr lang="en-GB" baseline="-25000" dirty="0" err="1">
                <a:ea typeface="MS PGothic" charset="0"/>
                <a:cs typeface="MS PGothic" charset="0"/>
              </a:rPr>
              <a:t>ii</a:t>
            </a:r>
            <a:r>
              <a:rPr lang="en-GB" baseline="-25000" dirty="0">
                <a:ea typeface="MS PGothic" charset="0"/>
                <a:cs typeface="MS PGothic" charset="0"/>
              </a:rPr>
              <a:t> </a:t>
            </a:r>
            <a:r>
              <a:rPr lang="en-GB" dirty="0">
                <a:ea typeface="MS PGothic" charset="0"/>
                <a:cs typeface="MS PGothic" charset="0"/>
              </a:rPr>
              <a:t> are both equal to 1) </a:t>
            </a:r>
          </a:p>
          <a:p>
            <a:pPr eaLnBrk="0" hangingPunct="0">
              <a:defRPr/>
            </a:pPr>
            <a:r>
              <a:rPr lang="en-GB" dirty="0" err="1">
                <a:ea typeface="MS PGothic" charset="0"/>
                <a:cs typeface="MS PGothic" charset="0"/>
              </a:rPr>
              <a:t>MRS</a:t>
            </a:r>
            <a:r>
              <a:rPr lang="en-GB" baseline="30000" dirty="0" err="1">
                <a:ea typeface="MS PGothic" charset="0"/>
                <a:cs typeface="MS PGothic" charset="0"/>
              </a:rPr>
              <a:t>i</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i</a:t>
            </a:r>
            <a:r>
              <a:rPr lang="en-GB" dirty="0">
                <a:ea typeface="MS PGothic" charset="0"/>
                <a:cs typeface="MS PGothic" charset="0"/>
              </a:rPr>
              <a:t>) + </a:t>
            </a:r>
            <a:r>
              <a:rPr lang="it-IT" dirty="0">
                <a:ea typeface="MS PGothic" charset="0"/>
                <a:cs typeface="MS PGothic" charset="0"/>
              </a:rPr>
              <a:t>∑</a:t>
            </a:r>
            <a:r>
              <a:rPr lang="en-GB" baseline="-25000" dirty="0" err="1">
                <a:ea typeface="MS PGothic" charset="0"/>
                <a:cs typeface="MS PGothic" charset="0"/>
              </a:rPr>
              <a:t>h</a:t>
            </a:r>
            <a:r>
              <a:rPr lang="en-GB" dirty="0">
                <a:ea typeface="MS PGothic" charset="0"/>
                <a:cs typeface="MS PGothic" charset="0"/>
              </a:rPr>
              <a:t> </a:t>
            </a:r>
            <a:r>
              <a:rPr lang="en-GB" dirty="0" err="1">
                <a:ea typeface="MS PGothic" charset="0"/>
                <a:cs typeface="MS PGothic" charset="0"/>
              </a:rPr>
              <a:t>MRS</a:t>
            </a:r>
            <a:r>
              <a:rPr lang="en-GB" baseline="30000" dirty="0" err="1">
                <a:ea typeface="MS PGothic" charset="0"/>
                <a:cs typeface="MS PGothic" charset="0"/>
              </a:rPr>
              <a:t>h</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h</a:t>
            </a:r>
            <a:r>
              <a:rPr lang="en-GB" dirty="0">
                <a:ea typeface="MS PGothic" charset="0"/>
                <a:cs typeface="MS PGothic" charset="0"/>
              </a:rPr>
              <a:t>)  = </a:t>
            </a:r>
            <a:r>
              <a:rPr lang="en-GB" dirty="0" err="1">
                <a:ea typeface="MS PGothic" charset="0"/>
                <a:cs typeface="MS PGothic" charset="0"/>
              </a:rPr>
              <a:t>MRT(x,y</a:t>
            </a:r>
            <a:r>
              <a:rPr lang="en-GB" dirty="0">
                <a:ea typeface="MS PGothic" charset="0"/>
                <a:cs typeface="MS PGothic" charset="0"/>
              </a:rPr>
              <a:t>)   </a:t>
            </a:r>
          </a:p>
          <a:p>
            <a:pPr eaLnBrk="0" hangingPunct="0">
              <a:defRPr/>
            </a:pPr>
            <a:endParaRPr lang="en-GB" dirty="0">
              <a:ea typeface="MS PGothic" charset="0"/>
              <a:cs typeface="MS PGothic" charset="0"/>
            </a:endParaRPr>
          </a:p>
          <a:p>
            <a:pPr eaLnBrk="0" hangingPunct="0">
              <a:defRPr/>
            </a:pPr>
            <a:r>
              <a:rPr lang="en-GB" dirty="0">
                <a:solidFill>
                  <a:schemeClr val="accent2"/>
                </a:solidFill>
                <a:ea typeface="MS PGothic" charset="0"/>
                <a:cs typeface="MS PGothic" charset="0"/>
              </a:rPr>
              <a:t>Private good</a:t>
            </a:r>
            <a:r>
              <a:rPr lang="en-GB" dirty="0">
                <a:ea typeface="MS PGothic" charset="0"/>
                <a:cs typeface="MS PGothic" charset="0"/>
              </a:rPr>
              <a:t> (</a:t>
            </a:r>
            <a:r>
              <a:rPr lang="en-GB" dirty="0" err="1">
                <a:ea typeface="MS PGothic" charset="0"/>
                <a:cs typeface="MS PGothic" charset="0"/>
              </a:rPr>
              <a:t>t</a:t>
            </a:r>
            <a:r>
              <a:rPr lang="en-GB" baseline="-25000" dirty="0" err="1">
                <a:ea typeface="MS PGothic" charset="0"/>
                <a:cs typeface="MS PGothic" charset="0"/>
              </a:rPr>
              <a:t>ih</a:t>
            </a:r>
            <a:r>
              <a:rPr lang="en-GB" baseline="-25000" dirty="0">
                <a:ea typeface="MS PGothic" charset="0"/>
                <a:cs typeface="MS PGothic" charset="0"/>
              </a:rPr>
              <a:t> </a:t>
            </a:r>
            <a:r>
              <a:rPr lang="en-GB" dirty="0">
                <a:ea typeface="MS PGothic" charset="0"/>
                <a:cs typeface="MS PGothic" charset="0"/>
              </a:rPr>
              <a:t>is equal to 0 and </a:t>
            </a:r>
            <a:r>
              <a:rPr lang="en-GB" dirty="0" err="1">
                <a:ea typeface="MS PGothic" charset="0"/>
                <a:cs typeface="MS PGothic" charset="0"/>
              </a:rPr>
              <a:t>t</a:t>
            </a:r>
            <a:r>
              <a:rPr lang="en-GB" baseline="-25000" dirty="0" err="1">
                <a:ea typeface="MS PGothic" charset="0"/>
                <a:cs typeface="MS PGothic" charset="0"/>
              </a:rPr>
              <a:t>ii</a:t>
            </a:r>
            <a:r>
              <a:rPr lang="en-GB" baseline="-25000" dirty="0">
                <a:ea typeface="MS PGothic" charset="0"/>
                <a:cs typeface="MS PGothic" charset="0"/>
              </a:rPr>
              <a:t> </a:t>
            </a:r>
            <a:r>
              <a:rPr lang="en-GB" dirty="0">
                <a:ea typeface="MS PGothic" charset="0"/>
                <a:cs typeface="MS PGothic" charset="0"/>
              </a:rPr>
              <a:t>is equal to 1) </a:t>
            </a:r>
          </a:p>
          <a:p>
            <a:pPr eaLnBrk="0" hangingPunct="0">
              <a:defRPr/>
            </a:pPr>
            <a:r>
              <a:rPr lang="en-GB" dirty="0" err="1">
                <a:ea typeface="MS PGothic" charset="0"/>
                <a:cs typeface="MS PGothic" charset="0"/>
              </a:rPr>
              <a:t>MRS</a:t>
            </a:r>
            <a:r>
              <a:rPr lang="en-GB" baseline="30000" dirty="0" err="1">
                <a:ea typeface="MS PGothic" charset="0"/>
                <a:cs typeface="MS PGothic" charset="0"/>
              </a:rPr>
              <a:t>i</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i</a:t>
            </a:r>
            <a:r>
              <a:rPr lang="en-GB" dirty="0">
                <a:ea typeface="MS PGothic" charset="0"/>
                <a:cs typeface="MS PGothic" charset="0"/>
              </a:rPr>
              <a:t>)= </a:t>
            </a:r>
            <a:r>
              <a:rPr lang="en-GB" dirty="0" err="1">
                <a:ea typeface="MS PGothic" charset="0"/>
                <a:cs typeface="MS PGothic" charset="0"/>
              </a:rPr>
              <a:t>MRT(x,y</a:t>
            </a:r>
            <a:r>
              <a:rPr lang="en-GB" dirty="0">
                <a:ea typeface="MS PGothic" charset="0"/>
                <a:cs typeface="MS PGothic" charset="0"/>
              </a:rPr>
              <a:t>)</a:t>
            </a:r>
          </a:p>
          <a:p>
            <a:pPr eaLnBrk="0" hangingPunct="0">
              <a:defRPr/>
            </a:pPr>
            <a:endParaRPr lang="en-GB" dirty="0">
              <a:ea typeface="MS PGothic" charset="0"/>
              <a:cs typeface="MS PGothic" charset="0"/>
            </a:endParaRPr>
          </a:p>
          <a:p>
            <a:pPr eaLnBrk="0" hangingPunct="0">
              <a:defRPr/>
            </a:pPr>
            <a:r>
              <a:rPr lang="en-GB" dirty="0">
                <a:solidFill>
                  <a:schemeClr val="accent2"/>
                </a:solidFill>
                <a:ea typeface="MS PGothic" charset="0"/>
                <a:cs typeface="MS PGothic" charset="0"/>
              </a:rPr>
              <a:t>Bi-positional good</a:t>
            </a:r>
            <a:r>
              <a:rPr lang="en-GB" dirty="0">
                <a:ea typeface="MS PGothic" charset="0"/>
                <a:cs typeface="MS PGothic" charset="0"/>
              </a:rPr>
              <a:t> (</a:t>
            </a:r>
            <a:r>
              <a:rPr lang="en-GB" dirty="0" err="1">
                <a:ea typeface="MS PGothic" charset="0"/>
                <a:cs typeface="MS PGothic" charset="0"/>
              </a:rPr>
              <a:t>t</a:t>
            </a:r>
            <a:r>
              <a:rPr lang="en-GB" baseline="-25000" dirty="0" err="1">
                <a:ea typeface="MS PGothic" charset="0"/>
                <a:cs typeface="MS PGothic" charset="0"/>
              </a:rPr>
              <a:t>ih</a:t>
            </a:r>
            <a:r>
              <a:rPr lang="en-GB" baseline="-25000" dirty="0">
                <a:ea typeface="MS PGothic" charset="0"/>
                <a:cs typeface="MS PGothic" charset="0"/>
              </a:rPr>
              <a:t> </a:t>
            </a:r>
            <a:r>
              <a:rPr lang="en-GB" dirty="0">
                <a:ea typeface="MS PGothic" charset="0"/>
                <a:cs typeface="MS PGothic" charset="0"/>
              </a:rPr>
              <a:t>is equal to -1 for </a:t>
            </a:r>
            <a:r>
              <a:rPr lang="en-GB" dirty="0" err="1">
                <a:ea typeface="MS PGothic" charset="0"/>
                <a:cs typeface="MS PGothic" charset="0"/>
              </a:rPr>
              <a:t>h</a:t>
            </a:r>
            <a:r>
              <a:rPr lang="en-GB" dirty="0">
                <a:ea typeface="MS PGothic" charset="0"/>
                <a:cs typeface="MS PGothic" charset="0"/>
              </a:rPr>
              <a:t>=</a:t>
            </a:r>
            <a:r>
              <a:rPr lang="en-GB" dirty="0" err="1">
                <a:ea typeface="MS PGothic" charset="0"/>
                <a:cs typeface="MS PGothic" charset="0"/>
              </a:rPr>
              <a:t>j</a:t>
            </a:r>
            <a:r>
              <a:rPr lang="en-GB" dirty="0">
                <a:ea typeface="MS PGothic" charset="0"/>
                <a:cs typeface="MS PGothic" charset="0"/>
              </a:rPr>
              <a:t> and otherwise equal to 0; </a:t>
            </a:r>
          </a:p>
          <a:p>
            <a:pPr eaLnBrk="0" hangingPunct="0">
              <a:defRPr/>
            </a:pPr>
            <a:r>
              <a:rPr lang="en-GB" dirty="0" err="1">
                <a:ea typeface="MS PGothic" charset="0"/>
                <a:cs typeface="MS PGothic" charset="0"/>
              </a:rPr>
              <a:t>t</a:t>
            </a:r>
            <a:r>
              <a:rPr lang="en-GB" baseline="-25000" dirty="0" err="1">
                <a:ea typeface="MS PGothic" charset="0"/>
                <a:cs typeface="MS PGothic" charset="0"/>
              </a:rPr>
              <a:t>ii</a:t>
            </a:r>
            <a:r>
              <a:rPr lang="en-GB" baseline="-25000" dirty="0">
                <a:ea typeface="MS PGothic" charset="0"/>
                <a:cs typeface="MS PGothic" charset="0"/>
              </a:rPr>
              <a:t> </a:t>
            </a:r>
            <a:r>
              <a:rPr lang="en-GB" dirty="0">
                <a:ea typeface="MS PGothic" charset="0"/>
                <a:cs typeface="MS PGothic" charset="0"/>
              </a:rPr>
              <a:t>is equal to 1).</a:t>
            </a:r>
          </a:p>
          <a:p>
            <a:pPr eaLnBrk="0" hangingPunct="0">
              <a:defRPr/>
            </a:pPr>
            <a:r>
              <a:rPr lang="en-GB" dirty="0" err="1">
                <a:ea typeface="MS PGothic" charset="0"/>
                <a:cs typeface="MS PGothic" charset="0"/>
              </a:rPr>
              <a:t>MRS</a:t>
            </a:r>
            <a:r>
              <a:rPr lang="en-GB" baseline="30000" dirty="0" err="1">
                <a:ea typeface="MS PGothic" charset="0"/>
                <a:cs typeface="MS PGothic" charset="0"/>
              </a:rPr>
              <a:t>i</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i</a:t>
            </a:r>
            <a:r>
              <a:rPr lang="en-GB" dirty="0">
                <a:ea typeface="MS PGothic" charset="0"/>
                <a:cs typeface="MS PGothic" charset="0"/>
              </a:rPr>
              <a:t>) - </a:t>
            </a:r>
            <a:r>
              <a:rPr lang="en-GB" dirty="0" err="1">
                <a:ea typeface="MS PGothic" charset="0"/>
                <a:cs typeface="MS PGothic" charset="0"/>
              </a:rPr>
              <a:t>MRS</a:t>
            </a:r>
            <a:r>
              <a:rPr lang="en-GB" baseline="30000" dirty="0" err="1">
                <a:ea typeface="MS PGothic" charset="0"/>
                <a:cs typeface="MS PGothic" charset="0"/>
              </a:rPr>
              <a:t>j</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i</a:t>
            </a:r>
            <a:r>
              <a:rPr lang="en-GB" dirty="0">
                <a:ea typeface="MS PGothic" charset="0"/>
                <a:cs typeface="MS PGothic" charset="0"/>
              </a:rPr>
              <a:t>) = </a:t>
            </a:r>
            <a:r>
              <a:rPr lang="en-GB" dirty="0" err="1">
                <a:ea typeface="MS PGothic" charset="0"/>
                <a:cs typeface="MS PGothic" charset="0"/>
              </a:rPr>
              <a:t>MRT(x,y</a:t>
            </a:r>
            <a:r>
              <a:rPr lang="en-GB" dirty="0">
                <a:ea typeface="MS PGothic" charset="0"/>
                <a:cs typeface="MS PGothic" charset="0"/>
              </a:rPr>
              <a:t>)</a:t>
            </a:r>
          </a:p>
          <a:p>
            <a:pPr eaLnBrk="0" hangingPunct="0">
              <a:defRPr/>
            </a:pPr>
            <a:endParaRPr lang="en-GB" dirty="0">
              <a:ea typeface="MS PGothic" charset="0"/>
              <a:cs typeface="MS PGothic" charset="0"/>
            </a:endParaRPr>
          </a:p>
          <a:p>
            <a:pPr eaLnBrk="0" hangingPunct="0">
              <a:defRPr/>
            </a:pPr>
            <a:r>
              <a:rPr lang="en-GB" dirty="0">
                <a:solidFill>
                  <a:schemeClr val="accent2"/>
                </a:solidFill>
                <a:ea typeface="MS PGothic" charset="0"/>
                <a:cs typeface="MS PGothic" charset="0"/>
              </a:rPr>
              <a:t>Pan-positional good</a:t>
            </a:r>
            <a:r>
              <a:rPr lang="en-GB" dirty="0">
                <a:ea typeface="MS PGothic" charset="0"/>
                <a:cs typeface="MS PGothic" charset="0"/>
              </a:rPr>
              <a:t> (</a:t>
            </a:r>
            <a:r>
              <a:rPr lang="en-GB" dirty="0" err="1">
                <a:ea typeface="MS PGothic" charset="0"/>
                <a:cs typeface="MS PGothic" charset="0"/>
              </a:rPr>
              <a:t>t</a:t>
            </a:r>
            <a:r>
              <a:rPr lang="en-GB" baseline="-25000" dirty="0" err="1">
                <a:ea typeface="MS PGothic" charset="0"/>
                <a:cs typeface="MS PGothic" charset="0"/>
              </a:rPr>
              <a:t>ih</a:t>
            </a:r>
            <a:r>
              <a:rPr lang="en-GB" baseline="-25000" dirty="0">
                <a:ea typeface="MS PGothic" charset="0"/>
                <a:cs typeface="MS PGothic" charset="0"/>
              </a:rPr>
              <a:t> </a:t>
            </a:r>
            <a:r>
              <a:rPr lang="en-GB" dirty="0">
                <a:ea typeface="MS PGothic" charset="0"/>
                <a:cs typeface="MS PGothic" charset="0"/>
              </a:rPr>
              <a:t>is equal to -1 for  all individuals </a:t>
            </a:r>
            <a:r>
              <a:rPr lang="en-GB" dirty="0" err="1">
                <a:ea typeface="MS PGothic" charset="0"/>
                <a:cs typeface="MS PGothic" charset="0"/>
              </a:rPr>
              <a:t>h</a:t>
            </a:r>
            <a:r>
              <a:rPr lang="en-GB" dirty="0">
                <a:ea typeface="MS PGothic" charset="0"/>
                <a:cs typeface="MS PGothic" charset="0"/>
              </a:rPr>
              <a:t>; </a:t>
            </a:r>
          </a:p>
          <a:p>
            <a:pPr eaLnBrk="0" hangingPunct="0">
              <a:defRPr/>
            </a:pPr>
            <a:r>
              <a:rPr lang="en-GB" dirty="0" err="1">
                <a:ea typeface="MS PGothic" charset="0"/>
                <a:cs typeface="MS PGothic" charset="0"/>
              </a:rPr>
              <a:t>t</a:t>
            </a:r>
            <a:r>
              <a:rPr lang="en-GB" baseline="-25000" dirty="0" err="1">
                <a:ea typeface="MS PGothic" charset="0"/>
                <a:cs typeface="MS PGothic" charset="0"/>
              </a:rPr>
              <a:t>ii</a:t>
            </a:r>
            <a:r>
              <a:rPr lang="en-GB" baseline="-25000" dirty="0">
                <a:ea typeface="MS PGothic" charset="0"/>
                <a:cs typeface="MS PGothic" charset="0"/>
              </a:rPr>
              <a:t> </a:t>
            </a:r>
            <a:r>
              <a:rPr lang="en-GB" dirty="0">
                <a:ea typeface="MS PGothic" charset="0"/>
                <a:cs typeface="MS PGothic" charset="0"/>
              </a:rPr>
              <a:t>is equal to 1).</a:t>
            </a:r>
          </a:p>
          <a:p>
            <a:pPr eaLnBrk="0" hangingPunct="0">
              <a:defRPr/>
            </a:pPr>
            <a:r>
              <a:rPr lang="en-GB" dirty="0" err="1">
                <a:ea typeface="MS PGothic" charset="0"/>
                <a:cs typeface="MS PGothic" charset="0"/>
              </a:rPr>
              <a:t>MRS</a:t>
            </a:r>
            <a:r>
              <a:rPr lang="en-GB" baseline="30000" dirty="0" err="1">
                <a:ea typeface="MS PGothic" charset="0"/>
                <a:cs typeface="MS PGothic" charset="0"/>
              </a:rPr>
              <a:t>i</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i</a:t>
            </a:r>
            <a:r>
              <a:rPr lang="en-GB" dirty="0">
                <a:ea typeface="MS PGothic" charset="0"/>
                <a:cs typeface="MS PGothic" charset="0"/>
              </a:rPr>
              <a:t>) - </a:t>
            </a:r>
            <a:r>
              <a:rPr lang="it-IT" dirty="0">
                <a:ea typeface="MS PGothic" charset="0"/>
                <a:cs typeface="MS PGothic" charset="0"/>
              </a:rPr>
              <a:t>∑</a:t>
            </a:r>
            <a:r>
              <a:rPr lang="en-GB" baseline="-25000" dirty="0" err="1">
                <a:ea typeface="MS PGothic" charset="0"/>
                <a:cs typeface="MS PGothic" charset="0"/>
              </a:rPr>
              <a:t>h</a:t>
            </a:r>
            <a:r>
              <a:rPr lang="en-GB" dirty="0">
                <a:ea typeface="MS PGothic" charset="0"/>
                <a:cs typeface="MS PGothic" charset="0"/>
              </a:rPr>
              <a:t> </a:t>
            </a:r>
            <a:r>
              <a:rPr lang="en-GB" dirty="0" err="1">
                <a:ea typeface="MS PGothic" charset="0"/>
                <a:cs typeface="MS PGothic" charset="0"/>
              </a:rPr>
              <a:t>MRS</a:t>
            </a:r>
            <a:r>
              <a:rPr lang="en-GB" baseline="30000" dirty="0" err="1">
                <a:ea typeface="MS PGothic" charset="0"/>
                <a:cs typeface="MS PGothic" charset="0"/>
              </a:rPr>
              <a:t>h</a:t>
            </a:r>
            <a:r>
              <a:rPr lang="en-GB" dirty="0" err="1">
                <a:ea typeface="MS PGothic" charset="0"/>
                <a:cs typeface="MS PGothic" charset="0"/>
              </a:rPr>
              <a:t>(-x</a:t>
            </a:r>
            <a:r>
              <a:rPr lang="en-GB" baseline="-25000" dirty="0" err="1">
                <a:ea typeface="MS PGothic" charset="0"/>
                <a:cs typeface="MS PGothic" charset="0"/>
              </a:rPr>
              <a:t>i</a:t>
            </a:r>
            <a:r>
              <a:rPr lang="en-GB" dirty="0" err="1">
                <a:ea typeface="MS PGothic" charset="0"/>
                <a:cs typeface="MS PGothic" charset="0"/>
              </a:rPr>
              <a:t>,y</a:t>
            </a:r>
            <a:r>
              <a:rPr lang="en-GB" baseline="-25000" dirty="0" err="1">
                <a:ea typeface="MS PGothic" charset="0"/>
                <a:cs typeface="MS PGothic" charset="0"/>
              </a:rPr>
              <a:t>h</a:t>
            </a:r>
            <a:r>
              <a:rPr lang="en-GB" dirty="0">
                <a:ea typeface="MS PGothic" charset="0"/>
                <a:cs typeface="MS PGothic" charset="0"/>
              </a:rPr>
              <a:t>)  = </a:t>
            </a:r>
            <a:r>
              <a:rPr lang="en-GB" dirty="0" err="1">
                <a:ea typeface="MS PGothic" charset="0"/>
                <a:cs typeface="MS PGothic" charset="0"/>
              </a:rPr>
              <a:t>MRT(x,y</a:t>
            </a:r>
            <a:r>
              <a:rPr lang="en-GB" dirty="0">
                <a:ea typeface="MS PGothic" charset="0"/>
                <a:cs typeface="MS PGothic" charset="0"/>
              </a:rPr>
              <a:t>) </a:t>
            </a:r>
          </a:p>
        </p:txBody>
      </p:sp>
      <p:sp>
        <p:nvSpPr>
          <p:cNvPr id="133123" name="Rectangle 3"/>
          <p:cNvSpPr>
            <a:spLocks noChangeArrowheads="1"/>
          </p:cNvSpPr>
          <p:nvPr/>
        </p:nvSpPr>
        <p:spPr bwMode="auto">
          <a:xfrm>
            <a:off x="0" y="6248400"/>
            <a:ext cx="9144000" cy="523220"/>
          </a:xfrm>
          <a:prstGeom prst="rect">
            <a:avLst/>
          </a:prstGeom>
          <a:solidFill>
            <a:srgbClr val="FFFFFF"/>
          </a:solidFill>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eaLnBrk="0" hangingPunct="0">
              <a:defRPr/>
            </a:pPr>
            <a:r>
              <a:rPr lang="en-GB" sz="2800" b="1" dirty="0">
                <a:ln>
                  <a:solidFill>
                    <a:srgbClr val="660066"/>
                  </a:solidFill>
                </a:ln>
                <a:solidFill>
                  <a:srgbClr val="000000"/>
                </a:solidFill>
                <a:latin typeface="Arial" charset="0"/>
                <a:ea typeface="MS PGothic" charset="0"/>
                <a:cs typeface="MS PGothic" charset="0"/>
              </a:rPr>
              <a:t>The ambiguity of national defence and education.</a:t>
            </a:r>
            <a:endParaRPr lang="en-GB" sz="2800" dirty="0">
              <a:ln>
                <a:solidFill>
                  <a:srgbClr val="660066"/>
                </a:solidFill>
              </a:ln>
              <a:solidFill>
                <a:srgbClr val="000000"/>
              </a:solidFill>
              <a:latin typeface="Arial" charset="0"/>
              <a:ea typeface="MS PGothic" charset="0"/>
              <a:cs typeface="MS PGothic"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2286000"/>
            <a:ext cx="9144000" cy="4400550"/>
          </a:xfrm>
          <a:prstGeom prst="rect">
            <a:avLst/>
          </a:prstGeom>
          <a:solidFill>
            <a:srgbClr val="D9D9D9"/>
          </a:solidFill>
          <a:ln w="9525">
            <a:noFill/>
            <a:miter lim="800000"/>
            <a:headEnd/>
            <a:tailEnd/>
          </a:ln>
        </p:spPr>
        <p:txBody>
          <a:bodyPr>
            <a:prstTxWarp prst="textNoShape">
              <a:avLst/>
            </a:prstTxWarp>
            <a:spAutoFit/>
          </a:bodyPr>
          <a:lstStyle/>
          <a:p>
            <a:pPr algn="just" eaLnBrk="0" hangingPunct="0"/>
            <a:r>
              <a:rPr lang="en-GB" sz="2800">
                <a:solidFill>
                  <a:srgbClr val="CC1111"/>
                </a:solidFill>
                <a:ea typeface="MS PGothic" charset="0"/>
                <a:cs typeface="MS PGothic" charset="0"/>
              </a:rPr>
              <a:t>social scarcity constrains development.</a:t>
            </a:r>
            <a:r>
              <a:rPr lang="en-GB" sz="2800">
                <a:ea typeface="MS PGothic" charset="0"/>
                <a:cs typeface="MS PGothic" charset="0"/>
              </a:rPr>
              <a:t> The fixed allocation of power and status positions destroys the incentives  to engage in productive activities. </a:t>
            </a:r>
          </a:p>
          <a:p>
            <a:pPr algn="just" eaLnBrk="0" hangingPunct="0"/>
            <a:endParaRPr lang="en-GB" sz="2800">
              <a:ea typeface="MS PGothic" charset="0"/>
              <a:cs typeface="MS PGothic" charset="0"/>
            </a:endParaRPr>
          </a:p>
          <a:p>
            <a:pPr algn="just" eaLnBrk="0" hangingPunct="0"/>
            <a:r>
              <a:rPr lang="en-GB" sz="2800">
                <a:ea typeface="MS PGothic" charset="0"/>
                <a:cs typeface="MS PGothic" charset="0"/>
              </a:rPr>
              <a:t>The accumulation of human and physical capital is  constrained by the fact that it cannot be allowed to upset the fixed distribution of power and status. </a:t>
            </a:r>
          </a:p>
          <a:p>
            <a:pPr algn="just" eaLnBrk="0" hangingPunct="0"/>
            <a:endParaRPr lang="en-GB" sz="2800">
              <a:ea typeface="MS PGothic" charset="0"/>
              <a:cs typeface="MS PGothic" charset="0"/>
            </a:endParaRPr>
          </a:p>
          <a:p>
            <a:pPr algn="just" eaLnBrk="0" hangingPunct="0"/>
            <a:r>
              <a:rPr lang="en-GB" sz="2800">
                <a:ea typeface="MS PGothic" charset="0"/>
                <a:cs typeface="MS PGothic" charset="0"/>
              </a:rPr>
              <a:t>We are well likely to have an </a:t>
            </a:r>
            <a:r>
              <a:rPr lang="en-GB" sz="2800">
                <a:solidFill>
                  <a:schemeClr val="accent2"/>
                </a:solidFill>
                <a:ea typeface="MS PGothic" charset="0"/>
                <a:cs typeface="MS PGothic" charset="0"/>
              </a:rPr>
              <a:t>"under-accumulation" of wealth. </a:t>
            </a:r>
            <a:endParaRPr lang="en-GB" sz="2800">
              <a:ea typeface="MS PGothic" charset="0"/>
              <a:cs typeface="MS PGothic" charset="0"/>
            </a:endParaRPr>
          </a:p>
        </p:txBody>
      </p:sp>
      <p:sp>
        <p:nvSpPr>
          <p:cNvPr id="123907" name="Rectangle 3"/>
          <p:cNvSpPr>
            <a:spLocks noGrp="1" noChangeArrowheads="1"/>
          </p:cNvSpPr>
          <p:nvPr>
            <p:ph type="title" idx="4294967295"/>
          </p:nvPr>
        </p:nvSpPr>
        <p:spPr>
          <a:xfrm>
            <a:off x="3048000" y="152400"/>
            <a:ext cx="5480050" cy="1600200"/>
          </a:xfrm>
        </p:spPr>
        <p:txBody>
          <a:bodyPr/>
          <a:lstStyle/>
          <a:p>
            <a:pPr eaLnBrk="1" hangingPunct="1"/>
            <a:r>
              <a:rPr lang="en-GB">
                <a:solidFill>
                  <a:srgbClr val="FF0033"/>
                </a:solidFill>
                <a:ea typeface="ヒラギノ角ゴ Pro W3" pitchFamily="-107" charset="-128"/>
                <a:cs typeface="ヒラギノ角ゴ Pro W3" pitchFamily="-107" charset="-128"/>
              </a:rPr>
              <a:t>In an agrarian society</a:t>
            </a:r>
            <a:endParaRPr lang="en-GB">
              <a:ea typeface="ヒラギノ角ゴ Pro W3" pitchFamily="-107" charset="-128"/>
              <a:cs typeface="ヒラギノ角ゴ Pro W3" pitchFamily="-107" charset="-128"/>
            </a:endParaRPr>
          </a:p>
        </p:txBody>
      </p:sp>
      <p:pic>
        <p:nvPicPr>
          <p:cNvPr id="123908" name="Immagine 3"/>
          <p:cNvPicPr>
            <a:picLocks noChangeAspect="1"/>
          </p:cNvPicPr>
          <p:nvPr/>
        </p:nvPicPr>
        <p:blipFill>
          <a:blip r:embed="rId3"/>
          <a:srcRect/>
          <a:stretch>
            <a:fillRect/>
          </a:stretch>
        </p:blipFill>
        <p:spPr bwMode="auto">
          <a:xfrm>
            <a:off x="0" y="-28575"/>
            <a:ext cx="2971800" cy="2333625"/>
          </a:xfrm>
          <a:prstGeom prst="rect">
            <a:avLst/>
          </a:prstGeom>
          <a:noFill/>
          <a:ln w="9525">
            <a:noFill/>
            <a:miter lim="800000"/>
            <a:headEnd/>
            <a:tailEnd/>
          </a:ln>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1600200"/>
            <a:ext cx="9144000" cy="4894263"/>
          </a:xfrm>
          <a:prstGeom prst="rect">
            <a:avLst/>
          </a:prstGeom>
          <a:solidFill>
            <a:srgbClr val="D9D9D9"/>
          </a:solidFill>
          <a:ln w="9525">
            <a:noFill/>
            <a:miter lim="800000"/>
            <a:headEnd/>
            <a:tailEnd/>
          </a:ln>
        </p:spPr>
        <p:txBody>
          <a:bodyPr>
            <a:prstTxWarp prst="textNoShape">
              <a:avLst/>
            </a:prstTxWarp>
            <a:spAutoFit/>
          </a:bodyPr>
          <a:lstStyle/>
          <a:p>
            <a:pPr eaLnBrk="0" hangingPunct="0"/>
            <a:r>
              <a:rPr lang="en-GB">
                <a:ea typeface="MS PGothic" charset="0"/>
                <a:cs typeface="MS PGothic" charset="0"/>
              </a:rPr>
              <a:t>In an "industrial society"  causation flows often in the opposite direction.</a:t>
            </a:r>
          </a:p>
          <a:p>
            <a:pPr eaLnBrk="0" hangingPunct="0"/>
            <a:r>
              <a:rPr lang="en-GB">
                <a:ea typeface="MS PGothic" charset="0"/>
                <a:cs typeface="MS PGothic" charset="0"/>
              </a:rPr>
              <a:t>The positions of the individuals are not given in terms of power and status. Access to education, occupations and wealth accumulation are formally open to all individuals. </a:t>
            </a:r>
          </a:p>
          <a:p>
            <a:pPr eaLnBrk="0" hangingPunct="0"/>
            <a:endParaRPr lang="en-GB">
              <a:ea typeface="MS PGothic" charset="0"/>
              <a:cs typeface="MS PGothic" charset="0"/>
            </a:endParaRPr>
          </a:p>
          <a:p>
            <a:pPr eaLnBrk="0" hangingPunct="0"/>
            <a:r>
              <a:rPr lang="en-GB">
                <a:ea typeface="MS PGothic" charset="0"/>
                <a:cs typeface="MS PGothic" charset="0"/>
              </a:rPr>
              <a:t>Status and power can sometimes favour the access to some occupations and to the accumulation of wealth. However, this relation is rather weaker.   </a:t>
            </a:r>
          </a:p>
          <a:p>
            <a:pPr eaLnBrk="0" hangingPunct="0"/>
            <a:endParaRPr lang="en-GB">
              <a:ea typeface="MS PGothic" charset="0"/>
              <a:cs typeface="MS PGothic" charset="0"/>
            </a:endParaRPr>
          </a:p>
          <a:p>
            <a:pPr eaLnBrk="0" hangingPunct="0"/>
            <a:r>
              <a:rPr lang="en-GB">
                <a:solidFill>
                  <a:srgbClr val="CC1111"/>
                </a:solidFill>
                <a:ea typeface="MS PGothic" charset="0"/>
                <a:cs typeface="MS PGothic" charset="0"/>
              </a:rPr>
              <a:t>In industrial societies, the opposite is true.</a:t>
            </a:r>
            <a:r>
              <a:rPr lang="en-GB">
                <a:ea typeface="MS PGothic" charset="0"/>
                <a:cs typeface="MS PGothic" charset="0"/>
              </a:rPr>
              <a:t> </a:t>
            </a:r>
          </a:p>
          <a:p>
            <a:pPr eaLnBrk="0" hangingPunct="0"/>
            <a:r>
              <a:rPr lang="en-GB">
                <a:solidFill>
                  <a:schemeClr val="accent2"/>
                </a:solidFill>
                <a:ea typeface="MS PGothic" charset="0"/>
                <a:cs typeface="MS PGothic" charset="0"/>
              </a:rPr>
              <a:t>The accumulation of wealth  and of human capital is the most important way by which individuals can acquire power and status.</a:t>
            </a:r>
          </a:p>
        </p:txBody>
      </p:sp>
      <p:sp>
        <p:nvSpPr>
          <p:cNvPr id="125955" name="Rectangle 3"/>
          <p:cNvSpPr>
            <a:spLocks noGrp="1" noChangeArrowheads="1"/>
          </p:cNvSpPr>
          <p:nvPr>
            <p:ph type="title" idx="4294967295"/>
          </p:nvPr>
        </p:nvSpPr>
        <p:spPr>
          <a:xfrm>
            <a:off x="2590800" y="0"/>
            <a:ext cx="5791200" cy="1600200"/>
          </a:xfrm>
          <a:solidFill>
            <a:schemeClr val="bg1"/>
          </a:solidFill>
        </p:spPr>
        <p:txBody>
          <a:bodyPr/>
          <a:lstStyle/>
          <a:p>
            <a:pPr eaLnBrk="1" hangingPunct="1"/>
            <a:r>
              <a:rPr lang="en-GB" sz="3200" b="1">
                <a:solidFill>
                  <a:srgbClr val="FF0033"/>
                </a:solidFill>
                <a:ea typeface="ヒラギノ角ゴ Pro W3" pitchFamily="-107" charset="-128"/>
                <a:cs typeface="ヒラギノ角ゴ Pro W3" pitchFamily="-107" charset="-128"/>
              </a:rPr>
              <a:t>Power </a:t>
            </a:r>
            <a:r>
              <a:rPr lang="en-GB" sz="2800" b="1">
                <a:solidFill>
                  <a:srgbClr val="FF0033"/>
                </a:solidFill>
                <a:ea typeface="ヒラギノ角ゴ Pro W3" pitchFamily="-107" charset="-128"/>
                <a:cs typeface="ヒラギノ角ゴ Pro W3" pitchFamily="-107" charset="-128"/>
              </a:rPr>
              <a:t>and </a:t>
            </a:r>
            <a:r>
              <a:rPr lang="en-GB" sz="3200" b="1">
                <a:solidFill>
                  <a:srgbClr val="FF0033"/>
                </a:solidFill>
                <a:ea typeface="ヒラギノ角ゴ Pro W3" pitchFamily="-107" charset="-128"/>
                <a:cs typeface="ヒラギノ角ゴ Pro W3" pitchFamily="-107" charset="-128"/>
              </a:rPr>
              <a:t>Wealth</a:t>
            </a:r>
            <a:r>
              <a:rPr lang="en-GB" sz="2800" b="1">
                <a:solidFill>
                  <a:srgbClr val="FF0033"/>
                </a:solidFill>
                <a:ea typeface="ヒラギノ角ゴ Pro W3" pitchFamily="-107" charset="-128"/>
                <a:cs typeface="ヒラギノ角ゴ Pro W3" pitchFamily="-107" charset="-128"/>
              </a:rPr>
              <a:t> </a:t>
            </a:r>
            <a:br>
              <a:rPr lang="en-GB" sz="2800" b="1">
                <a:solidFill>
                  <a:srgbClr val="FF0033"/>
                </a:solidFill>
                <a:ea typeface="ヒラギノ角ゴ Pro W3" pitchFamily="-107" charset="-128"/>
                <a:cs typeface="ヒラギノ角ゴ Pro W3" pitchFamily="-107" charset="-128"/>
              </a:rPr>
            </a:br>
            <a:r>
              <a:rPr lang="en-GB" sz="2800" b="1">
                <a:solidFill>
                  <a:srgbClr val="FF0033"/>
                </a:solidFill>
                <a:ea typeface="ヒラギノ角ゴ Pro W3" pitchFamily="-107" charset="-128"/>
                <a:cs typeface="ヒラギノ角ゴ Pro W3" pitchFamily="-107" charset="-128"/>
              </a:rPr>
              <a:t>in industrial societies</a:t>
            </a:r>
            <a:endParaRPr lang="en-GB">
              <a:ea typeface="ヒラギノ角ゴ Pro W3" pitchFamily="-107" charset="-128"/>
              <a:cs typeface="ヒラギノ角ゴ Pro W3" pitchFamily="-107" charset="-128"/>
            </a:endParaRPr>
          </a:p>
        </p:txBody>
      </p:sp>
      <p:pic>
        <p:nvPicPr>
          <p:cNvPr id="125956" name="Immagine 3"/>
          <p:cNvPicPr>
            <a:picLocks noChangeAspect="1"/>
          </p:cNvPicPr>
          <p:nvPr/>
        </p:nvPicPr>
        <p:blipFill>
          <a:blip r:embed="rId3"/>
          <a:srcRect/>
          <a:stretch>
            <a:fillRect/>
          </a:stretch>
        </p:blipFill>
        <p:spPr bwMode="auto">
          <a:xfrm>
            <a:off x="381000" y="0"/>
            <a:ext cx="2209800" cy="1571625"/>
          </a:xfrm>
          <a:prstGeom prst="rect">
            <a:avLst/>
          </a:prstGeom>
          <a:noFill/>
          <a:ln w="9525">
            <a:solidFill>
              <a:schemeClr val="bg1"/>
            </a:solidFill>
            <a:miter lim="800000"/>
            <a:headEnd/>
            <a:tailEnd/>
          </a:ln>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2133600"/>
            <a:ext cx="9144000" cy="4524375"/>
          </a:xfrm>
          <a:prstGeom prst="rect">
            <a:avLst/>
          </a:prstGeom>
          <a:solidFill>
            <a:schemeClr val="bg1">
              <a:lumMod val="85000"/>
            </a:schemeClr>
          </a:solidFill>
          <a:ln w="9525">
            <a:noFill/>
            <a:miter lim="800000"/>
            <a:headEnd/>
            <a:tailEnd/>
          </a:ln>
        </p:spPr>
        <p:txBody>
          <a:bodyPr>
            <a:prstTxWarp prst="textNoShape">
              <a:avLst/>
            </a:prstTxWarp>
            <a:spAutoFit/>
          </a:bodyPr>
          <a:lstStyle/>
          <a:p>
            <a:pPr eaLnBrk="0" hangingPunct="0">
              <a:defRPr/>
            </a:pPr>
            <a:r>
              <a:rPr lang="en-GB">
                <a:solidFill>
                  <a:srgbClr val="CC1111"/>
                </a:solidFill>
                <a:latin typeface="Times" charset="0"/>
                <a:ea typeface="MS PGothic" charset="0"/>
                <a:cs typeface="MS PGothic" charset="0"/>
              </a:rPr>
              <a:t>access to wealth via productive and innovative activities gives access to temporary positions of power and status.  </a:t>
            </a:r>
          </a:p>
          <a:p>
            <a:pPr eaLnBrk="0" hangingPunct="0">
              <a:defRPr/>
            </a:pPr>
            <a:endParaRPr lang="en-GB">
              <a:solidFill>
                <a:srgbClr val="CC1111"/>
              </a:solidFill>
              <a:latin typeface="Times" charset="0"/>
              <a:ea typeface="MS PGothic" charset="0"/>
              <a:cs typeface="MS PGothic" charset="0"/>
            </a:endParaRPr>
          </a:p>
          <a:p>
            <a:pPr eaLnBrk="0" hangingPunct="0">
              <a:defRPr/>
            </a:pPr>
            <a:r>
              <a:rPr lang="en-GB">
                <a:latin typeface="Times" charset="0"/>
                <a:ea typeface="MS PGothic" charset="0"/>
                <a:cs typeface="MS PGothic" charset="0"/>
              </a:rPr>
              <a:t>However, unlike wealth, </a:t>
            </a:r>
            <a:r>
              <a:rPr lang="en-GB">
                <a:solidFill>
                  <a:srgbClr val="CC1111"/>
                </a:solidFill>
                <a:latin typeface="Times" charset="0"/>
                <a:ea typeface="MS PGothic" charset="0"/>
                <a:cs typeface="MS PGothic" charset="0"/>
              </a:rPr>
              <a:t>power and status are zero-sum goods</a:t>
            </a:r>
            <a:r>
              <a:rPr lang="en-GB">
                <a:latin typeface="Times" charset="0"/>
                <a:ea typeface="MS PGothic" charset="0"/>
                <a:cs typeface="MS PGothic" charset="0"/>
              </a:rPr>
              <a:t>. The increase in the positive consumption of positional goods by some individuals brings about an increase of negative consumption by some other individuals. </a:t>
            </a:r>
          </a:p>
          <a:p>
            <a:pPr eaLnBrk="0" hangingPunct="0">
              <a:defRPr/>
            </a:pPr>
            <a:endParaRPr lang="en-GB">
              <a:latin typeface="Times" charset="0"/>
              <a:ea typeface="MS PGothic" charset="0"/>
              <a:cs typeface="MS PGothic" charset="0"/>
            </a:endParaRPr>
          </a:p>
          <a:p>
            <a:pPr eaLnBrk="0" hangingPunct="0">
              <a:defRPr/>
            </a:pPr>
            <a:r>
              <a:rPr lang="en-GB">
                <a:latin typeface="Times" charset="0"/>
                <a:ea typeface="MS PGothic" charset="0"/>
                <a:cs typeface="MS PGothic" charset="0"/>
              </a:rPr>
              <a:t>Here, </a:t>
            </a:r>
            <a:r>
              <a:rPr lang="en-GB">
                <a:solidFill>
                  <a:schemeClr val="accent2"/>
                </a:solidFill>
                <a:latin typeface="Times" charset="0"/>
                <a:ea typeface="MS PGothic" charset="0"/>
                <a:cs typeface="MS PGothic" charset="0"/>
              </a:rPr>
              <a:t>social scarcity</a:t>
            </a:r>
            <a:r>
              <a:rPr lang="en-GB">
                <a:latin typeface="Times" charset="0"/>
                <a:ea typeface="MS PGothic" charset="0"/>
                <a:cs typeface="MS PGothic" charset="0"/>
              </a:rPr>
              <a:t>, far from limiting the incentive to produce and innovate, </a:t>
            </a:r>
            <a:r>
              <a:rPr lang="en-GB">
                <a:solidFill>
                  <a:schemeClr val="accent2"/>
                </a:solidFill>
                <a:latin typeface="Times" charset="0"/>
                <a:ea typeface="MS PGothic" charset="0"/>
                <a:cs typeface="MS PGothic" charset="0"/>
              </a:rPr>
              <a:t>brings about an drive to accumulate physical and human capital,</a:t>
            </a:r>
            <a:r>
              <a:rPr lang="en-GB">
                <a:latin typeface="Times" charset="0"/>
                <a:ea typeface="MS PGothic" charset="0"/>
                <a:cs typeface="MS PGothic" charset="0"/>
              </a:rPr>
              <a:t> which is often unrelated to the aim of increasing present or future consumption of material wealth.</a:t>
            </a:r>
          </a:p>
        </p:txBody>
      </p:sp>
      <p:sp>
        <p:nvSpPr>
          <p:cNvPr id="128003" name="Rectangle 3"/>
          <p:cNvSpPr>
            <a:spLocks noChangeArrowheads="1"/>
          </p:cNvSpPr>
          <p:nvPr/>
        </p:nvSpPr>
        <p:spPr bwMode="auto">
          <a:xfrm>
            <a:off x="1812925" y="20161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pt-BR">
              <a:ea typeface="MS PGothic" charset="0"/>
              <a:cs typeface="MS PGothic" charset="0"/>
            </a:endParaRPr>
          </a:p>
        </p:txBody>
      </p:sp>
      <p:sp>
        <p:nvSpPr>
          <p:cNvPr id="128004" name="Rectangle 4"/>
          <p:cNvSpPr>
            <a:spLocks noGrp="1" noChangeArrowheads="1"/>
          </p:cNvSpPr>
          <p:nvPr>
            <p:ph type="title" idx="4294967295"/>
          </p:nvPr>
        </p:nvSpPr>
        <p:spPr>
          <a:xfrm>
            <a:off x="3352800" y="228600"/>
            <a:ext cx="5638800" cy="1371600"/>
          </a:xfrm>
        </p:spPr>
        <p:txBody>
          <a:bodyPr/>
          <a:lstStyle/>
          <a:p>
            <a:pPr eaLnBrk="1" hangingPunct="1"/>
            <a:r>
              <a:rPr lang="en-GB">
                <a:solidFill>
                  <a:srgbClr val="FF0033"/>
                </a:solidFill>
                <a:ea typeface="ヒラギノ角ゴ Pro W3" pitchFamily="-107" charset="-128"/>
                <a:cs typeface="ヒラギノ角ゴ Pro W3" pitchFamily="-107" charset="-128"/>
              </a:rPr>
              <a:t>In an industrial society</a:t>
            </a:r>
            <a:endParaRPr lang="en-GB">
              <a:ea typeface="ヒラギノ角ゴ Pro W3" pitchFamily="-107" charset="-128"/>
              <a:cs typeface="ヒラギノ角ゴ Pro W3" pitchFamily="-107" charset="-128"/>
            </a:endParaRPr>
          </a:p>
        </p:txBody>
      </p:sp>
      <p:pic>
        <p:nvPicPr>
          <p:cNvPr id="128005" name="Immagine 4"/>
          <p:cNvPicPr>
            <a:picLocks noChangeAspect="1"/>
          </p:cNvPicPr>
          <p:nvPr/>
        </p:nvPicPr>
        <p:blipFill>
          <a:blip r:embed="rId3"/>
          <a:srcRect/>
          <a:stretch>
            <a:fillRect/>
          </a:stretch>
        </p:blipFill>
        <p:spPr bwMode="auto">
          <a:xfrm>
            <a:off x="0" y="0"/>
            <a:ext cx="3000375" cy="2133600"/>
          </a:xfrm>
          <a:prstGeom prst="rect">
            <a:avLst/>
          </a:prstGeom>
          <a:noFill/>
          <a:ln w="9525">
            <a:solidFill>
              <a:srgbClr val="000090"/>
            </a:solidFill>
            <a:miter lim="800000"/>
            <a:headEnd/>
            <a:tailEnd/>
          </a:ln>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0"/>
            <a:ext cx="9144000" cy="1066800"/>
          </a:xfrm>
          <a:solidFill>
            <a:schemeClr val="bg1">
              <a:lumMod val="85000"/>
            </a:schemeClr>
          </a:solidFill>
        </p:spPr>
        <p:txBody>
          <a:bodyPr/>
          <a:lstStyle/>
          <a:p>
            <a:pPr eaLnBrk="1" hangingPunct="1">
              <a:defRPr/>
            </a:pPr>
            <a:r>
              <a:rPr lang="en-GB" dirty="0"/>
              <a:t> </a:t>
            </a:r>
            <a:r>
              <a:rPr lang="en-GB" dirty="0" err="1">
                <a:solidFill>
                  <a:srgbClr val="FF0033"/>
                </a:solidFill>
              </a:rPr>
              <a:t>Gellner’s</a:t>
            </a:r>
            <a:r>
              <a:rPr lang="en-GB" dirty="0">
                <a:solidFill>
                  <a:srgbClr val="FF0033"/>
                </a:solidFill>
              </a:rPr>
              <a:t> Problem.</a:t>
            </a:r>
            <a:endParaRPr lang="en-GB" dirty="0"/>
          </a:p>
        </p:txBody>
      </p:sp>
      <p:sp>
        <p:nvSpPr>
          <p:cNvPr id="130051" name="Rectangle 3"/>
          <p:cNvSpPr>
            <a:spLocks noChangeArrowheads="1"/>
          </p:cNvSpPr>
          <p:nvPr/>
        </p:nvSpPr>
        <p:spPr bwMode="auto">
          <a:xfrm>
            <a:off x="228600" y="1517650"/>
            <a:ext cx="8769350" cy="5262563"/>
          </a:xfrm>
          <a:prstGeom prst="rect">
            <a:avLst/>
          </a:prstGeom>
          <a:solidFill>
            <a:srgbClr val="FFFFFF"/>
          </a:solidFill>
          <a:ln w="9525">
            <a:noFill/>
            <a:miter lim="800000"/>
            <a:headEnd/>
            <a:tailEnd/>
          </a:ln>
        </p:spPr>
        <p:txBody>
          <a:bodyPr>
            <a:prstTxWarp prst="textNoShape">
              <a:avLst/>
            </a:prstTxWarp>
            <a:spAutoFit/>
          </a:bodyPr>
          <a:lstStyle/>
          <a:p>
            <a:pPr eaLnBrk="0" hangingPunct="0"/>
            <a:r>
              <a:rPr lang="en-GB">
                <a:solidFill>
                  <a:schemeClr val="accent2"/>
                </a:solidFill>
              </a:rPr>
              <a:t> Adam Smith</a:t>
            </a:r>
            <a:r>
              <a:rPr lang="en-GB"/>
              <a:t>: a market economy entails the learning by doing</a:t>
            </a:r>
          </a:p>
          <a:p>
            <a:pPr eaLnBrk="0" hangingPunct="0"/>
            <a:r>
              <a:rPr lang="en-GB"/>
              <a:t>advantages associated to the division of labour</a:t>
            </a:r>
          </a:p>
          <a:p>
            <a:pPr eaLnBrk="0" hangingPunct="0"/>
            <a:r>
              <a:rPr lang="en-GB">
                <a:solidFill>
                  <a:schemeClr val="accent2"/>
                </a:solidFill>
              </a:rPr>
              <a:t>Marx</a:t>
            </a:r>
            <a:r>
              <a:rPr lang="en-GB"/>
              <a:t> underlined how a complex division of labour pre-dates</a:t>
            </a:r>
          </a:p>
          <a:p>
            <a:pPr eaLnBrk="0" hangingPunct="0"/>
            <a:r>
              <a:rPr lang="en-GB"/>
              <a:t>market economies and </a:t>
            </a:r>
            <a:r>
              <a:rPr lang="en-GB">
                <a:solidFill>
                  <a:schemeClr val="accent2"/>
                </a:solidFill>
              </a:rPr>
              <a:t>Coase </a:t>
            </a:r>
            <a:r>
              <a:rPr lang="en-GB"/>
              <a:t>(and Marx) how the division of</a:t>
            </a:r>
          </a:p>
          <a:p>
            <a:pPr eaLnBrk="0" hangingPunct="0"/>
            <a:r>
              <a:rPr lang="en-GB"/>
              <a:t>labour is organised also by other institutions such as firms.</a:t>
            </a:r>
          </a:p>
          <a:p>
            <a:pPr eaLnBrk="0" hangingPunct="0"/>
            <a:endParaRPr lang="en-GB"/>
          </a:p>
          <a:p>
            <a:pPr eaLnBrk="0" hangingPunct="0"/>
            <a:r>
              <a:rPr lang="en-GB">
                <a:solidFill>
                  <a:schemeClr val="accent2"/>
                </a:solidFill>
              </a:rPr>
              <a:t>Gellner’s problem</a:t>
            </a:r>
            <a:r>
              <a:rPr lang="en-GB"/>
              <a:t>: contrary to Smith’s intuition the highly </a:t>
            </a:r>
          </a:p>
          <a:p>
            <a:pPr eaLnBrk="0" hangingPunct="0"/>
            <a:r>
              <a:rPr lang="en-GB"/>
              <a:t>mobile market economy would be the most unfriendly environment for promoting the acquisition of job-specific skills.</a:t>
            </a:r>
          </a:p>
          <a:p>
            <a:pPr eaLnBrk="0" hangingPunct="0"/>
            <a:endParaRPr lang="en-GB"/>
          </a:p>
          <a:p>
            <a:pPr eaLnBrk="0" hangingPunct="0"/>
            <a:r>
              <a:rPr lang="en-GB">
                <a:solidFill>
                  <a:srgbClr val="992236"/>
                </a:solidFill>
              </a:rPr>
              <a:t>Gellner’s Solution:</a:t>
            </a:r>
            <a:r>
              <a:rPr lang="en-GB"/>
              <a:t> </a:t>
            </a:r>
            <a:r>
              <a:rPr lang="en-GB">
                <a:solidFill>
                  <a:srgbClr val="992236"/>
                </a:solidFill>
              </a:rPr>
              <a:t>complementary institutions (mainly nationalism</a:t>
            </a:r>
            <a:r>
              <a:rPr lang="en-GB"/>
              <a:t>), promoting </a:t>
            </a:r>
            <a:r>
              <a:rPr lang="en-GB">
                <a:solidFill>
                  <a:srgbClr val="992236"/>
                </a:solidFill>
              </a:rPr>
              <a:t>cultural standardisation and social protection,</a:t>
            </a:r>
            <a:r>
              <a:rPr lang="en-GB"/>
              <a:t> make market mobility compatible with a complex division of labour.</a:t>
            </a:r>
          </a:p>
        </p:txBody>
      </p:sp>
      <p:pic>
        <p:nvPicPr>
          <p:cNvPr id="130052" name="Immagine 3"/>
          <p:cNvPicPr>
            <a:picLocks noChangeAspect="1"/>
          </p:cNvPicPr>
          <p:nvPr/>
        </p:nvPicPr>
        <p:blipFill>
          <a:blip r:embed="rId3"/>
          <a:srcRect/>
          <a:stretch>
            <a:fillRect/>
          </a:stretch>
        </p:blipFill>
        <p:spPr bwMode="auto">
          <a:xfrm>
            <a:off x="76200" y="152400"/>
            <a:ext cx="1066800" cy="1365250"/>
          </a:xfrm>
          <a:prstGeom prst="rect">
            <a:avLst/>
          </a:prstGeom>
          <a:noFill/>
          <a:ln w="9525">
            <a:noFill/>
            <a:miter lim="800000"/>
            <a:headEnd/>
            <a:tailEnd/>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828800" y="0"/>
            <a:ext cx="6781800" cy="1752600"/>
          </a:xfrm>
          <a:solidFill>
            <a:srgbClr val="D9D9D9"/>
          </a:solidFill>
        </p:spPr>
        <p:txBody>
          <a:bodyPr/>
          <a:lstStyle/>
          <a:p>
            <a:pPr eaLnBrk="1" hangingPunct="1"/>
            <a:r>
              <a:rPr lang="en-GB">
                <a:solidFill>
                  <a:srgbClr val="FF0033"/>
                </a:solidFill>
                <a:ea typeface="ヒラギノ角ゴ Pro W3" pitchFamily="-107" charset="-128"/>
                <a:cs typeface="ヒラギノ角ゴ Pro W3" pitchFamily="-107" charset="-128"/>
              </a:rPr>
              <a:t>According to Schumpeter</a:t>
            </a:r>
            <a:endParaRPr lang="en-GB">
              <a:ea typeface="ヒラギノ角ゴ Pro W3" pitchFamily="-107" charset="-128"/>
              <a:cs typeface="ヒラギノ角ゴ Pro W3" pitchFamily="-107" charset="-128"/>
            </a:endParaRPr>
          </a:p>
        </p:txBody>
      </p:sp>
      <p:sp>
        <p:nvSpPr>
          <p:cNvPr id="132099" name="Rectangle 3"/>
          <p:cNvSpPr>
            <a:spLocks noGrp="1" noChangeArrowheads="1"/>
          </p:cNvSpPr>
          <p:nvPr>
            <p:ph type="body" idx="1"/>
          </p:nvPr>
        </p:nvSpPr>
        <p:spPr>
          <a:xfrm>
            <a:off x="228600" y="2209800"/>
            <a:ext cx="8686800" cy="4572000"/>
          </a:xfrm>
          <a:solidFill>
            <a:schemeClr val="bg1"/>
          </a:solidFill>
        </p:spPr>
        <p:txBody>
          <a:bodyPr/>
          <a:lstStyle/>
          <a:p>
            <a:pPr eaLnBrk="1" hangingPunct="1"/>
            <a:r>
              <a:rPr lang="en-GB" sz="2400">
                <a:ea typeface="ヒラギノ角ゴ Pro W3" pitchFamily="-107" charset="-128"/>
                <a:cs typeface="ヒラギノ角ゴ Pro W3" pitchFamily="-107" charset="-128"/>
              </a:rPr>
              <a:t>“Industrial mutation ..... incessantly revolutionises the economic structure </a:t>
            </a:r>
            <a:r>
              <a:rPr lang="en-GB" sz="2400" i="1">
                <a:ea typeface="ヒラギノ角ゴ Pro W3" pitchFamily="-107" charset="-128"/>
                <a:cs typeface="ヒラギノ角ゴ Pro W3" pitchFamily="-107" charset="-128"/>
              </a:rPr>
              <a:t>from within</a:t>
            </a:r>
            <a:r>
              <a:rPr lang="en-GB" sz="2400">
                <a:ea typeface="ヒラギノ角ゴ Pro W3" pitchFamily="-107" charset="-128"/>
                <a:cs typeface="ヒラギノ角ゴ Pro W3" pitchFamily="-107" charset="-128"/>
              </a:rPr>
              <a:t>, incessantly destroying the old one, incessantly creating a new one. This process of </a:t>
            </a:r>
            <a:r>
              <a:rPr lang="en-GB" sz="2400">
                <a:solidFill>
                  <a:srgbClr val="FF0033"/>
                </a:solidFill>
                <a:ea typeface="ヒラギノ角ゴ Pro W3" pitchFamily="-107" charset="-128"/>
                <a:cs typeface="ヒラギノ角ゴ Pro W3" pitchFamily="-107" charset="-128"/>
              </a:rPr>
              <a:t>Creative Destruction</a:t>
            </a:r>
            <a:r>
              <a:rPr lang="en-GB" sz="2400">
                <a:ea typeface="ヒラギノ角ゴ Pro W3" pitchFamily="-107" charset="-128"/>
                <a:cs typeface="ヒラギノ角ゴ Pro W3" pitchFamily="-107" charset="-128"/>
              </a:rPr>
              <a:t> is the essential fact about capitalism. It is what capitalism consists of and what every capitalist concern has got to live in”</a:t>
            </a:r>
          </a:p>
          <a:p>
            <a:pPr eaLnBrk="1" hangingPunct="1"/>
            <a:endParaRPr lang="en-GB" sz="2400">
              <a:ea typeface="ヒラギノ角ゴ Pro W3" pitchFamily="-107" charset="-128"/>
              <a:cs typeface="ヒラギノ角ゴ Pro W3" pitchFamily="-107" charset="-128"/>
            </a:endParaRPr>
          </a:p>
          <a:p>
            <a:pPr eaLnBrk="1" hangingPunct="1"/>
            <a:r>
              <a:rPr lang="en-GB" sz="2400">
                <a:ea typeface="ヒラギノ角ゴ Pro W3" pitchFamily="-107" charset="-128"/>
                <a:cs typeface="ヒラギノ角ゴ Pro W3" pitchFamily="-107" charset="-128"/>
              </a:rPr>
              <a:t>The problem may  be reformulated by saying that the fear of future </a:t>
            </a:r>
            <a:r>
              <a:rPr lang="en-GB" sz="2400">
                <a:solidFill>
                  <a:srgbClr val="FF0033"/>
                </a:solidFill>
                <a:ea typeface="ヒラギノ角ゴ Pro W3" pitchFamily="-107" charset="-128"/>
                <a:cs typeface="ヒラギノ角ゴ Pro W3" pitchFamily="-107" charset="-128"/>
              </a:rPr>
              <a:t>"Destruction</a:t>
            </a:r>
            <a:r>
              <a:rPr lang="en-GB" sz="2400">
                <a:ea typeface="ヒラギノ角ゴ Pro W3" pitchFamily="-107" charset="-128"/>
                <a:cs typeface="ヒラギノ角ゴ Pro W3" pitchFamily="-107" charset="-128"/>
              </a:rPr>
              <a:t>" may seriously inhibit the </a:t>
            </a:r>
            <a:r>
              <a:rPr lang="en-GB" sz="2400">
                <a:solidFill>
                  <a:srgbClr val="FF0033"/>
                </a:solidFill>
                <a:ea typeface="ヒラギノ角ゴ Pro W3" pitchFamily="-107" charset="-128"/>
                <a:cs typeface="ヒラギノ角ゴ Pro W3" pitchFamily="-107" charset="-128"/>
              </a:rPr>
              <a:t>"Creative"</a:t>
            </a:r>
            <a:r>
              <a:rPr lang="en-GB" sz="2400">
                <a:ea typeface="ヒラギノ角ゴ Pro W3" pitchFamily="-107" charset="-128"/>
                <a:cs typeface="ヒラギノ角ゴ Pro W3" pitchFamily="-107" charset="-128"/>
              </a:rPr>
              <a:t> element of Capitalism. </a:t>
            </a:r>
            <a:r>
              <a:rPr lang="en-GB" sz="2400">
                <a:solidFill>
                  <a:srgbClr val="FF0033"/>
                </a:solidFill>
                <a:ea typeface="ヒラギノ角ゴ Pro W3" pitchFamily="-107" charset="-128"/>
                <a:cs typeface="ヒラギノ角ゴ Pro W3" pitchFamily="-107" charset="-128"/>
              </a:rPr>
              <a:t>Specialising in new skills and equipment may be inhibited by the fear that they will soon become old and redundant</a:t>
            </a:r>
            <a:r>
              <a:rPr lang="en-GB" sz="2400">
                <a:ea typeface="ヒラギノ角ゴ Pro W3" pitchFamily="-107" charset="-128"/>
                <a:cs typeface="ヒラギノ角ゴ Pro W3" pitchFamily="-107" charset="-128"/>
              </a:rPr>
              <a:t>.</a:t>
            </a:r>
            <a:r>
              <a:rPr lang="en-GB" sz="2400">
                <a:latin typeface="Chicago" charset="0"/>
                <a:ea typeface="ヒラギノ角ゴ Pro W3" pitchFamily="-107" charset="-128"/>
                <a:cs typeface="ヒラギノ角ゴ Pro W3" pitchFamily="-107" charset="-128"/>
              </a:rPr>
              <a:t> </a:t>
            </a:r>
          </a:p>
        </p:txBody>
      </p:sp>
      <p:pic>
        <p:nvPicPr>
          <p:cNvPr id="132100" name="Immagine 3"/>
          <p:cNvPicPr>
            <a:picLocks noChangeAspect="1"/>
          </p:cNvPicPr>
          <p:nvPr/>
        </p:nvPicPr>
        <p:blipFill>
          <a:blip r:embed="rId3"/>
          <a:srcRect/>
          <a:stretch>
            <a:fillRect/>
          </a:stretch>
        </p:blipFill>
        <p:spPr bwMode="auto">
          <a:xfrm>
            <a:off x="0" y="-152400"/>
            <a:ext cx="1704975" cy="2362200"/>
          </a:xfrm>
          <a:prstGeom prst="rect">
            <a:avLst/>
          </a:prstGeom>
          <a:noFill/>
          <a:ln w="9525">
            <a:noFill/>
            <a:miter lim="800000"/>
            <a:headEnd/>
            <a:tailEnd/>
          </a:ln>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743200" y="0"/>
            <a:ext cx="6172200" cy="1371600"/>
          </a:xfrm>
          <a:solidFill>
            <a:schemeClr val="accent2">
              <a:lumMod val="40000"/>
              <a:lumOff val="60000"/>
            </a:schemeClr>
          </a:solidFill>
          <a:ln>
            <a:solidFill>
              <a:schemeClr val="accent2">
                <a:lumMod val="40000"/>
                <a:lumOff val="60000"/>
              </a:schemeClr>
            </a:solidFill>
          </a:ln>
        </p:spPr>
        <p:txBody>
          <a:bodyPr/>
          <a:lstStyle/>
          <a:p>
            <a:pPr eaLnBrk="1" hangingPunct="1">
              <a:defRPr/>
            </a:pPr>
            <a:r>
              <a:rPr lang="en-GB" dirty="0">
                <a:solidFill>
                  <a:schemeClr val="accent2">
                    <a:lumMod val="50000"/>
                  </a:schemeClr>
                </a:solidFill>
              </a:rPr>
              <a:t>Keynes and illiquidity.</a:t>
            </a:r>
          </a:p>
        </p:txBody>
      </p:sp>
      <p:sp>
        <p:nvSpPr>
          <p:cNvPr id="134147" name="Rectangle 3"/>
          <p:cNvSpPr>
            <a:spLocks noGrp="1" noChangeArrowheads="1"/>
          </p:cNvSpPr>
          <p:nvPr>
            <p:ph type="body" idx="1"/>
          </p:nvPr>
        </p:nvSpPr>
        <p:spPr>
          <a:xfrm>
            <a:off x="152400" y="2362200"/>
            <a:ext cx="8839200" cy="4267200"/>
          </a:xfrm>
          <a:solidFill>
            <a:srgbClr val="FFFFFF"/>
          </a:solidFill>
        </p:spPr>
        <p:txBody>
          <a:bodyPr/>
          <a:lstStyle/>
          <a:p>
            <a:pPr eaLnBrk="1" hangingPunct="1">
              <a:lnSpc>
                <a:spcPct val="90000"/>
              </a:lnSpc>
              <a:buFontTx/>
              <a:buNone/>
            </a:pPr>
            <a:r>
              <a:rPr lang="en-GB" sz="2400">
                <a:solidFill>
                  <a:schemeClr val="accent2"/>
                </a:solidFill>
                <a:ea typeface="ヒラギノ角ゴ Pro W3" pitchFamily="-107" charset="-128"/>
                <a:cs typeface="ヒラギノ角ゴ Pro W3" pitchFamily="-107" charset="-128"/>
              </a:rPr>
              <a:t>From the General Theory:</a:t>
            </a:r>
          </a:p>
          <a:p>
            <a:pPr eaLnBrk="1" hangingPunct="1">
              <a:lnSpc>
                <a:spcPct val="90000"/>
              </a:lnSpc>
              <a:buFontTx/>
              <a:buNone/>
            </a:pPr>
            <a:r>
              <a:rPr lang="en-GB" sz="2400">
                <a:ea typeface="ヒラギノ角ゴ Pro W3" pitchFamily="-107" charset="-128"/>
                <a:cs typeface="ヒラギノ角ゴ Pro W3" pitchFamily="-107" charset="-128"/>
              </a:rPr>
              <a:t>“capital equipment will differ from another "(a) in the variety of the consumable in the production of which they are capable of assisting, ......(c) in the rapidity with which the wealth embodied in them can become </a:t>
            </a:r>
            <a:r>
              <a:rPr lang="en-GB" sz="2400">
                <a:solidFill>
                  <a:srgbClr val="FF0033"/>
                </a:solidFill>
                <a:ea typeface="ヒラギノ角ゴ Pro W3" pitchFamily="-107" charset="-128"/>
                <a:cs typeface="ヒラギノ角ゴ Pro W3" pitchFamily="-107" charset="-128"/>
              </a:rPr>
              <a:t>"liquid",</a:t>
            </a:r>
            <a:r>
              <a:rPr lang="en-GB" sz="2400">
                <a:ea typeface="ヒラギノ角ゴ Pro W3" pitchFamily="-107" charset="-128"/>
                <a:cs typeface="ヒラギノ角ゴ Pro W3" pitchFamily="-107" charset="-128"/>
              </a:rPr>
              <a:t> in the sense of producing output, the proceeds of which </a:t>
            </a:r>
            <a:r>
              <a:rPr lang="en-GB" sz="2400">
                <a:solidFill>
                  <a:srgbClr val="FF0033"/>
                </a:solidFill>
                <a:ea typeface="ヒラギノ角ゴ Pro W3" pitchFamily="-107" charset="-128"/>
                <a:cs typeface="ヒラギノ角ゴ Pro W3" pitchFamily="-107" charset="-128"/>
              </a:rPr>
              <a:t>can be re-embodied if desired in quite a different form" </a:t>
            </a:r>
          </a:p>
          <a:p>
            <a:pPr eaLnBrk="1" hangingPunct="1">
              <a:lnSpc>
                <a:spcPct val="90000"/>
              </a:lnSpc>
              <a:buFontTx/>
              <a:buNone/>
            </a:pPr>
            <a:endParaRPr lang="en-GB" sz="2400">
              <a:solidFill>
                <a:srgbClr val="FF0033"/>
              </a:solidFill>
              <a:ea typeface="ヒラギノ角ゴ Pro W3" pitchFamily="-107" charset="-128"/>
              <a:cs typeface="ヒラギノ角ゴ Pro W3" pitchFamily="-107" charset="-128"/>
            </a:endParaRPr>
          </a:p>
          <a:p>
            <a:pPr eaLnBrk="1" hangingPunct="1">
              <a:lnSpc>
                <a:spcPct val="90000"/>
              </a:lnSpc>
              <a:buFontTx/>
              <a:buNone/>
            </a:pPr>
            <a:r>
              <a:rPr lang="en-GB" sz="2400">
                <a:solidFill>
                  <a:srgbClr val="FF0033"/>
                </a:solidFill>
                <a:ea typeface="ヒラギノ角ゴ Pro W3" pitchFamily="-107" charset="-128"/>
                <a:cs typeface="ヒラギノ角ゴ Pro W3" pitchFamily="-107" charset="-128"/>
              </a:rPr>
              <a:t>Extending the Keynesian concept:</a:t>
            </a:r>
            <a:r>
              <a:rPr lang="en-GB" sz="2400">
                <a:ea typeface="ヒラギノ角ゴ Pro W3" pitchFamily="-107" charset="-128"/>
                <a:cs typeface="ヒラギノ角ゴ Pro W3" pitchFamily="-107" charset="-128"/>
              </a:rPr>
              <a:t> the lack of liquidity of specialised (human and non-human) capital may inhibit specialised investments (in both human and non-human investments). It may </a:t>
            </a:r>
            <a:r>
              <a:rPr lang="en-GB" sz="2400">
                <a:solidFill>
                  <a:srgbClr val="FF0033"/>
                </a:solidFill>
                <a:ea typeface="ヒラギノ角ゴ Pro W3" pitchFamily="-107" charset="-128"/>
                <a:cs typeface="ヒラギノ角ゴ Pro W3" pitchFamily="-107" charset="-128"/>
              </a:rPr>
              <a:t>favour Babbage over Smith.</a:t>
            </a:r>
          </a:p>
        </p:txBody>
      </p:sp>
      <p:pic>
        <p:nvPicPr>
          <p:cNvPr id="134148" name="Immagine 3"/>
          <p:cNvPicPr>
            <a:picLocks noChangeAspect="1"/>
          </p:cNvPicPr>
          <p:nvPr/>
        </p:nvPicPr>
        <p:blipFill>
          <a:blip r:embed="rId3"/>
          <a:srcRect/>
          <a:stretch>
            <a:fillRect/>
          </a:stretch>
        </p:blipFill>
        <p:spPr bwMode="auto">
          <a:xfrm>
            <a:off x="0" y="0"/>
            <a:ext cx="1752600" cy="2274888"/>
          </a:xfrm>
          <a:prstGeom prst="rect">
            <a:avLst/>
          </a:prstGeom>
          <a:noFill/>
          <a:ln w="9525">
            <a:noFill/>
            <a:miter lim="800000"/>
            <a:headEnd/>
            <a:tailEnd/>
          </a:ln>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17"/>
            <a:ext cx="9144000" cy="800902"/>
          </a:xfrm>
          <a:solidFill>
            <a:srgbClr val="0000FF"/>
          </a:solidFill>
          <a:ln>
            <a:solidFill>
              <a:srgbClr val="FF0000"/>
            </a:solidFill>
          </a:ln>
        </p:spPr>
        <p:txBody>
          <a:bodyPr>
            <a:normAutofit fontScale="90000"/>
          </a:bodyPr>
          <a:lstStyle/>
          <a:p>
            <a:r>
              <a:rPr lang="en-US" dirty="0">
                <a:solidFill>
                  <a:schemeClr val="bg1"/>
                </a:solidFill>
              </a:rPr>
              <a:t>Keynes on Effective Demand (G. T. 210-2)</a:t>
            </a:r>
          </a:p>
        </p:txBody>
      </p:sp>
      <p:sp>
        <p:nvSpPr>
          <p:cNvPr id="3" name="Content Placeholder 2"/>
          <p:cNvSpPr>
            <a:spLocks noGrp="1"/>
          </p:cNvSpPr>
          <p:nvPr>
            <p:ph idx="1"/>
          </p:nvPr>
        </p:nvSpPr>
        <p:spPr>
          <a:xfrm>
            <a:off x="159740" y="936569"/>
            <a:ext cx="8984259" cy="5768395"/>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en-US" dirty="0"/>
              <a:t>“The absurd, though almost universal, idea that an act of individual saving is just as good for effective demand as an act of individual consumption, has been fostered by the </a:t>
            </a:r>
            <a:r>
              <a:rPr lang="en-US" dirty="0">
                <a:solidFill>
                  <a:srgbClr val="FF6600"/>
                </a:solidFill>
              </a:rPr>
              <a:t>fallacy,</a:t>
            </a:r>
            <a:r>
              <a:rPr lang="en-US" dirty="0"/>
              <a:t> much more specious than the conclusion derived from it, that </a:t>
            </a:r>
            <a:r>
              <a:rPr lang="en-US" dirty="0">
                <a:solidFill>
                  <a:srgbClr val="FF6600"/>
                </a:solidFill>
              </a:rPr>
              <a:t>an increased desire to hold wealth,</a:t>
            </a:r>
            <a:r>
              <a:rPr lang="en-US" dirty="0"/>
              <a:t> being much the same thing as an increased desire to hold investments, </a:t>
            </a:r>
            <a:r>
              <a:rPr lang="en-US" dirty="0">
                <a:solidFill>
                  <a:srgbClr val="FF6600"/>
                </a:solidFill>
              </a:rPr>
              <a:t>must, by increasing the demand for investments, provide a stimulus to their production</a:t>
            </a:r>
            <a:r>
              <a:rPr lang="en-US" dirty="0"/>
              <a:t>; so that current investment is promoted by individual saving to the same extent as present consumption is diminished.</a:t>
            </a:r>
          </a:p>
          <a:p>
            <a:pPr marL="0" indent="0">
              <a:buNone/>
            </a:pPr>
            <a:r>
              <a:rPr lang="en-US" dirty="0"/>
              <a:t>It is of this fallacy that it is most difficult to disabuse men’s mind. It comes from believing the owner of wealth desires a </a:t>
            </a:r>
            <a:r>
              <a:rPr lang="en-US" dirty="0">
                <a:solidFill>
                  <a:srgbClr val="FF6600"/>
                </a:solidFill>
              </a:rPr>
              <a:t>capital-asset as such</a:t>
            </a:r>
            <a:r>
              <a:rPr lang="en-US" dirty="0"/>
              <a:t>, whereas what he desires is its </a:t>
            </a:r>
            <a:r>
              <a:rPr lang="en-US" i="1" dirty="0">
                <a:solidFill>
                  <a:srgbClr val="FF6600"/>
                </a:solidFill>
              </a:rPr>
              <a:t>prospective yield</a:t>
            </a:r>
            <a:r>
              <a:rPr lang="en-US" dirty="0">
                <a:solidFill>
                  <a:srgbClr val="FF6600"/>
                </a:solidFill>
              </a:rPr>
              <a:t>. </a:t>
            </a:r>
            <a:r>
              <a:rPr lang="en-US" dirty="0"/>
              <a:t>Now prospective yield wholly depends on the expectation of </a:t>
            </a:r>
            <a:r>
              <a:rPr lang="en-US" b="1" dirty="0">
                <a:solidFill>
                  <a:srgbClr val="FF6600"/>
                </a:solidFill>
              </a:rPr>
              <a:t>future effective demand</a:t>
            </a:r>
            <a:r>
              <a:rPr lang="en-US" b="1" dirty="0"/>
              <a:t> </a:t>
            </a:r>
            <a:r>
              <a:rPr lang="en-US" dirty="0"/>
              <a:t>in relation to conditions of supply.”</a:t>
            </a:r>
          </a:p>
        </p:txBody>
      </p:sp>
    </p:spTree>
    <p:extLst>
      <p:ext uri="{BB962C8B-B14F-4D97-AF65-F5344CB8AC3E}">
        <p14:creationId xmlns:p14="http://schemas.microsoft.com/office/powerpoint/2010/main" val="226225019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362200" y="152400"/>
            <a:ext cx="6705600" cy="1981200"/>
          </a:xfrm>
          <a:solidFill>
            <a:srgbClr val="008000"/>
          </a:solidFill>
        </p:spPr>
        <p:txBody>
          <a:bodyPr/>
          <a:lstStyle/>
          <a:p>
            <a:pPr eaLnBrk="1" hangingPunct="1"/>
            <a:r>
              <a:rPr lang="en-GB">
                <a:solidFill>
                  <a:schemeClr val="bg1"/>
                </a:solidFill>
                <a:ea typeface="ヒラギノ角ゴ Pro W3" pitchFamily="-107" charset="-128"/>
                <a:cs typeface="ヒラギノ角ゴ Pro W3" pitchFamily="-107" charset="-128"/>
              </a:rPr>
              <a:t>Williamson  and the safeguards for specific investments</a:t>
            </a:r>
            <a:endParaRPr lang="en-GB">
              <a:solidFill>
                <a:schemeClr val="bg1"/>
              </a:solidFill>
              <a:latin typeface="Chicago" charset="0"/>
              <a:ea typeface="ヒラギノ角ゴ Pro W3" pitchFamily="-107" charset="-128"/>
              <a:cs typeface="ヒラギノ角ゴ Pro W3" pitchFamily="-107" charset="-128"/>
            </a:endParaRPr>
          </a:p>
        </p:txBody>
      </p:sp>
      <p:sp>
        <p:nvSpPr>
          <p:cNvPr id="136195" name="Rectangle 3"/>
          <p:cNvSpPr>
            <a:spLocks noGrp="1" noChangeArrowheads="1"/>
          </p:cNvSpPr>
          <p:nvPr>
            <p:ph type="body" idx="1"/>
          </p:nvPr>
        </p:nvSpPr>
        <p:spPr>
          <a:xfrm>
            <a:off x="762000" y="2362200"/>
            <a:ext cx="8229600" cy="4419600"/>
          </a:xfrm>
          <a:solidFill>
            <a:schemeClr val="bg1"/>
          </a:solidFill>
        </p:spPr>
        <p:txBody>
          <a:bodyPr/>
          <a:lstStyle/>
          <a:p>
            <a:pPr eaLnBrk="1" hangingPunct="1">
              <a:lnSpc>
                <a:spcPct val="90000"/>
              </a:lnSpc>
            </a:pPr>
            <a:r>
              <a:rPr lang="en-GB" sz="2400">
                <a:ea typeface="ヒラギノ角ゴ Pro W3" pitchFamily="-107" charset="-128"/>
                <a:cs typeface="ヒラギノ角ゴ Pro W3" pitchFamily="-107" charset="-128"/>
              </a:rPr>
              <a:t>The degree of specificity of investments is measured by the percentage of these investments and it is not substantially different from the concept of (lack of) liquidity considered above. When complete contracts are not possible, agents who make specific investments cannot defend themselves against opportunistic behaviour by moving their investment to alternative relations with new partners. </a:t>
            </a:r>
            <a:r>
              <a:rPr lang="en-GB" sz="2400">
                <a:solidFill>
                  <a:schemeClr val="accent2"/>
                </a:solidFill>
                <a:ea typeface="ヒラギノ角ゴ Pro W3" pitchFamily="-107" charset="-128"/>
                <a:cs typeface="ヒラギノ角ゴ Pro W3" pitchFamily="-107" charset="-128"/>
              </a:rPr>
              <a:t>They need safeguards for these investments.</a:t>
            </a:r>
          </a:p>
          <a:p>
            <a:pPr eaLnBrk="1" hangingPunct="1">
              <a:lnSpc>
                <a:spcPct val="90000"/>
              </a:lnSpc>
            </a:pPr>
            <a:endParaRPr lang="en-GB" sz="2400">
              <a:ea typeface="ヒラギノ角ゴ Pro W3" pitchFamily="-107" charset="-128"/>
              <a:cs typeface="ヒラギノ角ゴ Pro W3" pitchFamily="-107" charset="-128"/>
            </a:endParaRPr>
          </a:p>
          <a:p>
            <a:pPr eaLnBrk="1" hangingPunct="1">
              <a:lnSpc>
                <a:spcPct val="90000"/>
              </a:lnSpc>
            </a:pPr>
            <a:r>
              <a:rPr lang="en-GB" sz="2400">
                <a:solidFill>
                  <a:schemeClr val="accent2"/>
                </a:solidFill>
                <a:ea typeface="ヒラギノ角ゴ Pro W3" pitchFamily="-107" charset="-128"/>
                <a:cs typeface="ヒラギノ角ゴ Pro W3" pitchFamily="-107" charset="-128"/>
              </a:rPr>
              <a:t>Job rights and safeguards  are not necessarily inefficient limitations to market mobility but they can rather be efficient ways of encouraging human capital investments</a:t>
            </a:r>
          </a:p>
        </p:txBody>
      </p:sp>
      <p:pic>
        <p:nvPicPr>
          <p:cNvPr id="136196" name="Immagine 3"/>
          <p:cNvPicPr>
            <a:picLocks noChangeAspect="1"/>
          </p:cNvPicPr>
          <p:nvPr/>
        </p:nvPicPr>
        <p:blipFill>
          <a:blip r:embed="rId3"/>
          <a:srcRect/>
          <a:stretch>
            <a:fillRect/>
          </a:stretch>
        </p:blipFill>
        <p:spPr bwMode="auto">
          <a:xfrm>
            <a:off x="112713" y="457200"/>
            <a:ext cx="2554287" cy="17145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9144000" cy="1219200"/>
          </a:xfrm>
          <a:solidFill>
            <a:srgbClr val="FFFF00"/>
          </a:solidFill>
        </p:spPr>
        <p:txBody>
          <a:bodyPr/>
          <a:lstStyle/>
          <a:p>
            <a:pPr eaLnBrk="1" hangingPunct="1"/>
            <a:r>
              <a:rPr lang="en-GB" b="1">
                <a:ea typeface="ヒラギノ角ゴ Pro W3" pitchFamily="-107" charset="-128"/>
                <a:cs typeface="ヒラギノ角ゴ Pro W3" pitchFamily="-107" charset="-128"/>
              </a:rPr>
              <a:t>Second order jural positions</a:t>
            </a:r>
            <a:endParaRPr lang="en-GB">
              <a:ea typeface="ヒラギノ角ゴ Pro W3" pitchFamily="-107" charset="-128"/>
              <a:cs typeface="ヒラギノ角ゴ Pro W3" pitchFamily="-107" charset="-128"/>
            </a:endParaRPr>
          </a:p>
        </p:txBody>
      </p:sp>
      <p:sp>
        <p:nvSpPr>
          <p:cNvPr id="47107" name="Rectangle 3"/>
          <p:cNvSpPr>
            <a:spLocks noChangeArrowheads="1"/>
          </p:cNvSpPr>
          <p:nvPr/>
        </p:nvSpPr>
        <p:spPr bwMode="auto">
          <a:xfrm>
            <a:off x="795338" y="965200"/>
            <a:ext cx="184150" cy="944563"/>
          </a:xfrm>
          <a:prstGeom prst="rect">
            <a:avLst/>
          </a:prstGeom>
          <a:noFill/>
          <a:ln w="9525">
            <a:noFill/>
            <a:miter lim="800000"/>
            <a:headEnd/>
            <a:tailEnd/>
          </a:ln>
        </p:spPr>
        <p:txBody>
          <a:bodyPr wrap="none">
            <a:prstTxWarp prst="textNoShape">
              <a:avLst/>
            </a:prstTxWarp>
            <a:spAutoFit/>
          </a:bodyPr>
          <a:lstStyle/>
          <a:p>
            <a:pPr algn="just"/>
            <a:endParaRPr lang="en-GB" sz="1800">
              <a:latin typeface="Calibri" charset="0"/>
            </a:endParaRPr>
          </a:p>
          <a:p>
            <a:pPr algn="just"/>
            <a:endParaRPr lang="en-GB" sz="3200">
              <a:solidFill>
                <a:schemeClr val="tx2"/>
              </a:solidFill>
              <a:latin typeface="Calibri" charset="0"/>
            </a:endParaRPr>
          </a:p>
        </p:txBody>
      </p:sp>
      <p:graphicFrame>
        <p:nvGraphicFramePr>
          <p:cNvPr id="80900" name="Group 4"/>
          <p:cNvGraphicFramePr>
            <a:graphicFrameLocks noGrp="1"/>
          </p:cNvGraphicFramePr>
          <p:nvPr/>
        </p:nvGraphicFramePr>
        <p:xfrm>
          <a:off x="1143000" y="1397000"/>
          <a:ext cx="5411788" cy="2060448"/>
        </p:xfrm>
        <a:graphic>
          <a:graphicData uri="http://schemas.openxmlformats.org/drawingml/2006/table">
            <a:tbl>
              <a:tblPr/>
              <a:tblGrid>
                <a:gridCol w="2705100">
                  <a:extLst>
                    <a:ext uri="{9D8B030D-6E8A-4147-A177-3AD203B41FA5}">
                      <a16:colId xmlns:a16="http://schemas.microsoft.com/office/drawing/2014/main" val="20000"/>
                    </a:ext>
                  </a:extLst>
                </a:gridCol>
                <a:gridCol w="2706688">
                  <a:extLst>
                    <a:ext uri="{9D8B030D-6E8A-4147-A177-3AD203B41FA5}">
                      <a16:colId xmlns:a16="http://schemas.microsoft.com/office/drawing/2014/main" val="20001"/>
                    </a:ext>
                  </a:extLst>
                </a:gridCol>
              </a:tblGrid>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Power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Liability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Disability of 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rPr>
                        <a:t>Immunity of j</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7119" name="Rectangle 15"/>
          <p:cNvSpPr>
            <a:spLocks noChangeArrowheads="1"/>
          </p:cNvSpPr>
          <p:nvPr/>
        </p:nvSpPr>
        <p:spPr bwMode="auto">
          <a:xfrm>
            <a:off x="381000" y="3733800"/>
            <a:ext cx="7966075" cy="3013075"/>
          </a:xfrm>
          <a:prstGeom prst="rect">
            <a:avLst/>
          </a:prstGeom>
          <a:noFill/>
          <a:ln w="9525">
            <a:noFill/>
            <a:miter lim="800000"/>
            <a:headEnd/>
            <a:tailEnd/>
          </a:ln>
        </p:spPr>
        <p:txBody>
          <a:bodyPr>
            <a:prstTxWarp prst="textNoShape">
              <a:avLst/>
            </a:prstTxWarp>
            <a:spAutoFit/>
          </a:bodyPr>
          <a:lstStyle/>
          <a:p>
            <a:r>
              <a:rPr lang="en-GB" sz="1800" u="sng">
                <a:solidFill>
                  <a:srgbClr val="FF0000"/>
                </a:solidFill>
                <a:latin typeface="Calibri" charset="0"/>
              </a:rPr>
              <a:t>Example 2: liberty of speech</a:t>
            </a:r>
            <a:endParaRPr lang="en-GB" sz="1800" u="sng">
              <a:latin typeface="Calibri" charset="0"/>
            </a:endParaRPr>
          </a:p>
          <a:p>
            <a:endParaRPr lang="en-GB" sz="1800">
              <a:latin typeface="Calibri" charset="0"/>
            </a:endParaRPr>
          </a:p>
          <a:p>
            <a:r>
              <a:rPr lang="en-GB" sz="1800">
                <a:latin typeface="Calibri" charset="0"/>
              </a:rPr>
              <a:t>If, because of the existence of a Bill of Rights the State has no power to change legal entitlements and restrict my liberty of speech (Simmonds, 1986 p. 132), this means that in this respect I have no liability towards the State. In other words, I enjoy an immunity against its power that is correlated to a corresponding disability of the State.</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533400" y="152400"/>
            <a:ext cx="8077200" cy="1447800"/>
          </a:xfrm>
          <a:solidFill>
            <a:srgbClr val="FFFFFF"/>
          </a:solidFill>
        </p:spPr>
        <p:txBody>
          <a:bodyPr/>
          <a:lstStyle/>
          <a:p>
            <a:pPr eaLnBrk="1" hangingPunct="1"/>
            <a:r>
              <a:rPr lang="en-GB">
                <a:solidFill>
                  <a:srgbClr val="FF0033"/>
                </a:solidFill>
                <a:ea typeface="ヒラギノ角ゴ Pro W3" pitchFamily="-107" charset="-128"/>
                <a:cs typeface="ヒラギノ角ゴ Pro W3" pitchFamily="-107" charset="-128"/>
              </a:rPr>
              <a:t>Williamson and the market economy dilemma.</a:t>
            </a:r>
            <a:endParaRPr lang="en-GB">
              <a:ea typeface="ヒラギノ角ゴ Pro W3" pitchFamily="-107" charset="-128"/>
              <a:cs typeface="ヒラギノ角ゴ Pro W3" pitchFamily="-107" charset="-128"/>
            </a:endParaRPr>
          </a:p>
        </p:txBody>
      </p:sp>
      <p:sp>
        <p:nvSpPr>
          <p:cNvPr id="138243" name="Rectangle 3"/>
          <p:cNvSpPr>
            <a:spLocks noGrp="1" noChangeArrowheads="1"/>
          </p:cNvSpPr>
          <p:nvPr>
            <p:ph type="body" idx="1"/>
          </p:nvPr>
        </p:nvSpPr>
        <p:spPr>
          <a:solidFill>
            <a:srgbClr val="FFFFFF"/>
          </a:solidFill>
        </p:spPr>
        <p:txBody>
          <a:bodyPr/>
          <a:lstStyle/>
          <a:p>
            <a:pPr algn="just" eaLnBrk="1" hangingPunct="1">
              <a:lnSpc>
                <a:spcPct val="90000"/>
              </a:lnSpc>
            </a:pPr>
            <a:r>
              <a:rPr lang="en-GB" sz="2400">
                <a:ea typeface="ヒラギノ角ゴ Pro W3" pitchFamily="-107" charset="-128"/>
                <a:cs typeface="ヒラギノ角ゴ Pro W3" pitchFamily="-107" charset="-128"/>
              </a:rPr>
              <a:t>The mobility of market economy </a:t>
            </a:r>
            <a:r>
              <a:rPr lang="en-GB" sz="2400">
                <a:solidFill>
                  <a:srgbClr val="FF0033"/>
                </a:solidFill>
                <a:ea typeface="ヒラギノ角ゴ Pro W3" pitchFamily="-107" charset="-128"/>
                <a:cs typeface="ヒラギノ角ゴ Pro W3" pitchFamily="-107" charset="-128"/>
              </a:rPr>
              <a:t>could inhibit the "specific" investment in human capital</a:t>
            </a:r>
            <a:r>
              <a:rPr lang="en-GB" sz="2400">
                <a:ea typeface="ヒラギノ角ゴ Pro W3" pitchFamily="-107" charset="-128"/>
                <a:cs typeface="ヒラギノ角ゴ Pro W3" pitchFamily="-107" charset="-128"/>
              </a:rPr>
              <a:t> that are typically associated to the Smithian advantages of the division of labour. </a:t>
            </a:r>
          </a:p>
          <a:p>
            <a:pPr algn="just" eaLnBrk="1" hangingPunct="1">
              <a:lnSpc>
                <a:spcPct val="90000"/>
              </a:lnSpc>
            </a:pPr>
            <a:endParaRPr lang="en-GB" sz="2400">
              <a:ea typeface="ヒラギノ角ゴ Pro W3" pitchFamily="-107" charset="-128"/>
              <a:cs typeface="ヒラギノ角ゴ Pro W3" pitchFamily="-107" charset="-128"/>
            </a:endParaRPr>
          </a:p>
          <a:p>
            <a:pPr algn="just" eaLnBrk="1" hangingPunct="1">
              <a:lnSpc>
                <a:spcPct val="90000"/>
              </a:lnSpc>
            </a:pPr>
            <a:r>
              <a:rPr lang="en-GB" sz="2400">
                <a:ea typeface="ヒラギノ角ゴ Pro W3" pitchFamily="-107" charset="-128"/>
                <a:cs typeface="ヒラギノ角ゴ Pro W3" pitchFamily="-107" charset="-128"/>
              </a:rPr>
              <a:t>A market economy would find itself in this </a:t>
            </a:r>
            <a:r>
              <a:rPr lang="en-GB" sz="2400">
                <a:solidFill>
                  <a:srgbClr val="FF0033"/>
                </a:solidFill>
                <a:ea typeface="ヒラギノ角ゴ Pro W3" pitchFamily="-107" charset="-128"/>
                <a:cs typeface="ヒラギノ角ゴ Pro W3" pitchFamily="-107" charset="-128"/>
              </a:rPr>
              <a:t>dilemma:</a:t>
            </a:r>
          </a:p>
          <a:p>
            <a:pPr algn="just" eaLnBrk="1" hangingPunct="1">
              <a:lnSpc>
                <a:spcPct val="90000"/>
              </a:lnSpc>
              <a:buFontTx/>
              <a:buNone/>
            </a:pPr>
            <a:r>
              <a:rPr lang="en-GB" sz="2400">
                <a:ea typeface="ヒラギノ角ゴ Pro W3" pitchFamily="-107" charset="-128"/>
                <a:cs typeface="ヒラギノ角ゴ Pro W3" pitchFamily="-107" charset="-128"/>
              </a:rPr>
              <a:t> </a:t>
            </a:r>
            <a:r>
              <a:rPr lang="en-GB" sz="2400">
                <a:solidFill>
                  <a:srgbClr val="FF0033"/>
                </a:solidFill>
                <a:ea typeface="ヒラギノ角ゴ Pro W3" pitchFamily="-107" charset="-128"/>
                <a:cs typeface="ヒラギノ角ゴ Pro W3" pitchFamily="-107" charset="-128"/>
              </a:rPr>
              <a:t>either</a:t>
            </a:r>
            <a:r>
              <a:rPr lang="en-GB" sz="2400">
                <a:ea typeface="ヒラギノ角ゴ Pro W3" pitchFamily="-107" charset="-128"/>
                <a:cs typeface="ヒラギノ角ゴ Pro W3" pitchFamily="-107" charset="-128"/>
              </a:rPr>
              <a:t> to give up the productivity improvements that come with the learning by doing Smithian advantages,</a:t>
            </a:r>
          </a:p>
          <a:p>
            <a:pPr algn="just" eaLnBrk="1" hangingPunct="1">
              <a:lnSpc>
                <a:spcPct val="90000"/>
              </a:lnSpc>
              <a:buFontTx/>
              <a:buNone/>
            </a:pPr>
            <a:r>
              <a:rPr lang="en-GB" sz="2400">
                <a:ea typeface="ヒラギノ角ゴ Pro W3" pitchFamily="-107" charset="-128"/>
                <a:cs typeface="ヒラギノ角ゴ Pro W3" pitchFamily="-107" charset="-128"/>
              </a:rPr>
              <a:t> </a:t>
            </a:r>
            <a:r>
              <a:rPr lang="en-GB" sz="2400">
                <a:solidFill>
                  <a:srgbClr val="FF0033"/>
                </a:solidFill>
                <a:ea typeface="ヒラギノ角ゴ Pro W3" pitchFamily="-107" charset="-128"/>
                <a:cs typeface="ヒラギノ角ゴ Pro W3" pitchFamily="-107" charset="-128"/>
              </a:rPr>
              <a:t>or </a:t>
            </a:r>
            <a:r>
              <a:rPr lang="en-GB" sz="2400">
                <a:ea typeface="ヒラギノ角ゴ Pro W3" pitchFamily="-107" charset="-128"/>
                <a:cs typeface="ヒラギノ角ゴ Pro W3" pitchFamily="-107" charset="-128"/>
              </a:rPr>
              <a:t>to give up that mobility among occupations that is the most typical characteristics of markets.  </a:t>
            </a:r>
          </a:p>
          <a:p>
            <a:pPr eaLnBrk="1" hangingPunct="1">
              <a:lnSpc>
                <a:spcPct val="90000"/>
              </a:lnSpc>
            </a:pPr>
            <a:endParaRPr lang="en-GB" sz="2400">
              <a:ea typeface="ヒラギノ角ゴ Pro W3" pitchFamily="-107" charset="-128"/>
              <a:cs typeface="ヒラギノ角ゴ Pro W3" pitchFamily="-107" charset="-128"/>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0"/>
            <a:ext cx="6019800" cy="914400"/>
          </a:xfrm>
          <a:solidFill>
            <a:schemeClr val="accent2">
              <a:lumMod val="20000"/>
              <a:lumOff val="80000"/>
            </a:schemeClr>
          </a:solidFill>
        </p:spPr>
        <p:txBody>
          <a:bodyPr/>
          <a:lstStyle/>
          <a:p>
            <a:pPr eaLnBrk="1" hangingPunct="1">
              <a:defRPr/>
            </a:pPr>
            <a:r>
              <a:rPr lang="en-GB" sz="3200">
                <a:solidFill>
                  <a:srgbClr val="222268"/>
                </a:solidFill>
                <a:ea typeface="ヒラギノ角ゴ Pro W3" pitchFamily="-1" charset="-128"/>
                <a:cs typeface="ヒラギノ角ゴ Pro W3" pitchFamily="-1" charset="-128"/>
              </a:rPr>
              <a:t>Gellner </a:t>
            </a:r>
            <a:br>
              <a:rPr lang="en-GB" sz="3200">
                <a:solidFill>
                  <a:srgbClr val="222268"/>
                </a:solidFill>
                <a:ea typeface="ヒラギノ角ゴ Pro W3" pitchFamily="-1" charset="-128"/>
                <a:cs typeface="ヒラギノ角ゴ Pro W3" pitchFamily="-1" charset="-128"/>
              </a:rPr>
            </a:br>
            <a:r>
              <a:rPr lang="en-GB" sz="3200">
                <a:solidFill>
                  <a:srgbClr val="222268"/>
                </a:solidFill>
                <a:ea typeface="ヒラギノ角ゴ Pro W3" pitchFamily="-1" charset="-128"/>
                <a:cs typeface="ヒラギノ角ゴ Pro W3" pitchFamily="-1" charset="-128"/>
              </a:rPr>
              <a:t>and New Institutional Economics.</a:t>
            </a:r>
            <a:endParaRPr lang="en-GB">
              <a:solidFill>
                <a:srgbClr val="222268"/>
              </a:solidFill>
              <a:ea typeface="ヒラギノ角ゴ Pro W3" pitchFamily="-1" charset="-128"/>
              <a:cs typeface="ヒラギノ角ゴ Pro W3" pitchFamily="-1" charset="-128"/>
            </a:endParaRPr>
          </a:p>
        </p:txBody>
      </p:sp>
      <p:sp>
        <p:nvSpPr>
          <p:cNvPr id="140291" name="Rectangle 3"/>
          <p:cNvSpPr>
            <a:spLocks noGrp="1" noChangeArrowheads="1"/>
          </p:cNvSpPr>
          <p:nvPr>
            <p:ph type="body" idx="1"/>
          </p:nvPr>
        </p:nvSpPr>
        <p:spPr>
          <a:xfrm>
            <a:off x="381000" y="1066800"/>
            <a:ext cx="8534400" cy="5486400"/>
          </a:xfrm>
          <a:solidFill>
            <a:srgbClr val="FFFFFF"/>
          </a:solidFill>
        </p:spPr>
        <p:txBody>
          <a:bodyPr/>
          <a:lstStyle/>
          <a:p>
            <a:pPr eaLnBrk="1" hangingPunct="1">
              <a:lnSpc>
                <a:spcPct val="130000"/>
              </a:lnSpc>
            </a:pPr>
            <a:r>
              <a:rPr lang="en-GB" sz="2000">
                <a:solidFill>
                  <a:srgbClr val="FF0033"/>
                </a:solidFill>
                <a:ea typeface="ヒラギノ角ゴ Pro W3" pitchFamily="-107" charset="-128"/>
                <a:cs typeface="ヒラギノ角ゴ Pro W3" pitchFamily="-107" charset="-128"/>
              </a:rPr>
              <a:t>A)</a:t>
            </a:r>
            <a:r>
              <a:rPr lang="en-GB" sz="2000">
                <a:ea typeface="ヒラギノ角ゴ Pro W3" pitchFamily="-107" charset="-128"/>
                <a:cs typeface="ヒラギノ角ゴ Pro W3" pitchFamily="-107" charset="-128"/>
              </a:rPr>
              <a:t> Cultural standardisation can eliminate a lot of specificity. Liquid markets emerge with cultural nationalism.  The large majority of assets are </a:t>
            </a:r>
            <a:r>
              <a:rPr lang="en-GB" sz="2000">
                <a:solidFill>
                  <a:schemeClr val="accent2"/>
                </a:solidFill>
                <a:ea typeface="ヒラギノ角ゴ Pro W3" pitchFamily="-107" charset="-128"/>
                <a:cs typeface="ヒラギノ角ゴ Pro W3" pitchFamily="-107" charset="-128"/>
              </a:rPr>
              <a:t>specific in agrarian societies.</a:t>
            </a:r>
            <a:r>
              <a:rPr lang="en-GB" sz="2000">
                <a:ea typeface="ヒラギノ角ゴ Pro W3" pitchFamily="-107" charset="-128"/>
                <a:cs typeface="ヒラギノ角ゴ Pro W3" pitchFamily="-107" charset="-128"/>
              </a:rPr>
              <a:t> Specificity or liquidity are not technologically given but they can be altered by national policies. </a:t>
            </a:r>
          </a:p>
          <a:p>
            <a:pPr eaLnBrk="1" hangingPunct="1">
              <a:lnSpc>
                <a:spcPct val="130000"/>
              </a:lnSpc>
            </a:pPr>
            <a:r>
              <a:rPr lang="en-GB" sz="2000">
                <a:solidFill>
                  <a:srgbClr val="FF0033"/>
                </a:solidFill>
                <a:ea typeface="ヒラギノ角ゴ Pro W3" pitchFamily="-107" charset="-128"/>
                <a:cs typeface="ヒラギノ角ゴ Pro W3" pitchFamily="-107" charset="-128"/>
              </a:rPr>
              <a:t>B)</a:t>
            </a:r>
            <a:r>
              <a:rPr lang="en-GB" sz="2000">
                <a:ea typeface="ヒラギノ角ゴ Pro W3" pitchFamily="-107" charset="-128"/>
                <a:cs typeface="ヒラギノ角ゴ Pro W3" pitchFamily="-107" charset="-128"/>
              </a:rPr>
              <a:t> National solidarity can reduce the risks of specificity. Unemployment benefits and subsidised retraining imply that one has more time to find the right employer and to retrain if he is not available.</a:t>
            </a:r>
          </a:p>
          <a:p>
            <a:pPr eaLnBrk="1" hangingPunct="1">
              <a:lnSpc>
                <a:spcPct val="130000"/>
              </a:lnSpc>
            </a:pPr>
            <a:r>
              <a:rPr lang="en-GB" sz="2000">
                <a:solidFill>
                  <a:srgbClr val="FF0033"/>
                </a:solidFill>
                <a:ea typeface="ヒラギノ角ゴ Pro W3" pitchFamily="-107" charset="-128"/>
                <a:cs typeface="ヒラギノ角ゴ Pro W3" pitchFamily="-107" charset="-128"/>
              </a:rPr>
              <a:t>C)</a:t>
            </a:r>
            <a:r>
              <a:rPr lang="en-GB" sz="2000">
                <a:ea typeface="ヒラギノ角ゴ Pro W3" pitchFamily="-107" charset="-128"/>
                <a:cs typeface="ヒラギノ角ゴ Pro W3" pitchFamily="-107" charset="-128"/>
              </a:rPr>
              <a:t> The “specificity risk” re-appears in the form of specificity to a certain culture. Investments in this culture require appropriate poltical safeguards.</a:t>
            </a:r>
          </a:p>
          <a:p>
            <a:pPr eaLnBrk="1" hangingPunct="1">
              <a:lnSpc>
                <a:spcPct val="130000"/>
              </a:lnSpc>
            </a:pPr>
            <a:r>
              <a:rPr lang="en-GB" sz="2000">
                <a:solidFill>
                  <a:srgbClr val="FF0033"/>
                </a:solidFill>
                <a:ea typeface="ヒラギノ角ゴ Pro W3" pitchFamily="-107" charset="-128"/>
                <a:cs typeface="ヒラギノ角ゴ Pro W3" pitchFamily="-107" charset="-128"/>
              </a:rPr>
              <a:t>D)</a:t>
            </a:r>
            <a:r>
              <a:rPr lang="en-GB" sz="2000">
                <a:ea typeface="ヒラギノ角ゴ Pro W3" pitchFamily="-107" charset="-128"/>
                <a:cs typeface="ヒラギノ角ゴ Pro W3" pitchFamily="-107" charset="-128"/>
              </a:rPr>
              <a:t> Only, when all this fails, we are in Williamson’s world of private governance.</a:t>
            </a:r>
          </a:p>
          <a:p>
            <a:pPr eaLnBrk="1" hangingPunct="1">
              <a:lnSpc>
                <a:spcPct val="130000"/>
              </a:lnSpc>
            </a:pPr>
            <a:r>
              <a:rPr lang="en-GB" sz="2000">
                <a:solidFill>
                  <a:srgbClr val="FF0033"/>
                </a:solidFill>
                <a:ea typeface="ヒラギノ角ゴ Pro W3" pitchFamily="-107" charset="-128"/>
                <a:cs typeface="ヒラギノ角ゴ Pro W3" pitchFamily="-107" charset="-128"/>
              </a:rPr>
              <a:t>E)</a:t>
            </a:r>
            <a:r>
              <a:rPr lang="en-GB" sz="2000">
                <a:ea typeface="ヒラギノ角ゴ Pro W3" pitchFamily="-107" charset="-128"/>
                <a:cs typeface="ヒラギノ角ゴ Pro W3" pitchFamily="-107" charset="-128"/>
              </a:rPr>
              <a:t> Institutional complexity related more to liquidity than to specificity.</a:t>
            </a:r>
          </a:p>
          <a:p>
            <a:pPr eaLnBrk="1" hangingPunct="1">
              <a:lnSpc>
                <a:spcPct val="130000"/>
              </a:lnSpc>
            </a:pPr>
            <a:endParaRPr lang="en-GB" sz="2000">
              <a:ea typeface="ヒラギノ角ゴ Pro W3" pitchFamily="-107" charset="-128"/>
              <a:cs typeface="ヒラギノ角ゴ Pro W3" pitchFamily="-107" charset="-128"/>
            </a:endParaRPr>
          </a:p>
          <a:p>
            <a:pPr eaLnBrk="1" hangingPunct="1">
              <a:lnSpc>
                <a:spcPct val="130000"/>
              </a:lnSpc>
            </a:pPr>
            <a:endParaRPr lang="en-GB" sz="2000">
              <a:ea typeface="ヒラギノ角ゴ Pro W3" pitchFamily="-107" charset="-128"/>
              <a:cs typeface="ヒラギノ角ゴ Pro W3" pitchFamily="-107" charset="-128"/>
            </a:endParaRPr>
          </a:p>
          <a:p>
            <a:pPr eaLnBrk="1" hangingPunct="1">
              <a:lnSpc>
                <a:spcPct val="90000"/>
              </a:lnSpc>
            </a:pPr>
            <a:endParaRPr lang="en-GB" sz="2800">
              <a:ea typeface="ヒラギノ角ゴ Pro W3" pitchFamily="-107" charset="-128"/>
              <a:cs typeface="ヒラギノ角ゴ Pro W3" pitchFamily="-107" charset="-128"/>
            </a:endParaRPr>
          </a:p>
          <a:p>
            <a:pPr eaLnBrk="1" hangingPunct="1">
              <a:lnSpc>
                <a:spcPct val="90000"/>
              </a:lnSpc>
            </a:pPr>
            <a:endParaRPr lang="en-GB" sz="2800">
              <a:ea typeface="ヒラギノ角ゴ Pro W3" pitchFamily="-107" charset="-128"/>
              <a:cs typeface="ヒラギノ角ゴ Pro W3" pitchFamily="-107" charset="-128"/>
            </a:endParaRPr>
          </a:p>
        </p:txBody>
      </p:sp>
      <p:pic>
        <p:nvPicPr>
          <p:cNvPr id="140292" name="Immagine 3"/>
          <p:cNvPicPr>
            <a:picLocks noChangeAspect="1"/>
          </p:cNvPicPr>
          <p:nvPr/>
        </p:nvPicPr>
        <p:blipFill>
          <a:blip r:embed="rId3"/>
          <a:srcRect/>
          <a:stretch>
            <a:fillRect/>
          </a:stretch>
        </p:blipFill>
        <p:spPr bwMode="auto">
          <a:xfrm>
            <a:off x="76200" y="0"/>
            <a:ext cx="914400" cy="1169988"/>
          </a:xfrm>
          <a:prstGeom prst="rect">
            <a:avLst/>
          </a:prstGeom>
          <a:noFill/>
          <a:ln w="9525">
            <a:noFill/>
            <a:miter lim="800000"/>
            <a:headEnd/>
            <a:tailEnd/>
          </a:ln>
        </p:spPr>
      </p:pic>
      <p:pic>
        <p:nvPicPr>
          <p:cNvPr id="140293" name="Immagine 3"/>
          <p:cNvPicPr>
            <a:picLocks noChangeAspect="1"/>
          </p:cNvPicPr>
          <p:nvPr/>
        </p:nvPicPr>
        <p:blipFill>
          <a:blip r:embed="rId4"/>
          <a:srcRect/>
          <a:stretch>
            <a:fillRect/>
          </a:stretch>
        </p:blipFill>
        <p:spPr bwMode="auto">
          <a:xfrm>
            <a:off x="7554913" y="0"/>
            <a:ext cx="1476375" cy="990600"/>
          </a:xfrm>
          <a:prstGeom prst="rect">
            <a:avLst/>
          </a:prstGeom>
          <a:noFill/>
          <a:ln w="9525">
            <a:noFill/>
            <a:miter lim="800000"/>
            <a:headEnd/>
            <a:tailEnd/>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115888"/>
            <a:ext cx="7924800" cy="1447800"/>
          </a:xfrm>
          <a:solidFill>
            <a:schemeClr val="accent6">
              <a:lumMod val="20000"/>
              <a:lumOff val="80000"/>
            </a:schemeClr>
          </a:solidFill>
          <a:ln>
            <a:solidFill>
              <a:srgbClr val="FF0000"/>
            </a:solidFill>
          </a:ln>
        </p:spPr>
        <p:txBody>
          <a:bodyPr/>
          <a:lstStyle/>
          <a:p>
            <a:pPr eaLnBrk="1" hangingPunct="1">
              <a:defRPr/>
            </a:pPr>
            <a:r>
              <a:rPr lang="en-GB">
                <a:solidFill>
                  <a:schemeClr val="accent2"/>
                </a:solidFill>
                <a:ea typeface="ヒラギノ角ゴ Pro W3" pitchFamily="8" charset="-128"/>
                <a:cs typeface="ヒラギノ角ゴ Pro W3" pitchFamily="8" charset="-128"/>
              </a:rPr>
              <a:t>Cultural standardisation </a:t>
            </a:r>
            <a:br>
              <a:rPr lang="en-GB">
                <a:solidFill>
                  <a:schemeClr val="accent2"/>
                </a:solidFill>
                <a:ea typeface="ヒラギノ角ゴ Pro W3" pitchFamily="8" charset="-128"/>
                <a:cs typeface="ヒラギノ角ゴ Pro W3" pitchFamily="8" charset="-128"/>
              </a:rPr>
            </a:br>
            <a:r>
              <a:rPr lang="en-GB">
                <a:solidFill>
                  <a:schemeClr val="accent2"/>
                </a:solidFill>
                <a:ea typeface="ヒラギノ角ゴ Pro W3" pitchFamily="8" charset="-128"/>
                <a:cs typeface="ヒラギノ角ゴ Pro W3" pitchFamily="8" charset="-128"/>
              </a:rPr>
              <a:t>and social protection.</a:t>
            </a:r>
            <a:endParaRPr lang="en-GB">
              <a:ea typeface="ヒラギノ角ゴ Pro W3" pitchFamily="8" charset="-128"/>
              <a:cs typeface="ヒラギノ角ゴ Pro W3" pitchFamily="8" charset="-128"/>
            </a:endParaRPr>
          </a:p>
        </p:txBody>
      </p:sp>
      <p:sp>
        <p:nvSpPr>
          <p:cNvPr id="142339" name="Rectangle 3"/>
          <p:cNvSpPr>
            <a:spLocks noChangeArrowheads="1"/>
          </p:cNvSpPr>
          <p:nvPr/>
        </p:nvSpPr>
        <p:spPr bwMode="auto">
          <a:xfrm>
            <a:off x="381000" y="1595438"/>
            <a:ext cx="8229600" cy="4892675"/>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GB">
                <a:solidFill>
                  <a:srgbClr val="992236"/>
                </a:solidFill>
              </a:rPr>
              <a:t>Mutually reinforcing institutional complements</a:t>
            </a:r>
            <a:r>
              <a:rPr lang="en-GB"/>
              <a:t>: </a:t>
            </a:r>
          </a:p>
          <a:p>
            <a:pPr eaLnBrk="0" hangingPunct="0">
              <a:buFontTx/>
              <a:buChar char="-"/>
            </a:pPr>
            <a:r>
              <a:rPr lang="en-GB"/>
              <a:t>the solidarity stemming from a common scheme of social protection may reinforce common cultural-linguistic investment</a:t>
            </a:r>
          </a:p>
          <a:p>
            <a:pPr eaLnBrk="0" hangingPunct="0">
              <a:buFontTx/>
              <a:buChar char="-"/>
            </a:pPr>
            <a:r>
              <a:rPr lang="en-GB"/>
              <a:t> cultural and linguistic standardisation may reinforce social solidarity.</a:t>
            </a:r>
          </a:p>
          <a:p>
            <a:pPr eaLnBrk="0" hangingPunct="0"/>
            <a:r>
              <a:rPr lang="en-GB">
                <a:solidFill>
                  <a:srgbClr val="992236"/>
                </a:solidFill>
              </a:rPr>
              <a:t>Institutional Substitutes</a:t>
            </a:r>
            <a:r>
              <a:rPr lang="en-GB"/>
              <a:t>:</a:t>
            </a:r>
          </a:p>
          <a:p>
            <a:pPr eaLnBrk="0" hangingPunct="0">
              <a:buFontTx/>
              <a:buChar char="-"/>
            </a:pPr>
            <a:r>
              <a:rPr lang="en-GB"/>
              <a:t>there is an inverse relation between the optimal level of standardisation and the optimal level of redistributive taxation</a:t>
            </a:r>
          </a:p>
          <a:p>
            <a:pPr eaLnBrk="0" hangingPunct="0">
              <a:buFontTx/>
              <a:buChar char="-"/>
            </a:pPr>
            <a:r>
              <a:rPr lang="en-GB"/>
              <a:t> the optimal policy mix is characterised by a higher level of redistribution and a lower level of standardisation as its cost increases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685800" y="304800"/>
            <a:ext cx="8112125" cy="1270000"/>
          </a:xfrm>
          <a:solidFill>
            <a:srgbClr val="FFFFFF"/>
          </a:solidFill>
          <a:ln>
            <a:solidFill>
              <a:srgbClr val="FF0000"/>
            </a:solidFill>
          </a:ln>
        </p:spPr>
        <p:txBody>
          <a:bodyPr/>
          <a:lstStyle/>
          <a:p>
            <a:pPr eaLnBrk="1" hangingPunct="1"/>
            <a:r>
              <a:rPr lang="en-GB">
                <a:solidFill>
                  <a:srgbClr val="FF0033"/>
                </a:solidFill>
                <a:ea typeface="ヒラギノ角ゴ Pro W3" pitchFamily="-107" charset="-128"/>
                <a:cs typeface="ヒラギノ角ゴ Pro W3" pitchFamily="-107" charset="-128"/>
              </a:rPr>
              <a:t>Cultural standardisation and redistribution as substitutes.</a:t>
            </a:r>
            <a:endParaRPr lang="en-GB">
              <a:ea typeface="ヒラギノ角ゴ Pro W3" pitchFamily="-107" charset="-128"/>
              <a:cs typeface="ヒラギノ角ゴ Pro W3" pitchFamily="-107" charset="-128"/>
            </a:endParaRPr>
          </a:p>
        </p:txBody>
      </p:sp>
      <p:sp>
        <p:nvSpPr>
          <p:cNvPr id="144387" name="Rectangle 3"/>
          <p:cNvSpPr>
            <a:spLocks noChangeArrowheads="1"/>
          </p:cNvSpPr>
          <p:nvPr/>
        </p:nvSpPr>
        <p:spPr bwMode="auto">
          <a:xfrm>
            <a:off x="393700" y="1731963"/>
            <a:ext cx="8404225" cy="4892675"/>
          </a:xfrm>
          <a:prstGeom prst="rect">
            <a:avLst/>
          </a:prstGeom>
          <a:solidFill>
            <a:srgbClr val="FFFFFF"/>
          </a:solidFill>
          <a:ln w="9525">
            <a:solidFill>
              <a:srgbClr val="FF6600"/>
            </a:solidFill>
            <a:miter lim="800000"/>
            <a:headEnd/>
            <a:tailEnd/>
          </a:ln>
        </p:spPr>
        <p:txBody>
          <a:bodyPr>
            <a:prstTxWarp prst="textNoShape">
              <a:avLst/>
            </a:prstTxWarp>
            <a:spAutoFit/>
          </a:bodyPr>
          <a:lstStyle/>
          <a:p>
            <a:pPr eaLnBrk="0" hangingPunct="0"/>
            <a:r>
              <a:rPr lang="en-GB"/>
              <a:t> </a:t>
            </a:r>
            <a:r>
              <a:rPr lang="en-GB">
                <a:solidFill>
                  <a:srgbClr val="992236"/>
                </a:solidFill>
              </a:rPr>
              <a:t>We can insure ourselves against a job loss</a:t>
            </a:r>
            <a:r>
              <a:rPr lang="en-GB"/>
              <a:t>:</a:t>
            </a:r>
          </a:p>
          <a:p>
            <a:pPr eaLnBrk="0" hangingPunct="0"/>
            <a:r>
              <a:rPr lang="en-GB">
                <a:solidFill>
                  <a:schemeClr val="accent2"/>
                </a:solidFill>
              </a:rPr>
              <a:t>- by the “liquidity”of the skills</a:t>
            </a:r>
            <a:r>
              <a:rPr lang="en-GB"/>
              <a:t> that we learn by doing our jobs </a:t>
            </a:r>
          </a:p>
          <a:p>
            <a:pPr eaLnBrk="0" hangingPunct="0"/>
            <a:r>
              <a:rPr lang="en-GB"/>
              <a:t>(that is the easiness by which we can employ the acquired skills in other employments). One important way is to achieve this result is cultural and linguistic standardisation. </a:t>
            </a:r>
          </a:p>
          <a:p>
            <a:pPr eaLnBrk="0" hangingPunct="0">
              <a:buFontTx/>
              <a:buChar char="-"/>
            </a:pPr>
            <a:r>
              <a:rPr lang="en-GB">
                <a:solidFill>
                  <a:schemeClr val="accent2"/>
                </a:solidFill>
              </a:rPr>
              <a:t>by some form of social protection</a:t>
            </a:r>
            <a:r>
              <a:rPr lang="en-GB"/>
              <a:t> that entails some redistribution in favour of the individuals who loose their jobs.</a:t>
            </a:r>
          </a:p>
          <a:p>
            <a:pPr eaLnBrk="0" hangingPunct="0"/>
            <a:r>
              <a:rPr lang="en-GB">
                <a:solidFill>
                  <a:schemeClr val="accent2"/>
                </a:solidFill>
              </a:rPr>
              <a:t>Both insurance devices are (increasingly) costly.</a:t>
            </a:r>
            <a:r>
              <a:rPr lang="en-GB"/>
              <a:t> </a:t>
            </a:r>
          </a:p>
          <a:p>
            <a:pPr eaLnBrk="0" hangingPunct="0"/>
            <a:r>
              <a:rPr lang="en-GB">
                <a:solidFill>
                  <a:srgbClr val="992236"/>
                </a:solidFill>
              </a:rPr>
              <a:t>Hence, cultural standardisation and redistribution are also institutional substitutes.</a:t>
            </a:r>
            <a:r>
              <a:rPr lang="en-GB"/>
              <a:t> </a:t>
            </a:r>
          </a:p>
          <a:p>
            <a:pPr eaLnBrk="0" hangingPunct="0"/>
            <a:r>
              <a:rPr lang="en-GB">
                <a:solidFill>
                  <a:srgbClr val="FF0033"/>
                </a:solidFill>
              </a:rPr>
              <a:t>Their optimal combination involves that by using more intensively one instrument it is possible to save on the use of the other.</a:t>
            </a:r>
          </a:p>
        </p:txBody>
      </p:sp>
      <p:sp>
        <p:nvSpPr>
          <p:cNvPr id="144388" name="Rectangle 4"/>
          <p:cNvSpPr>
            <a:spLocks noChangeArrowheads="1"/>
          </p:cNvSpPr>
          <p:nvPr/>
        </p:nvSpPr>
        <p:spPr bwMode="auto">
          <a:xfrm>
            <a:off x="8797925" y="2947988"/>
            <a:ext cx="260350" cy="1187450"/>
          </a:xfrm>
          <a:prstGeom prst="rect">
            <a:avLst/>
          </a:prstGeom>
          <a:noFill/>
          <a:ln w="9525">
            <a:noFill/>
            <a:miter lim="800000"/>
            <a:headEnd/>
            <a:tailEnd/>
          </a:ln>
        </p:spPr>
        <p:txBody>
          <a:bodyPr wrap="none">
            <a:prstTxWarp prst="textNoShape">
              <a:avLst/>
            </a:prstTxWarp>
            <a:spAutoFit/>
          </a:bodyPr>
          <a:lstStyle/>
          <a:p>
            <a:pPr eaLnBrk="0" hangingPunct="0"/>
            <a:r>
              <a:rPr lang="en-GB"/>
              <a:t>.</a:t>
            </a:r>
          </a:p>
          <a:p>
            <a:pPr eaLnBrk="0" hangingPunct="0"/>
            <a:endParaRPr lang="en-GB"/>
          </a:p>
          <a:p>
            <a:pPr eaLnBrk="0" hangingPunct="0"/>
            <a:endParaRPr lang="en-GB"/>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50875" y="37465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46435" name="Rectangle 3"/>
          <p:cNvSpPr>
            <a:spLocks noChangeArrowheads="1"/>
          </p:cNvSpPr>
          <p:nvPr/>
        </p:nvSpPr>
        <p:spPr bwMode="auto">
          <a:xfrm>
            <a:off x="304800" y="1227138"/>
            <a:ext cx="8610600" cy="5262562"/>
          </a:xfrm>
          <a:prstGeom prst="rect">
            <a:avLst/>
          </a:prstGeom>
          <a:solidFill>
            <a:schemeClr val="bg1"/>
          </a:solidFill>
          <a:ln w="9525">
            <a:noFill/>
            <a:miter lim="800000"/>
            <a:headEnd/>
            <a:tailEnd/>
          </a:ln>
        </p:spPr>
        <p:txBody>
          <a:bodyPr>
            <a:prstTxWarp prst="textNoShape">
              <a:avLst/>
            </a:prstTxWarp>
            <a:spAutoFit/>
          </a:bodyPr>
          <a:lstStyle/>
          <a:p>
            <a:pPr eaLnBrk="0" hangingPunct="0"/>
            <a:r>
              <a:rPr lang="en-GB" b="1">
                <a:solidFill>
                  <a:schemeClr val="accent2"/>
                </a:solidFill>
              </a:rPr>
              <a:t>The Eterogeneity of individuals is given.</a:t>
            </a:r>
            <a:r>
              <a:rPr lang="en-GB">
                <a:solidFill>
                  <a:schemeClr val="accent2"/>
                </a:solidFill>
              </a:rPr>
              <a:t> It is not influenced by solidarity and the complementarity-substitution problems do not arise.</a:t>
            </a:r>
          </a:p>
          <a:p>
            <a:pPr eaLnBrk="0" hangingPunct="0"/>
            <a:r>
              <a:rPr lang="en-GB">
                <a:solidFill>
                  <a:schemeClr val="accent2"/>
                </a:solidFill>
              </a:rPr>
              <a:t>Individuals are mobile and States compete for individuals.</a:t>
            </a:r>
            <a:endParaRPr lang="en-GB"/>
          </a:p>
          <a:p>
            <a:pPr eaLnBrk="0" hangingPunct="0"/>
            <a:endParaRPr lang="en-GB"/>
          </a:p>
          <a:p>
            <a:pPr eaLnBrk="0" hangingPunct="0"/>
            <a:r>
              <a:rPr lang="en-GB"/>
              <a:t>A market mechanism for the demand and supply of </a:t>
            </a:r>
            <a:r>
              <a:rPr lang="en-GB">
                <a:solidFill>
                  <a:schemeClr val="accent2"/>
                </a:solidFill>
              </a:rPr>
              <a:t>jurisdictions</a:t>
            </a:r>
            <a:r>
              <a:rPr lang="en-GB"/>
              <a:t> exists. </a:t>
            </a:r>
            <a:r>
              <a:rPr lang="en-GB">
                <a:solidFill>
                  <a:srgbClr val="FF0033"/>
                </a:solidFill>
              </a:rPr>
              <a:t>Individuals with similar tastes cluster together in the jurisdictions closer to their preferences.</a:t>
            </a:r>
          </a:p>
          <a:p>
            <a:pPr eaLnBrk="0" hangingPunct="0"/>
            <a:endParaRPr lang="en-GB"/>
          </a:p>
          <a:p>
            <a:pPr eaLnBrk="0" hangingPunct="0"/>
            <a:r>
              <a:rPr lang="en-GB">
                <a:solidFill>
                  <a:srgbClr val="992236"/>
                </a:solidFill>
              </a:rPr>
              <a:t>Extreme conclusion</a:t>
            </a:r>
            <a:r>
              <a:rPr lang="en-GB"/>
              <a:t>: different States should show little respect for their own minorities.</a:t>
            </a:r>
          </a:p>
          <a:p>
            <a:pPr eaLnBrk="0" hangingPunct="0"/>
            <a:r>
              <a:rPr lang="en-GB"/>
              <a:t>Both the majority and the minority gain if each one of them is </a:t>
            </a:r>
          </a:p>
          <a:p>
            <a:pPr eaLnBrk="0" hangingPunct="0"/>
            <a:r>
              <a:rPr lang="en-GB"/>
              <a:t>organized </a:t>
            </a:r>
            <a:r>
              <a:rPr lang="en-GB">
                <a:solidFill>
                  <a:srgbClr val="992236"/>
                </a:solidFill>
              </a:rPr>
              <a:t>in different jurisdictions</a:t>
            </a:r>
            <a:r>
              <a:rPr lang="en-GB"/>
              <a:t> according to its own </a:t>
            </a:r>
          </a:p>
          <a:p>
            <a:pPr eaLnBrk="0" hangingPunct="0"/>
            <a:r>
              <a:rPr lang="en-GB"/>
              <a:t>community values. </a:t>
            </a:r>
          </a:p>
        </p:txBody>
      </p:sp>
      <p:sp>
        <p:nvSpPr>
          <p:cNvPr id="146436" name="Rectangle 4"/>
          <p:cNvSpPr>
            <a:spLocks noChangeArrowheads="1"/>
          </p:cNvSpPr>
          <p:nvPr/>
        </p:nvSpPr>
        <p:spPr bwMode="auto">
          <a:xfrm>
            <a:off x="5607050" y="5000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46437" name="Rectangle 5"/>
          <p:cNvSpPr>
            <a:spLocks noChangeArrowheads="1"/>
          </p:cNvSpPr>
          <p:nvPr/>
        </p:nvSpPr>
        <p:spPr bwMode="auto">
          <a:xfrm>
            <a:off x="1787525" y="4587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77830" name="Rectangle 6"/>
          <p:cNvSpPr>
            <a:spLocks noChangeArrowheads="1"/>
          </p:cNvSpPr>
          <p:nvPr/>
        </p:nvSpPr>
        <p:spPr bwMode="auto">
          <a:xfrm>
            <a:off x="304800" y="46038"/>
            <a:ext cx="8686800" cy="1446550"/>
          </a:xfrm>
          <a:prstGeom prst="rect">
            <a:avLst/>
          </a:prstGeom>
          <a:noFill/>
          <a:ln w="9525">
            <a:noFill/>
            <a:miter lim="800000"/>
            <a:headEnd/>
            <a:tailEnd/>
          </a:ln>
        </p:spPr>
        <p:txBody>
          <a:bodyPr>
            <a:prstTxWarp prst="textNoShape">
              <a:avLst/>
            </a:prstTxWarp>
            <a:spAutoFit/>
          </a:bodyPr>
          <a:lstStyle/>
          <a:p>
            <a:pPr eaLnBrk="0" hangingPunct="0">
              <a:defRPr/>
            </a:pPr>
            <a:r>
              <a:rPr lang="en-GB" sz="3200" dirty="0">
                <a:ln>
                  <a:solidFill>
                    <a:schemeClr val="tx1"/>
                  </a:solidFill>
                </a:ln>
                <a:solidFill>
                  <a:srgbClr val="FF0033"/>
                </a:solidFill>
                <a:latin typeface="Arial" pitchFamily="8" charset="0"/>
                <a:ea typeface="ヒラギノ角ゴ Pro W3" pitchFamily="8" charset="-128"/>
                <a:cs typeface="ヒラギノ角ゴ Pro W3" pitchFamily="8" charset="-128"/>
              </a:rPr>
              <a:t>States on the Market:</a:t>
            </a:r>
          </a:p>
          <a:p>
            <a:pPr eaLnBrk="0" hangingPunct="0">
              <a:defRPr/>
            </a:pPr>
            <a:r>
              <a:rPr lang="en-GB" sz="3200" dirty="0">
                <a:ln>
                  <a:solidFill>
                    <a:schemeClr val="tx1"/>
                  </a:solidFill>
                </a:ln>
                <a:solidFill>
                  <a:srgbClr val="FF0033"/>
                </a:solidFill>
                <a:latin typeface="Arial" pitchFamily="8" charset="0"/>
                <a:ea typeface="ヒラギノ角ゴ Pro W3" pitchFamily="8" charset="-128"/>
                <a:cs typeface="ヒラギノ角ゴ Pro W3" pitchFamily="8" charset="-128"/>
              </a:rPr>
              <a:t>the Neo-Classical View of Federalism.</a:t>
            </a:r>
            <a:endParaRPr lang="en-GB" dirty="0">
              <a:ln>
                <a:solidFill>
                  <a:schemeClr val="tx1"/>
                </a:solidFill>
              </a:ln>
              <a:solidFill>
                <a:srgbClr val="FF0033"/>
              </a:solidFill>
              <a:latin typeface="Arial" pitchFamily="8" charset="0"/>
              <a:ea typeface="ヒラギノ角ゴ Pro W3" pitchFamily="8" charset="-128"/>
              <a:cs typeface="ヒラギノ角ゴ Pro W3" pitchFamily="8" charset="-128"/>
            </a:endParaRPr>
          </a:p>
          <a:p>
            <a:pPr eaLnBrk="0" hangingPunct="0">
              <a:defRPr/>
            </a:pPr>
            <a:endParaRPr lang="en-GB" dirty="0">
              <a:latin typeface="Arial" pitchFamily="8" charset="0"/>
              <a:ea typeface="ヒラギノ角ゴ Pro W3" pitchFamily="8" charset="-128"/>
              <a:cs typeface="ヒラギノ角ゴ Pro W3" pitchFamily="8" charset="-128"/>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85800" y="304800"/>
            <a:ext cx="7772400" cy="1143000"/>
          </a:xfrm>
          <a:solidFill>
            <a:srgbClr val="FFFFFF"/>
          </a:solidFill>
          <a:ln>
            <a:solidFill>
              <a:srgbClr val="000000"/>
            </a:solidFill>
          </a:ln>
        </p:spPr>
        <p:txBody>
          <a:bodyPr/>
          <a:lstStyle/>
          <a:p>
            <a:pPr eaLnBrk="1" hangingPunct="1"/>
            <a:r>
              <a:rPr lang="en-GB">
                <a:ea typeface="ヒラギノ角ゴ Pro W3" pitchFamily="-107" charset="-128"/>
                <a:cs typeface="ヒラギノ角ゴ Pro W3" pitchFamily="-107" charset="-128"/>
              </a:rPr>
              <a:t>The optimal number of Nations.</a:t>
            </a:r>
          </a:p>
        </p:txBody>
      </p:sp>
      <p:sp>
        <p:nvSpPr>
          <p:cNvPr id="148483" name="Rectangle 3"/>
          <p:cNvSpPr>
            <a:spLocks noChangeArrowheads="1"/>
          </p:cNvSpPr>
          <p:nvPr/>
        </p:nvSpPr>
        <p:spPr bwMode="auto">
          <a:xfrm>
            <a:off x="600075" y="2103438"/>
            <a:ext cx="7781925" cy="3597275"/>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sz="3200">
                <a:solidFill>
                  <a:schemeClr val="accent2"/>
                </a:solidFill>
                <a:latin typeface="Times New Roman" pitchFamily="-107" charset="0"/>
                <a:ea typeface="MS PGothic" charset="0"/>
                <a:cs typeface="MS PGothic" charset="0"/>
              </a:rPr>
              <a:t>Eterogeneity implies a reduction of the  benefits deriving from a public good.  </a:t>
            </a:r>
          </a:p>
          <a:p>
            <a:pPr>
              <a:lnSpc>
                <a:spcPct val="90000"/>
              </a:lnSpc>
              <a:spcBef>
                <a:spcPct val="20000"/>
              </a:spcBef>
            </a:pPr>
            <a:r>
              <a:rPr lang="en-GB" sz="2800">
                <a:latin typeface="Times New Roman" pitchFamily="-107" charset="0"/>
                <a:ea typeface="MS PGothic" charset="0"/>
                <a:cs typeface="MS PGothic" charset="0"/>
              </a:rPr>
              <a:t>It implies a greater</a:t>
            </a:r>
            <a:r>
              <a:rPr lang="en-GB" sz="2800">
                <a:solidFill>
                  <a:srgbClr val="FF0000"/>
                </a:solidFill>
                <a:latin typeface="Times New Roman" pitchFamily="-107" charset="0"/>
                <a:ea typeface="MS PGothic" charset="0"/>
                <a:cs typeface="MS PGothic" charset="0"/>
              </a:rPr>
              <a:t> variance of </a:t>
            </a:r>
            <a:r>
              <a:rPr lang="en-GB" sz="2800">
                <a:solidFill>
                  <a:srgbClr val="FF0033"/>
                </a:solidFill>
                <a:latin typeface="Times New Roman" pitchFamily="-107" charset="0"/>
                <a:ea typeface="MS PGothic" charset="0"/>
                <a:cs typeface="MS PGothic" charset="0"/>
              </a:rPr>
              <a:t>the preferences</a:t>
            </a:r>
            <a:r>
              <a:rPr lang="en-GB" sz="2800">
                <a:latin typeface="Times New Roman" pitchFamily="-107" charset="0"/>
                <a:ea typeface="MS PGothic" charset="0"/>
                <a:cs typeface="MS PGothic" charset="0"/>
              </a:rPr>
              <a:t> concerning its quantity and quality.  </a:t>
            </a:r>
          </a:p>
          <a:p>
            <a:pPr>
              <a:lnSpc>
                <a:spcPct val="90000"/>
              </a:lnSpc>
              <a:spcBef>
                <a:spcPct val="20000"/>
              </a:spcBef>
            </a:pPr>
            <a:r>
              <a:rPr lang="en-GB" sz="2800">
                <a:solidFill>
                  <a:schemeClr val="accent2"/>
                </a:solidFill>
                <a:latin typeface="Times New Roman" pitchFamily="-107" charset="0"/>
                <a:ea typeface="MS PGothic" charset="0"/>
                <a:cs typeface="MS PGothic" charset="0"/>
              </a:rPr>
              <a:t>The optimal dimension and, therefore, the number of nations must be such to balance the cost of </a:t>
            </a:r>
            <a:r>
              <a:rPr lang="en-GB" sz="3200">
                <a:solidFill>
                  <a:schemeClr val="accent2"/>
                </a:solidFill>
                <a:latin typeface="Times New Roman" pitchFamily="-107" charset="0"/>
                <a:ea typeface="MS PGothic" charset="0"/>
                <a:cs typeface="MS PGothic" charset="0"/>
              </a:rPr>
              <a:t>eterogeneity</a:t>
            </a:r>
            <a:r>
              <a:rPr lang="en-GB" sz="2800">
                <a:solidFill>
                  <a:schemeClr val="accent2"/>
                </a:solidFill>
                <a:latin typeface="Times New Roman" pitchFamily="-107" charset="0"/>
                <a:ea typeface="MS PGothic" charset="0"/>
                <a:cs typeface="MS PGothic" charset="0"/>
              </a:rPr>
              <a:t>  with the benefits of size.</a:t>
            </a:r>
            <a:r>
              <a:rPr lang="en-GB" sz="2800">
                <a:latin typeface="Times New Roman" pitchFamily="-107" charset="0"/>
                <a:ea typeface="MS PGothic" charset="0"/>
                <a:cs typeface="MS PGothic" charset="0"/>
              </a:rPr>
              <a:t> (Alesina e Spolaore)</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0"/>
            <a:ext cx="9144000" cy="1295400"/>
          </a:xfrm>
          <a:solidFill>
            <a:schemeClr val="accent2">
              <a:lumMod val="20000"/>
              <a:lumOff val="80000"/>
            </a:schemeClr>
          </a:solidFill>
        </p:spPr>
        <p:txBody>
          <a:bodyPr/>
          <a:lstStyle/>
          <a:p>
            <a:pPr eaLnBrk="1" hangingPunct="1">
              <a:defRPr/>
            </a:pPr>
            <a:r>
              <a:rPr lang="en-GB" dirty="0">
                <a:ln>
                  <a:solidFill>
                    <a:srgbClr val="000000"/>
                  </a:solidFill>
                </a:ln>
                <a:solidFill>
                  <a:srgbClr val="FF0033"/>
                </a:solidFill>
              </a:rPr>
              <a:t>Contradictions of the “neo-classical” view of federalism</a:t>
            </a:r>
            <a:endParaRPr lang="en-GB" dirty="0">
              <a:ln>
                <a:solidFill>
                  <a:srgbClr val="000000"/>
                </a:solidFill>
              </a:ln>
            </a:endParaRPr>
          </a:p>
        </p:txBody>
      </p:sp>
      <p:sp>
        <p:nvSpPr>
          <p:cNvPr id="150531" name="Rectangle 3"/>
          <p:cNvSpPr>
            <a:spLocks noChangeArrowheads="1"/>
          </p:cNvSpPr>
          <p:nvPr/>
        </p:nvSpPr>
        <p:spPr bwMode="auto">
          <a:xfrm>
            <a:off x="609600" y="1447800"/>
            <a:ext cx="8077200" cy="5262563"/>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t>Federalism is considered to be a way </a:t>
            </a:r>
            <a:r>
              <a:rPr lang="en-GB">
                <a:solidFill>
                  <a:schemeClr val="accent2"/>
                </a:solidFill>
              </a:rPr>
              <a:t>to enhance diversity</a:t>
            </a:r>
            <a:r>
              <a:rPr lang="en-GB"/>
              <a:t> in the population by clustering people according to their characteristics</a:t>
            </a:r>
          </a:p>
          <a:p>
            <a:pPr eaLnBrk="0" hangingPunct="0"/>
            <a:endParaRPr lang="en-GB"/>
          </a:p>
          <a:p>
            <a:pPr eaLnBrk="0" hangingPunct="0"/>
            <a:r>
              <a:rPr lang="en-GB"/>
              <a:t>But this view of federalism  relies on </a:t>
            </a:r>
            <a:r>
              <a:rPr lang="en-GB">
                <a:solidFill>
                  <a:schemeClr val="accent2"/>
                </a:solidFill>
              </a:rPr>
              <a:t>low mobility costs</a:t>
            </a:r>
            <a:r>
              <a:rPr lang="en-GB"/>
              <a:t> that can only hold if the individual are homogeneous in other relevant respects.</a:t>
            </a:r>
          </a:p>
          <a:p>
            <a:pPr eaLnBrk="0" hangingPunct="0"/>
            <a:endParaRPr lang="en-GB">
              <a:solidFill>
                <a:srgbClr val="FFFFFF"/>
              </a:solidFill>
            </a:endParaRPr>
          </a:p>
          <a:p>
            <a:pPr eaLnBrk="0" hangingPunct="0"/>
            <a:r>
              <a:rPr lang="en-GB">
                <a:solidFill>
                  <a:srgbClr val="FF0033"/>
                </a:solidFill>
              </a:rPr>
              <a:t>Example:</a:t>
            </a:r>
            <a:r>
              <a:rPr lang="en-GB"/>
              <a:t> if individuals are homogeneous in their linguistic characteristics, their mobility is enhanced and they could easily cluster according to the welfare provisions offered by the different States.</a:t>
            </a:r>
          </a:p>
          <a:p>
            <a:pPr eaLnBrk="0" hangingPunct="0"/>
            <a:endParaRPr lang="en-GB"/>
          </a:p>
          <a:p>
            <a:pPr eaLnBrk="0" hangingPunct="0"/>
            <a:endParaRPr lang="en-GB"/>
          </a:p>
          <a:p>
            <a:pPr eaLnBrk="0" hangingPunct="0"/>
            <a:endParaRPr lang="en-GB"/>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635000" y="307975"/>
            <a:ext cx="8040688" cy="1243013"/>
          </a:xfrm>
          <a:solidFill>
            <a:srgbClr val="D1D1F0"/>
          </a:solidFill>
          <a:ln>
            <a:solidFill>
              <a:srgbClr val="000000"/>
            </a:solidFill>
          </a:ln>
        </p:spPr>
        <p:txBody>
          <a:bodyPr/>
          <a:lstStyle/>
          <a:p>
            <a:pPr eaLnBrk="1" hangingPunct="1"/>
            <a:r>
              <a:rPr lang="en-GB">
                <a:ea typeface="ヒラギノ角ゴ Pro W3" pitchFamily="-107" charset="-128"/>
                <a:cs typeface="ヒラギノ角ゴ Pro W3" pitchFamily="-107" charset="-128"/>
              </a:rPr>
              <a:t>Complementarities between homogeneity and heterogeneity</a:t>
            </a:r>
          </a:p>
        </p:txBody>
      </p:sp>
      <p:sp>
        <p:nvSpPr>
          <p:cNvPr id="152579" name="Rectangle 3"/>
          <p:cNvSpPr>
            <a:spLocks noChangeArrowheads="1"/>
          </p:cNvSpPr>
          <p:nvPr/>
        </p:nvSpPr>
        <p:spPr bwMode="auto">
          <a:xfrm>
            <a:off x="1177925" y="212725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52580" name="Rectangle 4"/>
          <p:cNvSpPr>
            <a:spLocks noChangeArrowheads="1"/>
          </p:cNvSpPr>
          <p:nvPr/>
        </p:nvSpPr>
        <p:spPr bwMode="auto">
          <a:xfrm>
            <a:off x="311150" y="221932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52581" name="Rectangle 5"/>
          <p:cNvSpPr>
            <a:spLocks noChangeArrowheads="1"/>
          </p:cNvSpPr>
          <p:nvPr/>
        </p:nvSpPr>
        <p:spPr bwMode="auto">
          <a:xfrm>
            <a:off x="533400" y="1752600"/>
            <a:ext cx="8142288" cy="4838700"/>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t>In general, </a:t>
            </a:r>
            <a:r>
              <a:rPr lang="en-GB">
                <a:solidFill>
                  <a:srgbClr val="992236"/>
                </a:solidFill>
              </a:rPr>
              <a:t>the homogeneity in one dimension</a:t>
            </a:r>
            <a:r>
              <a:rPr lang="en-GB"/>
              <a:t> (often the cultural-linguistic dimensions) </a:t>
            </a:r>
            <a:r>
              <a:rPr lang="en-GB">
                <a:solidFill>
                  <a:srgbClr val="992236"/>
                </a:solidFill>
              </a:rPr>
              <a:t>can favour a competitive heterogeneous clustering in other dimensions</a:t>
            </a:r>
            <a:r>
              <a:rPr lang="en-GB"/>
              <a:t>.</a:t>
            </a:r>
          </a:p>
          <a:p>
            <a:pPr eaLnBrk="0" hangingPunct="0"/>
            <a:endParaRPr lang="en-GB"/>
          </a:p>
          <a:p>
            <a:pPr eaLnBrk="0" hangingPunct="0"/>
            <a:r>
              <a:rPr lang="en-GB"/>
              <a:t>In the neo-classical model a fair degree of cultural-linguistic standardisation is wrongly </a:t>
            </a:r>
            <a:r>
              <a:rPr lang="en-GB">
                <a:solidFill>
                  <a:schemeClr val="accent2"/>
                </a:solidFill>
              </a:rPr>
              <a:t>taken for granted</a:t>
            </a:r>
            <a:r>
              <a:rPr lang="en-GB"/>
              <a:t> while it is a crucial institutional precondition for the working of both “political” and economic markets</a:t>
            </a:r>
          </a:p>
          <a:p>
            <a:pPr eaLnBrk="0" hangingPunct="0"/>
            <a:endParaRPr lang="en-GB"/>
          </a:p>
          <a:p>
            <a:pPr eaLnBrk="0" hangingPunct="0"/>
            <a:r>
              <a:rPr lang="en-GB"/>
              <a:t>The traditional view fails to see </a:t>
            </a:r>
            <a:r>
              <a:rPr lang="en-GB">
                <a:solidFill>
                  <a:srgbClr val="992236"/>
                </a:solidFill>
              </a:rPr>
              <a:t>the market as an institution</a:t>
            </a:r>
            <a:r>
              <a:rPr lang="en-GB"/>
              <a:t> that has required a long process of linguistic, legal and customary standardisation and has, in turn, induced a further enhancement of this process.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a:xfrm>
            <a:off x="0" y="0"/>
            <a:ext cx="9144000" cy="1905000"/>
          </a:xfrm>
          <a:solidFill>
            <a:srgbClr val="000000"/>
          </a:solidFill>
        </p:spPr>
        <p:txBody>
          <a:bodyPr/>
          <a:lstStyle/>
          <a:p>
            <a:pPr eaLnBrk="1" hangingPunct="1"/>
            <a:r>
              <a:rPr lang="en-GB">
                <a:solidFill>
                  <a:srgbClr val="FFFFFF"/>
                </a:solidFill>
                <a:ea typeface="ヒラギノ角ゴ Pro W3" pitchFamily="-107" charset="-128"/>
                <a:cs typeface="ヒラギノ角ゴ Pro W3" pitchFamily="-107" charset="-128"/>
              </a:rPr>
              <a:t>Rent seeking explanations of Nationalism.</a:t>
            </a:r>
          </a:p>
        </p:txBody>
      </p:sp>
      <p:sp>
        <p:nvSpPr>
          <p:cNvPr id="203779" name="Rectangle 3"/>
          <p:cNvSpPr>
            <a:spLocks noChangeArrowheads="1"/>
          </p:cNvSpPr>
          <p:nvPr/>
        </p:nvSpPr>
        <p:spPr bwMode="auto">
          <a:xfrm>
            <a:off x="228600" y="2362200"/>
            <a:ext cx="8656638" cy="4108450"/>
          </a:xfrm>
          <a:prstGeom prst="rect">
            <a:avLst/>
          </a:prstGeom>
          <a:noFill/>
          <a:ln w="9525">
            <a:noFill/>
            <a:miter lim="800000"/>
            <a:headEnd/>
            <a:tailEnd/>
          </a:ln>
        </p:spPr>
        <p:txBody>
          <a:bodyPr wrap="none">
            <a:prstTxWarp prst="textNoShape">
              <a:avLst/>
            </a:prstTxWarp>
            <a:spAutoFit/>
          </a:bodyPr>
          <a:lstStyle/>
          <a:p>
            <a:pPr defTabSz="914400" eaLnBrk="0" hangingPunct="0"/>
            <a:r>
              <a:rPr lang="en-GB">
                <a:solidFill>
                  <a:srgbClr val="000000"/>
                </a:solidFill>
                <a:latin typeface="Times" pitchFamily="-107" charset="0"/>
              </a:rPr>
              <a:t>In Gellner analysis the main incentive to develop a national state is</a:t>
            </a:r>
          </a:p>
          <a:p>
            <a:pPr defTabSz="914400" eaLnBrk="0" hangingPunct="0"/>
            <a:r>
              <a:rPr lang="en-GB">
                <a:solidFill>
                  <a:srgbClr val="FF0033"/>
                </a:solidFill>
                <a:latin typeface="Times" pitchFamily="-107" charset="0"/>
              </a:rPr>
              <a:t>wealth creation.</a:t>
            </a:r>
            <a:r>
              <a:rPr lang="en-GB">
                <a:solidFill>
                  <a:srgbClr val="000000"/>
                </a:solidFill>
                <a:latin typeface="Times" pitchFamily="-107" charset="0"/>
              </a:rPr>
              <a:t> The related creation of markets implies that</a:t>
            </a:r>
          </a:p>
          <a:p>
            <a:pPr defTabSz="914400" eaLnBrk="0" hangingPunct="0"/>
            <a:r>
              <a:rPr lang="en-GB">
                <a:solidFill>
                  <a:srgbClr val="000000"/>
                </a:solidFill>
                <a:latin typeface="Times" pitchFamily="-107" charset="0"/>
              </a:rPr>
              <a:t> total wealth is increased. Some groups may benefit and other groups </a:t>
            </a:r>
          </a:p>
          <a:p>
            <a:pPr defTabSz="914400" eaLnBrk="0" hangingPunct="0"/>
            <a:r>
              <a:rPr lang="en-GB">
                <a:solidFill>
                  <a:srgbClr val="000000"/>
                </a:solidFill>
                <a:latin typeface="Times" pitchFamily="-107" charset="0"/>
              </a:rPr>
              <a:t>may loose or benefit less but there is an </a:t>
            </a:r>
            <a:r>
              <a:rPr lang="en-GB">
                <a:solidFill>
                  <a:srgbClr val="FF0033"/>
                </a:solidFill>
                <a:latin typeface="Times" pitchFamily="-107" charset="0"/>
              </a:rPr>
              <a:t>increase in the total pie.</a:t>
            </a:r>
          </a:p>
          <a:p>
            <a:pPr defTabSz="914400" eaLnBrk="0" hangingPunct="0"/>
            <a:endParaRPr lang="en-GB">
              <a:solidFill>
                <a:srgbClr val="000000"/>
              </a:solidFill>
              <a:latin typeface="Times" pitchFamily="-107" charset="0"/>
            </a:endParaRPr>
          </a:p>
          <a:p>
            <a:pPr defTabSz="914400" eaLnBrk="0" hangingPunct="0"/>
            <a:endParaRPr lang="en-GB">
              <a:solidFill>
                <a:srgbClr val="000000"/>
              </a:solidFill>
              <a:latin typeface="Times" pitchFamily="-107" charset="0"/>
            </a:endParaRPr>
          </a:p>
          <a:p>
            <a:pPr defTabSz="914400" eaLnBrk="0" hangingPunct="0"/>
            <a:r>
              <a:rPr lang="en-GB">
                <a:solidFill>
                  <a:srgbClr val="000000"/>
                </a:solidFill>
                <a:latin typeface="Times" pitchFamily="-107" charset="0"/>
              </a:rPr>
              <a:t>Rent-seeking explanations: </a:t>
            </a:r>
            <a:r>
              <a:rPr lang="en-GB">
                <a:solidFill>
                  <a:srgbClr val="333399"/>
                </a:solidFill>
                <a:latin typeface="Times" pitchFamily="-107" charset="0"/>
              </a:rPr>
              <a:t>nationalism decreases the total pie</a:t>
            </a:r>
          </a:p>
          <a:p>
            <a:pPr defTabSz="914400" eaLnBrk="0" hangingPunct="0"/>
            <a:r>
              <a:rPr lang="en-GB">
                <a:solidFill>
                  <a:srgbClr val="333399"/>
                </a:solidFill>
                <a:latin typeface="Times" pitchFamily="-107" charset="0"/>
              </a:rPr>
              <a:t> but changes the distribution of the benefits</a:t>
            </a:r>
            <a:r>
              <a:rPr lang="en-GB">
                <a:solidFill>
                  <a:srgbClr val="000000"/>
                </a:solidFill>
                <a:latin typeface="Times" pitchFamily="-107" charset="0"/>
              </a:rPr>
              <a:t> in such a way that </a:t>
            </a:r>
          </a:p>
          <a:p>
            <a:pPr defTabSz="914400" eaLnBrk="0" hangingPunct="0"/>
            <a:r>
              <a:rPr lang="en-GB">
                <a:solidFill>
                  <a:srgbClr val="000000"/>
                </a:solidFill>
                <a:latin typeface="Times" pitchFamily="-107" charset="0"/>
              </a:rPr>
              <a:t>for some groups it is convenient to invest in nationalism.</a:t>
            </a:r>
          </a:p>
          <a:p>
            <a:pPr defTabSz="914400" eaLnBrk="0" hangingPunct="0"/>
            <a:endParaRPr lang="en-GB">
              <a:solidFill>
                <a:srgbClr val="000000"/>
              </a:solidFill>
              <a:latin typeface="Times" pitchFamily="-107" charset="0"/>
            </a:endParaRPr>
          </a:p>
          <a:p>
            <a:pPr defTabSz="914400" eaLnBrk="0" hangingPunct="0"/>
            <a:endParaRPr lang="en-GB">
              <a:solidFill>
                <a:srgbClr val="000000"/>
              </a:solidFill>
              <a:latin typeface="Times" pitchFamily="-107"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0" y="990600"/>
            <a:ext cx="9144000" cy="6002338"/>
          </a:xfrm>
          <a:prstGeom prst="rect">
            <a:avLst/>
          </a:prstGeom>
          <a:solidFill>
            <a:srgbClr val="000000"/>
          </a:solidFill>
          <a:ln w="9525">
            <a:noFill/>
            <a:miter lim="800000"/>
            <a:headEnd/>
            <a:tailEnd/>
          </a:ln>
        </p:spPr>
        <p:txBody>
          <a:bodyPr>
            <a:prstTxWarp prst="textNoShape">
              <a:avLst/>
            </a:prstTxWarp>
            <a:spAutoFit/>
          </a:bodyPr>
          <a:lstStyle/>
          <a:p>
            <a:pPr defTabSz="914400" eaLnBrk="0" hangingPunct="0"/>
            <a:endParaRPr lang="en-US">
              <a:solidFill>
                <a:srgbClr val="FFFFFF"/>
              </a:solidFill>
              <a:latin typeface="Times" pitchFamily="-107" charset="0"/>
            </a:endParaRPr>
          </a:p>
          <a:p>
            <a:pPr defTabSz="914400" eaLnBrk="0" hangingPunct="0"/>
            <a:r>
              <a:rPr lang="en-US" b="1">
                <a:solidFill>
                  <a:srgbClr val="FFFFFF"/>
                </a:solidFill>
                <a:latin typeface="Times" pitchFamily="-107" charset="0"/>
              </a:rPr>
              <a:t>Breton shows how nationalistic investments can be a rational choice for a group seeking particular privileges at the expense of other social groups of the same nation. In particular, the middle class can gain from investments in nationality. Its members can get better jobs when other ethnic groups cannot compete for them. In this way, investments yielding a higher social rate of return are sacrificed for projects that maximize the privileges of the middle class. </a:t>
            </a:r>
          </a:p>
          <a:p>
            <a:pPr defTabSz="914400" eaLnBrk="0" hangingPunct="0"/>
            <a:endParaRPr lang="en-US" b="1">
              <a:solidFill>
                <a:srgbClr val="FFFFFF"/>
              </a:solidFill>
              <a:latin typeface="Times" pitchFamily="-107" charset="0"/>
            </a:endParaRPr>
          </a:p>
          <a:p>
            <a:pPr defTabSz="914400" eaLnBrk="0" hangingPunct="0"/>
            <a:r>
              <a:rPr lang="en-US" b="1">
                <a:solidFill>
                  <a:srgbClr val="FFFFFF"/>
                </a:solidFill>
                <a:latin typeface="Times" pitchFamily="-107" charset="0"/>
              </a:rPr>
              <a:t>Nationalistic investments may have also the result of manipulating the preferences of the working class so that it may even gain some psychological benefits from the nationalistic policies. However, these psychological benefits are only obtained at the cost of losing the fruits of unbiased investment projects yielding a higher rate of return.</a:t>
            </a:r>
          </a:p>
          <a:p>
            <a:pPr defTabSz="914400" eaLnBrk="0" hangingPunct="0"/>
            <a:endParaRPr lang="en-GB">
              <a:solidFill>
                <a:srgbClr val="FFFFFF"/>
              </a:solidFill>
              <a:latin typeface="Times" pitchFamily="-107" charset="0"/>
            </a:endParaRPr>
          </a:p>
        </p:txBody>
      </p:sp>
      <p:sp>
        <p:nvSpPr>
          <p:cNvPr id="205827" name="Rectangle 3"/>
          <p:cNvSpPr>
            <a:spLocks noGrp="1" noChangeArrowheads="1"/>
          </p:cNvSpPr>
          <p:nvPr>
            <p:ph type="title" idx="4294967295"/>
          </p:nvPr>
        </p:nvSpPr>
        <p:spPr>
          <a:xfrm>
            <a:off x="0" y="0"/>
            <a:ext cx="9144000" cy="990600"/>
          </a:xfrm>
          <a:solidFill>
            <a:srgbClr val="660066"/>
          </a:solidFill>
        </p:spPr>
        <p:txBody>
          <a:bodyPr/>
          <a:lstStyle/>
          <a:p>
            <a:pPr eaLnBrk="1" hangingPunct="1"/>
            <a:r>
              <a:rPr lang="en-GB">
                <a:solidFill>
                  <a:schemeClr val="bg1"/>
                </a:solidFill>
                <a:ea typeface="ヒラギノ角ゴ Pro W3" pitchFamily="-107" charset="-128"/>
                <a:cs typeface="ヒラギノ角ゴ Pro W3" pitchFamily="-107" charset="-128"/>
              </a:rPr>
              <a:t>Breton’s theory.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9144000" cy="1066800"/>
          </a:xfrm>
          <a:solidFill>
            <a:srgbClr val="FFFF00"/>
          </a:solidFill>
        </p:spPr>
        <p:txBody>
          <a:bodyPr/>
          <a:lstStyle/>
          <a:p>
            <a:pPr eaLnBrk="1" hangingPunct="1"/>
            <a:r>
              <a:rPr lang="en-GB" sz="3600" b="1">
                <a:ea typeface="ヒラギノ角ゴ Pro W3" pitchFamily="-107" charset="-128"/>
                <a:cs typeface="ヒラギノ角ゴ Pro W3" pitchFamily="-107" charset="-128"/>
              </a:rPr>
              <a:t>Legal Relations and Social Scarcity</a:t>
            </a:r>
            <a:endParaRPr lang="en-GB">
              <a:ea typeface="ヒラギノ角ゴ Pro W3" pitchFamily="-107" charset="-128"/>
              <a:cs typeface="ヒラギノ角ゴ Pro W3" pitchFamily="-107" charset="-128"/>
            </a:endParaRPr>
          </a:p>
        </p:txBody>
      </p:sp>
      <p:sp>
        <p:nvSpPr>
          <p:cNvPr id="48131" name="Rectangle 3"/>
          <p:cNvSpPr>
            <a:spLocks noChangeArrowheads="1"/>
          </p:cNvSpPr>
          <p:nvPr/>
        </p:nvSpPr>
        <p:spPr bwMode="auto">
          <a:xfrm>
            <a:off x="685800" y="1371600"/>
            <a:ext cx="8220075" cy="3046413"/>
          </a:xfrm>
          <a:prstGeom prst="rect">
            <a:avLst/>
          </a:prstGeom>
          <a:noFill/>
          <a:ln w="9525">
            <a:noFill/>
            <a:miter lim="800000"/>
            <a:headEnd/>
            <a:tailEnd/>
          </a:ln>
        </p:spPr>
        <p:txBody>
          <a:bodyPr>
            <a:prstTxWarp prst="textNoShape">
              <a:avLst/>
            </a:prstTxWarp>
            <a:spAutoFit/>
          </a:bodyPr>
          <a:lstStyle/>
          <a:p>
            <a:r>
              <a:rPr lang="en-GB">
                <a:latin typeface="Calibri" charset="0"/>
              </a:rPr>
              <a:t>Legal relations are characterised by some form of social scarcity because: </a:t>
            </a:r>
          </a:p>
          <a:p>
            <a:endParaRPr lang="en-GB">
              <a:latin typeface="Calibri" charset="0"/>
            </a:endParaRPr>
          </a:p>
          <a:p>
            <a:r>
              <a:rPr lang="en-GB">
                <a:latin typeface="Calibri" charset="0"/>
              </a:rPr>
              <a:t>1) no increase in rights is possible without some increase in duties and some decrease in liberties </a:t>
            </a:r>
          </a:p>
          <a:p>
            <a:r>
              <a:rPr lang="en-GB">
                <a:latin typeface="Calibri" charset="0"/>
              </a:rPr>
              <a:t> </a:t>
            </a:r>
          </a:p>
          <a:p>
            <a:r>
              <a:rPr lang="en-GB">
                <a:latin typeface="Calibri" charset="0"/>
              </a:rPr>
              <a:t>2) no increase in powers is possible without some increase in liabilities and some decrease in immunities.</a:t>
            </a:r>
          </a:p>
        </p:txBody>
      </p:sp>
      <p:sp>
        <p:nvSpPr>
          <p:cNvPr id="48132" name="Rectangle 4"/>
          <p:cNvSpPr>
            <a:spLocks noChangeArrowheads="1"/>
          </p:cNvSpPr>
          <p:nvPr/>
        </p:nvSpPr>
        <p:spPr bwMode="auto">
          <a:xfrm>
            <a:off x="0" y="4597400"/>
            <a:ext cx="9144000" cy="1631950"/>
          </a:xfrm>
          <a:prstGeom prst="rect">
            <a:avLst/>
          </a:prstGeom>
          <a:noFill/>
          <a:ln w="9525">
            <a:solidFill>
              <a:schemeClr val="accent2"/>
            </a:solidFill>
            <a:miter lim="800000"/>
            <a:headEnd/>
            <a:tailEnd/>
          </a:ln>
        </p:spPr>
        <p:txBody>
          <a:bodyPr>
            <a:prstTxWarp prst="textNoShape">
              <a:avLst/>
            </a:prstTxWarp>
            <a:spAutoFit/>
          </a:bodyPr>
          <a:lstStyle/>
          <a:p>
            <a:r>
              <a:rPr lang="en-GB" sz="2000">
                <a:latin typeface="Calibri" charset="0"/>
              </a:rPr>
              <a:t>While public goods are typically undersupplied, </a:t>
            </a:r>
            <a:r>
              <a:rPr lang="en-GB" sz="2000">
                <a:solidFill>
                  <a:srgbClr val="FF0000"/>
                </a:solidFill>
                <a:latin typeface="Calibri" charset="0"/>
              </a:rPr>
              <a:t>positional goods are typically oversupplied.</a:t>
            </a:r>
          </a:p>
          <a:p>
            <a:endParaRPr lang="en-GB" sz="2000">
              <a:latin typeface="Calibri" charset="0"/>
            </a:endParaRPr>
          </a:p>
          <a:p>
            <a:r>
              <a:rPr lang="en-GB" sz="2000">
                <a:latin typeface="Calibri" charset="0"/>
              </a:rPr>
              <a:t>“Legal goods” such as rights, liberties and powers share this problem and some form of </a:t>
            </a:r>
            <a:r>
              <a:rPr lang="en-GB" sz="2000">
                <a:solidFill>
                  <a:srgbClr val="FF0000"/>
                </a:solidFill>
                <a:latin typeface="Calibri" charset="0"/>
              </a:rPr>
              <a:t>legal disequilibrium</a:t>
            </a:r>
            <a:r>
              <a:rPr lang="en-GB" sz="2000">
                <a:latin typeface="Calibri" charset="0"/>
              </a:rPr>
              <a:t> may typically arise.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457200" y="1905000"/>
            <a:ext cx="8393113" cy="4154488"/>
          </a:xfrm>
          <a:prstGeom prst="rect">
            <a:avLst/>
          </a:prstGeom>
          <a:solidFill>
            <a:srgbClr val="FFFFFF"/>
          </a:solidFill>
          <a:ln w="9525">
            <a:solidFill>
              <a:srgbClr val="000090"/>
            </a:solidFill>
            <a:miter lim="800000"/>
            <a:headEnd/>
            <a:tailEnd/>
          </a:ln>
        </p:spPr>
        <p:txBody>
          <a:bodyPr>
            <a:prstTxWarp prst="textNoShape">
              <a:avLst/>
            </a:prstTxWarp>
            <a:spAutoFit/>
          </a:bodyPr>
          <a:lstStyle/>
          <a:p>
            <a:pPr defTabSz="914400" eaLnBrk="0" hangingPunct="0"/>
            <a:r>
              <a:rPr lang="en-US">
                <a:solidFill>
                  <a:srgbClr val="000000"/>
                </a:solidFill>
                <a:latin typeface="Times" pitchFamily="-107" charset="0"/>
              </a:rPr>
              <a:t>Instead of creating cultural homogeneity, solidarity and market mobility, nationalists invent "old" traditions that bring about intolerance and discord.</a:t>
            </a:r>
          </a:p>
          <a:p>
            <a:pPr defTabSz="914400" eaLnBrk="0" hangingPunct="0"/>
            <a:r>
              <a:rPr lang="en-US">
                <a:solidFill>
                  <a:srgbClr val="000000"/>
                </a:solidFill>
                <a:latin typeface="Times" pitchFamily="-107" charset="0"/>
              </a:rPr>
              <a:t> </a:t>
            </a:r>
          </a:p>
          <a:p>
            <a:pPr defTabSz="914400" eaLnBrk="0" hangingPunct="0"/>
            <a:r>
              <a:rPr lang="en-US">
                <a:solidFill>
                  <a:srgbClr val="000000"/>
                </a:solidFill>
                <a:latin typeface="Times" pitchFamily="-107" charset="0"/>
              </a:rPr>
              <a:t>In this way they can break a nation into smaller nation where they can hold the best jobs. They tend to limit, instead of enhance, market mobility and the positive effects of the division of labour. </a:t>
            </a:r>
          </a:p>
          <a:p>
            <a:pPr defTabSz="914400" eaLnBrk="0" hangingPunct="0"/>
            <a:endParaRPr lang="en-US">
              <a:solidFill>
                <a:srgbClr val="000000"/>
              </a:solidFill>
              <a:latin typeface="Times" pitchFamily="-107" charset="0"/>
            </a:endParaRPr>
          </a:p>
          <a:p>
            <a:pPr defTabSz="914400" eaLnBrk="0" hangingPunct="0"/>
            <a:r>
              <a:rPr lang="en-US">
                <a:solidFill>
                  <a:srgbClr val="000000"/>
                </a:solidFill>
                <a:latin typeface="Times" pitchFamily="-107" charset="0"/>
              </a:rPr>
              <a:t>They do not create or enlarge markets but break them. In this way </a:t>
            </a:r>
            <a:r>
              <a:rPr lang="en-US">
                <a:solidFill>
                  <a:srgbClr val="333399"/>
                </a:solidFill>
                <a:latin typeface="Times" pitchFamily="-107" charset="0"/>
              </a:rPr>
              <a:t>they can gain some rents that would be wiped out by competition in larger national markets.</a:t>
            </a:r>
            <a:endParaRPr lang="en-GB">
              <a:solidFill>
                <a:srgbClr val="333399"/>
              </a:solidFill>
              <a:latin typeface="Times" pitchFamily="-107" charset="0"/>
            </a:endParaRPr>
          </a:p>
        </p:txBody>
      </p:sp>
      <p:sp>
        <p:nvSpPr>
          <p:cNvPr id="30723" name="Rectangle 3"/>
          <p:cNvSpPr>
            <a:spLocks noGrp="1" noChangeArrowheads="1"/>
          </p:cNvSpPr>
          <p:nvPr>
            <p:ph type="title" idx="4294967295"/>
          </p:nvPr>
        </p:nvSpPr>
        <p:spPr>
          <a:xfrm>
            <a:off x="0" y="0"/>
            <a:ext cx="9144000" cy="1066800"/>
          </a:xfrm>
          <a:solidFill>
            <a:schemeClr val="accent2">
              <a:lumMod val="20000"/>
              <a:lumOff val="80000"/>
            </a:schemeClr>
          </a:solidFill>
        </p:spPr>
        <p:txBody>
          <a:bodyPr/>
          <a:lstStyle/>
          <a:p>
            <a:pPr eaLnBrk="1" hangingPunct="1">
              <a:defRPr/>
            </a:pPr>
            <a:r>
              <a:rPr lang="en-GB">
                <a:solidFill>
                  <a:srgbClr val="FF0033"/>
                </a:solidFill>
                <a:ea typeface="ヒラギノ角ゴ Pro W3" pitchFamily="-106" charset="-128"/>
                <a:cs typeface="ヒラギノ角ゴ Pro W3" pitchFamily="-106" charset="-128"/>
              </a:rPr>
              <a:t>Nationalists breaking markets.</a:t>
            </a:r>
            <a:endParaRPr lang="en-GB">
              <a:ea typeface="ヒラギノ角ゴ Pro W3" pitchFamily="-106" charset="-128"/>
              <a:cs typeface="ヒラギノ角ゴ Pro W3" pitchFamily="-106" charset="-128"/>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0"/>
            <a:ext cx="9144000" cy="1371600"/>
          </a:xfrm>
          <a:solidFill>
            <a:schemeClr val="bg1">
              <a:lumMod val="85000"/>
            </a:schemeClr>
          </a:solidFill>
          <a:ln>
            <a:solidFill>
              <a:srgbClr val="000090"/>
            </a:solidFill>
          </a:ln>
        </p:spPr>
        <p:txBody>
          <a:bodyPr/>
          <a:lstStyle/>
          <a:p>
            <a:pPr eaLnBrk="1" hangingPunct="1">
              <a:defRPr/>
            </a:pPr>
            <a:r>
              <a:rPr lang="en-GB" dirty="0">
                <a:solidFill>
                  <a:srgbClr val="FF0033"/>
                </a:solidFill>
              </a:rPr>
              <a:t>The Logic of collective action</a:t>
            </a:r>
            <a:endParaRPr lang="en-GB" dirty="0"/>
          </a:p>
        </p:txBody>
      </p:sp>
      <p:sp>
        <p:nvSpPr>
          <p:cNvPr id="209923" name="Rectangle 3"/>
          <p:cNvSpPr>
            <a:spLocks noChangeArrowheads="1"/>
          </p:cNvSpPr>
          <p:nvPr/>
        </p:nvSpPr>
        <p:spPr bwMode="auto">
          <a:xfrm>
            <a:off x="304800" y="2514600"/>
            <a:ext cx="7316788" cy="466725"/>
          </a:xfrm>
          <a:prstGeom prst="rect">
            <a:avLst/>
          </a:prstGeom>
          <a:solidFill>
            <a:srgbClr val="FFFFFF"/>
          </a:solidFill>
          <a:ln w="9525">
            <a:solidFill>
              <a:srgbClr val="FF0033"/>
            </a:solidFill>
            <a:miter lim="800000"/>
            <a:headEnd/>
            <a:tailEnd/>
          </a:ln>
        </p:spPr>
        <p:txBody>
          <a:bodyPr wrap="none">
            <a:prstTxWarp prst="textNoShape">
              <a:avLst/>
            </a:prstTxWarp>
            <a:spAutoFit/>
          </a:bodyPr>
          <a:lstStyle/>
          <a:p>
            <a:pPr defTabSz="914400" eaLnBrk="0" hangingPunct="0"/>
            <a:r>
              <a:rPr lang="en-GB">
                <a:solidFill>
                  <a:srgbClr val="000000"/>
                </a:solidFill>
                <a:latin typeface="New York" charset="0"/>
              </a:rPr>
              <a:t>t</a:t>
            </a:r>
            <a:r>
              <a:rPr lang="en-GB" baseline="-25000">
                <a:solidFill>
                  <a:srgbClr val="000000"/>
                </a:solidFill>
                <a:latin typeface="New York" charset="0"/>
              </a:rPr>
              <a:t>ii</a:t>
            </a:r>
            <a:r>
              <a:rPr lang="en-GB">
                <a:solidFill>
                  <a:srgbClr val="000000"/>
                </a:solidFill>
                <a:latin typeface="New York" charset="0"/>
              </a:rPr>
              <a:t>MRS</a:t>
            </a:r>
            <a:r>
              <a:rPr lang="en-GB" baseline="30000">
                <a:solidFill>
                  <a:srgbClr val="000000"/>
                </a:solidFill>
                <a:latin typeface="New York" charset="0"/>
              </a:rPr>
              <a:t>i</a:t>
            </a:r>
            <a:r>
              <a:rPr lang="en-GB">
                <a:solidFill>
                  <a:srgbClr val="000000"/>
                </a:solidFill>
                <a:latin typeface="New York" charset="0"/>
              </a:rPr>
              <a:t>(x</a:t>
            </a:r>
            <a:r>
              <a:rPr lang="en-GB" baseline="-25000">
                <a:solidFill>
                  <a:srgbClr val="000000"/>
                </a:solidFill>
                <a:latin typeface="New York" charset="0"/>
              </a:rPr>
              <a:t>i</a:t>
            </a:r>
            <a:r>
              <a:rPr lang="en-GB">
                <a:solidFill>
                  <a:srgbClr val="000000"/>
                </a:solidFill>
                <a:latin typeface="New York" charset="0"/>
              </a:rPr>
              <a:t>,y</a:t>
            </a:r>
            <a:r>
              <a:rPr lang="en-GB" baseline="-25000">
                <a:solidFill>
                  <a:srgbClr val="000000"/>
                </a:solidFill>
                <a:latin typeface="New York" charset="0"/>
              </a:rPr>
              <a:t>i</a:t>
            </a:r>
            <a:r>
              <a:rPr lang="en-GB">
                <a:solidFill>
                  <a:srgbClr val="000000"/>
                </a:solidFill>
                <a:latin typeface="New York" charset="0"/>
              </a:rPr>
              <a:t>) +</a:t>
            </a:r>
            <a:r>
              <a:rPr lang="it-IT">
                <a:solidFill>
                  <a:srgbClr val="000000"/>
                </a:solidFill>
                <a:latin typeface="New York" charset="0"/>
              </a:rPr>
              <a:t>∑</a:t>
            </a:r>
            <a:r>
              <a:rPr lang="en-GB" baseline="-25000">
                <a:solidFill>
                  <a:srgbClr val="000000"/>
                </a:solidFill>
                <a:latin typeface="New York" charset="0"/>
              </a:rPr>
              <a:t>h</a:t>
            </a:r>
            <a:r>
              <a:rPr lang="en-GB">
                <a:solidFill>
                  <a:srgbClr val="000000"/>
                </a:solidFill>
                <a:latin typeface="New York" charset="0"/>
              </a:rPr>
              <a:t> t</a:t>
            </a:r>
            <a:r>
              <a:rPr lang="en-GB" baseline="-25000">
                <a:solidFill>
                  <a:srgbClr val="000000"/>
                </a:solidFill>
                <a:latin typeface="New York" charset="0"/>
              </a:rPr>
              <a:t>hi</a:t>
            </a:r>
            <a:r>
              <a:rPr lang="en-GB">
                <a:solidFill>
                  <a:srgbClr val="000000"/>
                </a:solidFill>
                <a:latin typeface="New York" charset="0"/>
              </a:rPr>
              <a:t> MRS</a:t>
            </a:r>
            <a:r>
              <a:rPr lang="en-GB" baseline="30000">
                <a:solidFill>
                  <a:srgbClr val="000000"/>
                </a:solidFill>
                <a:latin typeface="New York" charset="0"/>
              </a:rPr>
              <a:t>h</a:t>
            </a:r>
            <a:r>
              <a:rPr lang="en-GB">
                <a:solidFill>
                  <a:srgbClr val="000000"/>
                </a:solidFill>
                <a:latin typeface="New York" charset="0"/>
              </a:rPr>
              <a:t>(t</a:t>
            </a:r>
            <a:r>
              <a:rPr lang="en-GB" baseline="-25000">
                <a:solidFill>
                  <a:srgbClr val="000000"/>
                </a:solidFill>
                <a:latin typeface="New York" charset="0"/>
              </a:rPr>
              <a:t>hi</a:t>
            </a:r>
            <a:r>
              <a:rPr lang="en-GB">
                <a:solidFill>
                  <a:srgbClr val="000000"/>
                </a:solidFill>
                <a:latin typeface="New York" charset="0"/>
              </a:rPr>
              <a:t> x</a:t>
            </a:r>
            <a:r>
              <a:rPr lang="en-GB" baseline="-25000">
                <a:solidFill>
                  <a:srgbClr val="000000"/>
                </a:solidFill>
                <a:latin typeface="New York" charset="0"/>
              </a:rPr>
              <a:t>i</a:t>
            </a:r>
            <a:r>
              <a:rPr lang="en-GB">
                <a:solidFill>
                  <a:srgbClr val="000000"/>
                </a:solidFill>
                <a:latin typeface="New York" charset="0"/>
              </a:rPr>
              <a:t>,y</a:t>
            </a:r>
            <a:r>
              <a:rPr lang="en-GB" baseline="-25000">
                <a:solidFill>
                  <a:srgbClr val="000000"/>
                </a:solidFill>
                <a:latin typeface="New York" charset="0"/>
              </a:rPr>
              <a:t>h</a:t>
            </a:r>
            <a:r>
              <a:rPr lang="en-GB">
                <a:solidFill>
                  <a:srgbClr val="000000"/>
                </a:solidFill>
                <a:latin typeface="New York" charset="0"/>
              </a:rPr>
              <a:t>) = MRT(x,y)</a:t>
            </a:r>
          </a:p>
        </p:txBody>
      </p:sp>
      <p:sp>
        <p:nvSpPr>
          <p:cNvPr id="209924" name="Rectangle 4"/>
          <p:cNvSpPr>
            <a:spLocks noChangeArrowheads="1"/>
          </p:cNvSpPr>
          <p:nvPr/>
        </p:nvSpPr>
        <p:spPr bwMode="auto">
          <a:xfrm>
            <a:off x="304800" y="1676400"/>
            <a:ext cx="3486150" cy="457200"/>
          </a:xfrm>
          <a:prstGeom prst="rect">
            <a:avLst/>
          </a:prstGeom>
          <a:noFill/>
          <a:ln w="9525">
            <a:noFill/>
            <a:miter lim="800000"/>
            <a:headEnd/>
            <a:tailEnd/>
          </a:ln>
        </p:spPr>
        <p:txBody>
          <a:bodyPr wrap="none">
            <a:prstTxWarp prst="textNoShape">
              <a:avLst/>
            </a:prstTxWarp>
            <a:spAutoFit/>
          </a:bodyPr>
          <a:lstStyle/>
          <a:p>
            <a:pPr defTabSz="914400" eaLnBrk="0" hangingPunct="0"/>
            <a:r>
              <a:rPr lang="en-GB">
                <a:solidFill>
                  <a:srgbClr val="000000"/>
                </a:solidFill>
                <a:latin typeface="Times" pitchFamily="-107" charset="0"/>
              </a:rPr>
              <a:t>Consider again expression:</a:t>
            </a:r>
          </a:p>
        </p:txBody>
      </p:sp>
      <p:sp>
        <p:nvSpPr>
          <p:cNvPr id="209925" name="Rectangle 5"/>
          <p:cNvSpPr>
            <a:spLocks noChangeArrowheads="1"/>
          </p:cNvSpPr>
          <p:nvPr/>
        </p:nvSpPr>
        <p:spPr bwMode="auto">
          <a:xfrm>
            <a:off x="381000" y="3276600"/>
            <a:ext cx="8166100" cy="2282825"/>
          </a:xfrm>
          <a:prstGeom prst="rect">
            <a:avLst/>
          </a:prstGeom>
          <a:noFill/>
          <a:ln w="9525">
            <a:noFill/>
            <a:miter lim="800000"/>
            <a:headEnd/>
            <a:tailEnd/>
          </a:ln>
        </p:spPr>
        <p:txBody>
          <a:bodyPr wrap="none">
            <a:prstTxWarp prst="textNoShape">
              <a:avLst/>
            </a:prstTxWarp>
            <a:spAutoFit/>
          </a:bodyPr>
          <a:lstStyle/>
          <a:p>
            <a:pPr defTabSz="914400" eaLnBrk="0" hangingPunct="0"/>
            <a:r>
              <a:rPr lang="en-GB">
                <a:solidFill>
                  <a:srgbClr val="000000"/>
                </a:solidFill>
                <a:latin typeface="Times" pitchFamily="-107" charset="0"/>
              </a:rPr>
              <a:t>Suppose that the good has </a:t>
            </a:r>
            <a:r>
              <a:rPr lang="en-GB">
                <a:solidFill>
                  <a:srgbClr val="333399"/>
                </a:solidFill>
                <a:latin typeface="Times" pitchFamily="-107" charset="0"/>
              </a:rPr>
              <a:t>a public good nature for a rent-seeking</a:t>
            </a:r>
          </a:p>
          <a:p>
            <a:pPr defTabSz="914400" eaLnBrk="0" hangingPunct="0"/>
            <a:r>
              <a:rPr lang="en-GB">
                <a:solidFill>
                  <a:srgbClr val="333399"/>
                </a:solidFill>
                <a:latin typeface="Times" pitchFamily="-107" charset="0"/>
              </a:rPr>
              <a:t>group</a:t>
            </a:r>
            <a:r>
              <a:rPr lang="en-GB">
                <a:solidFill>
                  <a:srgbClr val="000000"/>
                </a:solidFill>
                <a:latin typeface="Times" pitchFamily="-107" charset="0"/>
              </a:rPr>
              <a:t> and each individual of the group has to forgive some units </a:t>
            </a:r>
          </a:p>
          <a:p>
            <a:pPr defTabSz="914400" eaLnBrk="0" hangingPunct="0"/>
            <a:r>
              <a:rPr lang="en-GB">
                <a:solidFill>
                  <a:srgbClr val="000000"/>
                </a:solidFill>
                <a:latin typeface="Times" pitchFamily="-107" charset="0"/>
              </a:rPr>
              <a:t>of the private good y to exercise the rent-seeking pressure.</a:t>
            </a:r>
          </a:p>
          <a:p>
            <a:pPr defTabSz="914400" eaLnBrk="0" hangingPunct="0"/>
            <a:endParaRPr lang="en-GB">
              <a:solidFill>
                <a:srgbClr val="000000"/>
              </a:solidFill>
              <a:latin typeface="Times" pitchFamily="-107" charset="0"/>
            </a:endParaRPr>
          </a:p>
          <a:p>
            <a:pPr defTabSz="914400" eaLnBrk="0" hangingPunct="0"/>
            <a:r>
              <a:rPr lang="en-GB">
                <a:solidFill>
                  <a:srgbClr val="000000"/>
                </a:solidFill>
                <a:latin typeface="Times" pitchFamily="-107" charset="0"/>
              </a:rPr>
              <a:t>Rent-seeking pressure will be exercised only by the individuals</a:t>
            </a:r>
          </a:p>
          <a:p>
            <a:pPr defTabSz="914400" eaLnBrk="0" hangingPunct="0"/>
            <a:r>
              <a:rPr lang="en-GB">
                <a:solidFill>
                  <a:srgbClr val="000000"/>
                </a:solidFill>
                <a:latin typeface="Times" pitchFamily="-107" charset="0"/>
              </a:rPr>
              <a:t> for whom:</a:t>
            </a:r>
          </a:p>
        </p:txBody>
      </p:sp>
      <p:sp>
        <p:nvSpPr>
          <p:cNvPr id="209926" name="Rectangle 6"/>
          <p:cNvSpPr>
            <a:spLocks noChangeArrowheads="1"/>
          </p:cNvSpPr>
          <p:nvPr/>
        </p:nvSpPr>
        <p:spPr bwMode="auto">
          <a:xfrm>
            <a:off x="381000" y="5638800"/>
            <a:ext cx="4043363" cy="466725"/>
          </a:xfrm>
          <a:prstGeom prst="rect">
            <a:avLst/>
          </a:prstGeom>
          <a:solidFill>
            <a:srgbClr val="FFFFFF"/>
          </a:solidFill>
          <a:ln w="9525">
            <a:solidFill>
              <a:schemeClr val="hlink"/>
            </a:solidFill>
            <a:miter lim="800000"/>
            <a:headEnd/>
            <a:tailEnd/>
          </a:ln>
        </p:spPr>
        <p:txBody>
          <a:bodyPr wrap="none">
            <a:prstTxWarp prst="textNoShape">
              <a:avLst/>
            </a:prstTxWarp>
            <a:spAutoFit/>
          </a:bodyPr>
          <a:lstStyle/>
          <a:p>
            <a:pPr defTabSz="914400" eaLnBrk="0" hangingPunct="0"/>
            <a:r>
              <a:rPr lang="en-GB">
                <a:solidFill>
                  <a:srgbClr val="000000"/>
                </a:solidFill>
                <a:latin typeface="New York" charset="0"/>
              </a:rPr>
              <a:t> t</a:t>
            </a:r>
            <a:r>
              <a:rPr lang="en-GB" baseline="-25000">
                <a:solidFill>
                  <a:srgbClr val="000000"/>
                </a:solidFill>
                <a:latin typeface="New York" charset="0"/>
              </a:rPr>
              <a:t>ii</a:t>
            </a:r>
            <a:r>
              <a:rPr lang="en-GB">
                <a:solidFill>
                  <a:srgbClr val="000000"/>
                </a:solidFill>
                <a:latin typeface="New York" charset="0"/>
              </a:rPr>
              <a:t>MRS</a:t>
            </a:r>
            <a:r>
              <a:rPr lang="en-GB" baseline="30000">
                <a:solidFill>
                  <a:srgbClr val="000000"/>
                </a:solidFill>
                <a:latin typeface="New York" charset="0"/>
              </a:rPr>
              <a:t>i</a:t>
            </a:r>
            <a:r>
              <a:rPr lang="en-GB">
                <a:solidFill>
                  <a:srgbClr val="000000"/>
                </a:solidFill>
                <a:latin typeface="New York" charset="0"/>
              </a:rPr>
              <a:t>(x</a:t>
            </a:r>
            <a:r>
              <a:rPr lang="en-GB" baseline="-25000">
                <a:solidFill>
                  <a:srgbClr val="000000"/>
                </a:solidFill>
                <a:latin typeface="New York" charset="0"/>
              </a:rPr>
              <a:t>i</a:t>
            </a:r>
            <a:r>
              <a:rPr lang="en-GB">
                <a:solidFill>
                  <a:srgbClr val="000000"/>
                </a:solidFill>
                <a:latin typeface="New York" charset="0"/>
              </a:rPr>
              <a:t>,y</a:t>
            </a:r>
            <a:r>
              <a:rPr lang="en-GB" baseline="-25000">
                <a:solidFill>
                  <a:srgbClr val="000000"/>
                </a:solidFill>
                <a:latin typeface="New York" charset="0"/>
              </a:rPr>
              <a:t>i</a:t>
            </a:r>
            <a:r>
              <a:rPr lang="en-GB">
                <a:solidFill>
                  <a:srgbClr val="000000"/>
                </a:solidFill>
                <a:latin typeface="New York" charset="0"/>
              </a:rPr>
              <a:t>) &gt; MRT(x,y)</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682625" y="282575"/>
            <a:ext cx="184150" cy="457200"/>
          </a:xfrm>
          <a:prstGeom prst="rect">
            <a:avLst/>
          </a:prstGeom>
          <a:noFill/>
          <a:ln w="9525">
            <a:noFill/>
            <a:miter lim="800000"/>
            <a:headEnd/>
            <a:tailEnd/>
          </a:ln>
        </p:spPr>
        <p:txBody>
          <a:bodyPr wrap="none">
            <a:prstTxWarp prst="textNoShape">
              <a:avLst/>
            </a:prstTxWarp>
            <a:spAutoFit/>
          </a:bodyPr>
          <a:lstStyle/>
          <a:p>
            <a:pPr defTabSz="914400" eaLnBrk="0" hangingPunct="0"/>
            <a:endParaRPr lang="en-US">
              <a:solidFill>
                <a:srgbClr val="000000"/>
              </a:solidFill>
              <a:latin typeface="Times" pitchFamily="-107" charset="0"/>
            </a:endParaRPr>
          </a:p>
        </p:txBody>
      </p:sp>
      <p:sp>
        <p:nvSpPr>
          <p:cNvPr id="211971" name="Rectangle 3"/>
          <p:cNvSpPr>
            <a:spLocks noGrp="1" noChangeArrowheads="1"/>
          </p:cNvSpPr>
          <p:nvPr>
            <p:ph type="title" idx="4294967295"/>
          </p:nvPr>
        </p:nvSpPr>
        <p:spPr>
          <a:xfrm>
            <a:off x="609600" y="152400"/>
            <a:ext cx="7772400" cy="1143000"/>
          </a:xfrm>
        </p:spPr>
        <p:txBody>
          <a:bodyPr/>
          <a:lstStyle/>
          <a:p>
            <a:pPr eaLnBrk="1" hangingPunct="1"/>
            <a:r>
              <a:rPr lang="en-GB" sz="3600">
                <a:solidFill>
                  <a:srgbClr val="FF0033"/>
                </a:solidFill>
                <a:ea typeface="ヒラギノ角ゴ Pro W3" pitchFamily="-107" charset="-128"/>
                <a:cs typeface="ヒラギノ角ゴ Pro W3" pitchFamily="-107" charset="-128"/>
              </a:rPr>
              <a:t>Size, inequality and collective action.</a:t>
            </a:r>
            <a:br>
              <a:rPr lang="en-GB" sz="3600">
                <a:solidFill>
                  <a:srgbClr val="FF0033"/>
                </a:solidFill>
                <a:ea typeface="ヒラギノ角ゴ Pro W3" pitchFamily="-107" charset="-128"/>
                <a:cs typeface="ヒラギノ角ゴ Pro W3" pitchFamily="-107" charset="-128"/>
              </a:rPr>
            </a:br>
            <a:endParaRPr lang="en-GB">
              <a:ea typeface="ヒラギノ角ゴ Pro W3" pitchFamily="-107" charset="-128"/>
              <a:cs typeface="ヒラギノ角ゴ Pro W3" pitchFamily="-107" charset="-128"/>
            </a:endParaRPr>
          </a:p>
        </p:txBody>
      </p:sp>
      <p:sp>
        <p:nvSpPr>
          <p:cNvPr id="211972" name="Rectangle 4"/>
          <p:cNvSpPr>
            <a:spLocks noChangeArrowheads="1"/>
          </p:cNvSpPr>
          <p:nvPr/>
        </p:nvSpPr>
        <p:spPr bwMode="auto">
          <a:xfrm>
            <a:off x="274638" y="1600200"/>
            <a:ext cx="8640762" cy="4473575"/>
          </a:xfrm>
          <a:prstGeom prst="rect">
            <a:avLst/>
          </a:prstGeom>
          <a:solidFill>
            <a:srgbClr val="D9D9D9"/>
          </a:solidFill>
          <a:ln w="9525">
            <a:solidFill>
              <a:srgbClr val="660066"/>
            </a:solidFill>
            <a:miter lim="800000"/>
            <a:headEnd/>
            <a:tailEnd/>
          </a:ln>
        </p:spPr>
        <p:txBody>
          <a:bodyPr>
            <a:prstTxWarp prst="textNoShape">
              <a:avLst/>
            </a:prstTxWarp>
            <a:spAutoFit/>
          </a:bodyPr>
          <a:lstStyle/>
          <a:p>
            <a:pPr defTabSz="914400" eaLnBrk="0" hangingPunct="0"/>
            <a:r>
              <a:rPr lang="en-GB" b="1">
                <a:solidFill>
                  <a:srgbClr val="333399"/>
                </a:solidFill>
                <a:latin typeface="Times" pitchFamily="-107" charset="0"/>
              </a:rPr>
              <a:t>If </a:t>
            </a:r>
            <a:r>
              <a:rPr lang="it-IT">
                <a:solidFill>
                  <a:srgbClr val="333399"/>
                </a:solidFill>
                <a:latin typeface="New York" charset="0"/>
              </a:rPr>
              <a:t>∑</a:t>
            </a:r>
            <a:r>
              <a:rPr lang="en-GB" baseline="-25000">
                <a:solidFill>
                  <a:srgbClr val="333399"/>
                </a:solidFill>
                <a:latin typeface="New York" charset="0"/>
              </a:rPr>
              <a:t>h</a:t>
            </a:r>
            <a:r>
              <a:rPr lang="en-GB">
                <a:solidFill>
                  <a:srgbClr val="333399"/>
                </a:solidFill>
                <a:latin typeface="New York" charset="0"/>
              </a:rPr>
              <a:t> t</a:t>
            </a:r>
            <a:r>
              <a:rPr lang="en-GB" baseline="-25000">
                <a:solidFill>
                  <a:srgbClr val="333399"/>
                </a:solidFill>
                <a:latin typeface="New York" charset="0"/>
              </a:rPr>
              <a:t>hi</a:t>
            </a:r>
            <a:r>
              <a:rPr lang="en-GB">
                <a:solidFill>
                  <a:srgbClr val="333399"/>
                </a:solidFill>
                <a:latin typeface="New York" charset="0"/>
              </a:rPr>
              <a:t> is unequally distributed,</a:t>
            </a:r>
          </a:p>
          <a:p>
            <a:pPr defTabSz="914400" eaLnBrk="0" hangingPunct="0"/>
            <a:r>
              <a:rPr lang="en-GB">
                <a:solidFill>
                  <a:srgbClr val="333399"/>
                </a:solidFill>
                <a:latin typeface="New York" charset="0"/>
              </a:rPr>
              <a:t>then collective action will be more likely and </a:t>
            </a:r>
          </a:p>
          <a:p>
            <a:pPr defTabSz="914400" eaLnBrk="0" hangingPunct="0"/>
            <a:r>
              <a:rPr lang="en-GB">
                <a:solidFill>
                  <a:srgbClr val="333399"/>
                </a:solidFill>
                <a:latin typeface="New York" charset="0"/>
              </a:rPr>
              <a:t>it is most likely when:</a:t>
            </a:r>
          </a:p>
          <a:p>
            <a:pPr defTabSz="914400" eaLnBrk="0" hangingPunct="0"/>
            <a:r>
              <a:rPr lang="it-IT">
                <a:solidFill>
                  <a:srgbClr val="000000"/>
                </a:solidFill>
                <a:latin typeface="New York" charset="0"/>
              </a:rPr>
              <a:t>∑</a:t>
            </a:r>
            <a:r>
              <a:rPr lang="en-GB" baseline="-25000">
                <a:solidFill>
                  <a:srgbClr val="000000"/>
                </a:solidFill>
                <a:latin typeface="New York" charset="0"/>
              </a:rPr>
              <a:t>h</a:t>
            </a:r>
            <a:r>
              <a:rPr lang="en-GB">
                <a:solidFill>
                  <a:srgbClr val="000000"/>
                </a:solidFill>
                <a:latin typeface="New York" charset="0"/>
              </a:rPr>
              <a:t> t</a:t>
            </a:r>
            <a:r>
              <a:rPr lang="en-GB" baseline="-25000">
                <a:solidFill>
                  <a:srgbClr val="000000"/>
                </a:solidFill>
                <a:latin typeface="New York" charset="0"/>
              </a:rPr>
              <a:t>hi</a:t>
            </a:r>
            <a:r>
              <a:rPr lang="en-GB">
                <a:solidFill>
                  <a:srgbClr val="000000"/>
                </a:solidFill>
                <a:latin typeface="New York" charset="0"/>
              </a:rPr>
              <a:t> =  t</a:t>
            </a:r>
            <a:r>
              <a:rPr lang="en-GB" baseline="-25000">
                <a:solidFill>
                  <a:srgbClr val="000000"/>
                </a:solidFill>
                <a:latin typeface="New York" charset="0"/>
              </a:rPr>
              <a:t>ii</a:t>
            </a:r>
            <a:endParaRPr lang="en-GB">
              <a:solidFill>
                <a:srgbClr val="000000"/>
              </a:solidFill>
              <a:latin typeface="New York" charset="0"/>
            </a:endParaRPr>
          </a:p>
          <a:p>
            <a:pPr defTabSz="914400" eaLnBrk="0" hangingPunct="0"/>
            <a:endParaRPr lang="en-GB" b="1">
              <a:solidFill>
                <a:srgbClr val="000000"/>
              </a:solidFill>
              <a:latin typeface="Times" pitchFamily="-107" charset="0"/>
            </a:endParaRPr>
          </a:p>
          <a:p>
            <a:pPr defTabSz="914400" eaLnBrk="0" hangingPunct="0"/>
            <a:r>
              <a:rPr lang="en-GB" b="1">
                <a:solidFill>
                  <a:srgbClr val="000000"/>
                </a:solidFill>
                <a:latin typeface="Times" pitchFamily="-107" charset="0"/>
              </a:rPr>
              <a:t>Collective action is more likely to be exercized </a:t>
            </a:r>
            <a:r>
              <a:rPr lang="en-GB" b="1">
                <a:solidFill>
                  <a:srgbClr val="FF0033"/>
                </a:solidFill>
                <a:latin typeface="Times" pitchFamily="-107" charset="0"/>
              </a:rPr>
              <a:t>by groups:</a:t>
            </a:r>
          </a:p>
          <a:p>
            <a:pPr defTabSz="914400" eaLnBrk="0" hangingPunct="0">
              <a:lnSpc>
                <a:spcPct val="60000"/>
              </a:lnSpc>
            </a:pPr>
            <a:endParaRPr lang="en-GB" b="1">
              <a:solidFill>
                <a:srgbClr val="FF0033"/>
              </a:solidFill>
              <a:latin typeface="Times" pitchFamily="-107" charset="0"/>
            </a:endParaRPr>
          </a:p>
          <a:p>
            <a:pPr defTabSz="914400" eaLnBrk="0" hangingPunct="0">
              <a:lnSpc>
                <a:spcPct val="60000"/>
              </a:lnSpc>
            </a:pPr>
            <a:endParaRPr lang="en-GB" b="1">
              <a:solidFill>
                <a:srgbClr val="FF0033"/>
              </a:solidFill>
              <a:latin typeface="Times" pitchFamily="-107" charset="0"/>
            </a:endParaRPr>
          </a:p>
          <a:p>
            <a:pPr defTabSz="914400" eaLnBrk="0" hangingPunct="0">
              <a:lnSpc>
                <a:spcPct val="60000"/>
              </a:lnSpc>
            </a:pPr>
            <a:r>
              <a:rPr lang="en-GB" b="1">
                <a:solidFill>
                  <a:srgbClr val="FF0033"/>
                </a:solidFill>
                <a:latin typeface="Times" pitchFamily="-107" charset="0"/>
              </a:rPr>
              <a:t>That are small</a:t>
            </a:r>
          </a:p>
          <a:p>
            <a:pPr defTabSz="914400" eaLnBrk="0" hangingPunct="0">
              <a:lnSpc>
                <a:spcPct val="60000"/>
              </a:lnSpc>
            </a:pPr>
            <a:endParaRPr lang="en-GB" b="1">
              <a:solidFill>
                <a:srgbClr val="FF0033"/>
              </a:solidFill>
              <a:latin typeface="Times" pitchFamily="-107" charset="0"/>
            </a:endParaRPr>
          </a:p>
          <a:p>
            <a:pPr defTabSz="914400" eaLnBrk="0" hangingPunct="0">
              <a:lnSpc>
                <a:spcPct val="60000"/>
              </a:lnSpc>
            </a:pPr>
            <a:endParaRPr lang="en-GB" b="1">
              <a:solidFill>
                <a:srgbClr val="FF0033"/>
              </a:solidFill>
              <a:latin typeface="Times" pitchFamily="-107" charset="0"/>
            </a:endParaRPr>
          </a:p>
          <a:p>
            <a:pPr defTabSz="914400" eaLnBrk="0" hangingPunct="0">
              <a:lnSpc>
                <a:spcPct val="60000"/>
              </a:lnSpc>
            </a:pPr>
            <a:r>
              <a:rPr lang="en-GB" b="1">
                <a:solidFill>
                  <a:srgbClr val="FF0033"/>
                </a:solidFill>
                <a:latin typeface="Times" pitchFamily="-107" charset="0"/>
              </a:rPr>
              <a:t>Where the distribution of the benefit is unequal.</a:t>
            </a:r>
          </a:p>
          <a:p>
            <a:pPr defTabSz="914400" eaLnBrk="0" hangingPunct="0">
              <a:lnSpc>
                <a:spcPct val="60000"/>
              </a:lnSpc>
            </a:pPr>
            <a:endParaRPr lang="en-GB" b="1">
              <a:solidFill>
                <a:srgbClr val="000000"/>
              </a:solidFill>
              <a:latin typeface="Times" pitchFamily="-107" charset="0"/>
            </a:endParaRPr>
          </a:p>
          <a:p>
            <a:pPr defTabSz="914400" eaLnBrk="0" hangingPunct="0">
              <a:lnSpc>
                <a:spcPct val="90000"/>
              </a:lnSpc>
            </a:pPr>
            <a:r>
              <a:rPr lang="en-GB" b="1">
                <a:solidFill>
                  <a:srgbClr val="000000"/>
                </a:solidFill>
                <a:latin typeface="Times" pitchFamily="-107" charset="0"/>
              </a:rPr>
              <a:t>Inefficiency of collective action and possible inefficiency</a:t>
            </a:r>
          </a:p>
          <a:p>
            <a:pPr defTabSz="914400" eaLnBrk="0" hangingPunct="0">
              <a:lnSpc>
                <a:spcPct val="90000"/>
              </a:lnSpc>
            </a:pPr>
            <a:r>
              <a:rPr lang="en-GB" b="1">
                <a:solidFill>
                  <a:srgbClr val="000000"/>
                </a:solidFill>
                <a:latin typeface="Times" pitchFamily="-107" charset="0"/>
              </a:rPr>
              <a:t> of nationalist policies.</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85800" y="152400"/>
            <a:ext cx="8186738" cy="1463675"/>
          </a:xfrm>
          <a:solidFill>
            <a:srgbClr val="FFFFFF"/>
          </a:solidFill>
          <a:ln>
            <a:solidFill>
              <a:srgbClr val="000000"/>
            </a:solidFill>
          </a:ln>
        </p:spPr>
        <p:txBody>
          <a:bodyPr/>
          <a:lstStyle/>
          <a:p>
            <a:pPr eaLnBrk="1" hangingPunct="1"/>
            <a:r>
              <a:rPr lang="en-GB">
                <a:ea typeface="ヒラギノ角ゴ Pro W3" pitchFamily="-107" charset="-128"/>
                <a:cs typeface="ヒラギノ角ゴ Pro W3" pitchFamily="-107" charset="-128"/>
              </a:rPr>
              <a:t>The complementarity-substitution problem.</a:t>
            </a:r>
          </a:p>
        </p:txBody>
      </p:sp>
      <p:sp>
        <p:nvSpPr>
          <p:cNvPr id="154627" name="Rectangle 3"/>
          <p:cNvSpPr>
            <a:spLocks noChangeArrowheads="1"/>
          </p:cNvSpPr>
          <p:nvPr/>
        </p:nvSpPr>
        <p:spPr bwMode="auto">
          <a:xfrm>
            <a:off x="609600" y="1752600"/>
            <a:ext cx="8262938" cy="4894263"/>
          </a:xfrm>
          <a:prstGeom prst="rect">
            <a:avLst/>
          </a:prstGeom>
          <a:solidFill>
            <a:srgbClr val="CCFFCC"/>
          </a:solidFill>
          <a:ln w="9525">
            <a:noFill/>
            <a:miter lim="800000"/>
            <a:headEnd/>
            <a:tailEnd/>
          </a:ln>
        </p:spPr>
        <p:txBody>
          <a:bodyPr>
            <a:prstTxWarp prst="textNoShape">
              <a:avLst/>
            </a:prstTxWarp>
            <a:spAutoFit/>
          </a:bodyPr>
          <a:lstStyle/>
          <a:p>
            <a:pPr eaLnBrk="0" hangingPunct="0"/>
            <a:r>
              <a:rPr lang="en-GB"/>
              <a:t>The relations of complementarity and substitution between social solidarity and cultural-linguistic standardisation create a difficult puzzle in situations where both factors are lacking.</a:t>
            </a:r>
          </a:p>
          <a:p>
            <a:pPr eaLnBrk="0" hangingPunct="0"/>
            <a:r>
              <a:rPr lang="en-GB">
                <a:solidFill>
                  <a:srgbClr val="992236"/>
                </a:solidFill>
              </a:rPr>
              <a:t>- a low level of cultural-linguistic standardisation</a:t>
            </a:r>
            <a:r>
              <a:rPr lang="en-GB"/>
              <a:t> make redistributive policies </a:t>
            </a:r>
            <a:r>
              <a:rPr lang="en-GB">
                <a:solidFill>
                  <a:srgbClr val="992236"/>
                </a:solidFill>
              </a:rPr>
              <a:t>more important</a:t>
            </a:r>
            <a:r>
              <a:rPr lang="en-GB"/>
              <a:t> because the liquidity of the skills of the losers is low</a:t>
            </a:r>
          </a:p>
          <a:p>
            <a:pPr eaLnBrk="0" hangingPunct="0"/>
            <a:r>
              <a:rPr lang="en-GB">
                <a:solidFill>
                  <a:srgbClr val="992236"/>
                </a:solidFill>
              </a:rPr>
              <a:t>- the same low level cultural-linguistic homogeneity</a:t>
            </a:r>
            <a:r>
              <a:rPr lang="en-GB"/>
              <a:t> may </a:t>
            </a:r>
            <a:r>
              <a:rPr lang="en-GB">
                <a:solidFill>
                  <a:srgbClr val="992236"/>
                </a:solidFill>
              </a:rPr>
              <a:t>inhibit</a:t>
            </a:r>
            <a:r>
              <a:rPr lang="en-GB"/>
              <a:t> social solidarity and make it difficult to implement redistributive policies</a:t>
            </a:r>
          </a:p>
          <a:p>
            <a:pPr eaLnBrk="0" hangingPunct="0"/>
            <a:endParaRPr lang="en-GB"/>
          </a:p>
          <a:p>
            <a:pPr eaLnBrk="0" hangingPunct="0"/>
            <a:r>
              <a:rPr lang="en-GB">
                <a:solidFill>
                  <a:schemeClr val="accent2"/>
                </a:solidFill>
              </a:rPr>
              <a:t>Is Europe caught in the complementarity-substitution problem?  </a:t>
            </a:r>
            <a:endParaRPr lang="en-GB"/>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0"/>
            <a:ext cx="8229600" cy="838200"/>
          </a:xfrm>
          <a:solidFill>
            <a:srgbClr val="CCFFCC"/>
          </a:solidFill>
          <a:ln>
            <a:solidFill>
              <a:srgbClr val="000000"/>
            </a:solidFill>
          </a:ln>
        </p:spPr>
        <p:txBody>
          <a:bodyPr/>
          <a:lstStyle/>
          <a:p>
            <a:r>
              <a:rPr lang="en-GB" sz="3600">
                <a:solidFill>
                  <a:schemeClr val="tx1"/>
                </a:solidFill>
                <a:ea typeface="ヒラギノ角ゴ Pro W3" pitchFamily="-107" charset="-128"/>
                <a:cs typeface="ヒラギノ角ゴ Pro W3" pitchFamily="-107" charset="-128"/>
              </a:rPr>
              <a:t>The Nature of European Federalism</a:t>
            </a:r>
            <a:endParaRPr lang="en-GB" sz="2400">
              <a:solidFill>
                <a:schemeClr val="tx1"/>
              </a:solidFill>
              <a:ea typeface="ヒラギノ角ゴ Pro W3" pitchFamily="-107" charset="-128"/>
              <a:cs typeface="ヒラギノ角ゴ Pro W3" pitchFamily="-107" charset="-128"/>
            </a:endParaRPr>
          </a:p>
        </p:txBody>
      </p:sp>
      <p:sp>
        <p:nvSpPr>
          <p:cNvPr id="156675" name="Rectangle 3"/>
          <p:cNvSpPr>
            <a:spLocks noChangeArrowheads="1"/>
          </p:cNvSpPr>
          <p:nvPr/>
        </p:nvSpPr>
        <p:spPr bwMode="auto">
          <a:xfrm>
            <a:off x="0" y="923925"/>
            <a:ext cx="9144000" cy="6370638"/>
          </a:xfrm>
          <a:prstGeom prst="rect">
            <a:avLst/>
          </a:prstGeom>
          <a:noFill/>
          <a:ln w="9525">
            <a:noFill/>
            <a:miter lim="800000"/>
            <a:headEnd/>
            <a:tailEnd/>
          </a:ln>
        </p:spPr>
        <p:txBody>
          <a:bodyPr>
            <a:prstTxWarp prst="textNoShape">
              <a:avLst/>
            </a:prstTxWarp>
            <a:spAutoFit/>
          </a:bodyPr>
          <a:lstStyle/>
          <a:p>
            <a:pPr eaLnBrk="0" hangingPunct="0"/>
            <a:r>
              <a:rPr lang="en-GB"/>
              <a:t>The theories of federalism based on the </a:t>
            </a:r>
            <a:r>
              <a:rPr lang="en-GB">
                <a:solidFill>
                  <a:srgbClr val="996633"/>
                </a:solidFill>
              </a:rPr>
              <a:t>“American experience-</a:t>
            </a:r>
          </a:p>
          <a:p>
            <a:pPr eaLnBrk="0" hangingPunct="0"/>
            <a:r>
              <a:rPr lang="en-GB">
                <a:solidFill>
                  <a:srgbClr val="996633"/>
                </a:solidFill>
              </a:rPr>
              <a:t>Neo-classical theory mix”</a:t>
            </a:r>
            <a:r>
              <a:rPr lang="en-GB"/>
              <a:t> provide a poor guide for the understanding of the European mild federalist project.</a:t>
            </a:r>
          </a:p>
          <a:p>
            <a:pPr eaLnBrk="0" hangingPunct="0"/>
            <a:endParaRPr lang="en-GB"/>
          </a:p>
          <a:p>
            <a:pPr eaLnBrk="0" hangingPunct="0"/>
            <a:r>
              <a:rPr lang="en-GB">
                <a:solidFill>
                  <a:schemeClr val="accent2"/>
                </a:solidFill>
              </a:rPr>
              <a:t>The European project is not so much about  the optimal clustering that could be obtained by the free mobility of the individuals. </a:t>
            </a:r>
          </a:p>
          <a:p>
            <a:pPr eaLnBrk="0" hangingPunct="0"/>
            <a:r>
              <a:rPr lang="en-GB">
                <a:solidFill>
                  <a:schemeClr val="accent2"/>
                </a:solidFill>
              </a:rPr>
              <a:t>It is about decreasing the costs of mobility and, at the same time, about protecting individuals against excessive and/or undesired mobility.</a:t>
            </a:r>
          </a:p>
          <a:p>
            <a:pPr eaLnBrk="0" hangingPunct="0"/>
            <a:endParaRPr lang="en-GB"/>
          </a:p>
          <a:p>
            <a:pPr eaLnBrk="0" hangingPunct="0"/>
            <a:r>
              <a:rPr lang="en-GB"/>
              <a:t>For instance, to decrease mobility costs individuals: </a:t>
            </a:r>
          </a:p>
          <a:p>
            <a:pPr eaLnBrk="0" hangingPunct="0"/>
            <a:r>
              <a:rPr lang="en-GB">
                <a:solidFill>
                  <a:srgbClr val="992236"/>
                </a:solidFill>
              </a:rPr>
              <a:t>-</a:t>
            </a:r>
            <a:r>
              <a:rPr lang="en-GB"/>
              <a:t> are encouraged to become bilingual or trilingual and understand </a:t>
            </a:r>
          </a:p>
          <a:p>
            <a:pPr eaLnBrk="0" hangingPunct="0"/>
            <a:r>
              <a:rPr lang="en-GB"/>
              <a:t>   each other Culture (Erasmus project)</a:t>
            </a:r>
          </a:p>
          <a:p>
            <a:pPr eaLnBrk="0" hangingPunct="0"/>
            <a:r>
              <a:rPr lang="en-GB">
                <a:solidFill>
                  <a:srgbClr val="992236"/>
                </a:solidFill>
              </a:rPr>
              <a:t>-</a:t>
            </a:r>
            <a:r>
              <a:rPr lang="en-GB"/>
              <a:t>  are protected against undesired mobility (Structural Funds).</a:t>
            </a:r>
          </a:p>
          <a:p>
            <a:pPr eaLnBrk="0" hangingPunct="0"/>
            <a:endParaRPr lang="en-GB">
              <a:solidFill>
                <a:srgbClr val="992236"/>
              </a:solidFill>
            </a:endParaRPr>
          </a:p>
          <a:p>
            <a:pPr eaLnBrk="0" hangingPunct="0"/>
            <a:endParaRPr lang="en-GB"/>
          </a:p>
          <a:p>
            <a:pPr eaLnBrk="0" hangingPunct="0"/>
            <a:r>
              <a:rPr lang="en-GB"/>
              <a:t>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0"/>
            <a:ext cx="9144000" cy="838200"/>
          </a:xfrm>
          <a:solidFill>
            <a:srgbClr val="FFFF00"/>
          </a:solidFill>
          <a:ln>
            <a:solidFill>
              <a:srgbClr val="000000"/>
            </a:solidFill>
          </a:ln>
        </p:spPr>
        <p:txBody>
          <a:bodyPr/>
          <a:lstStyle/>
          <a:p>
            <a:pPr eaLnBrk="1" hangingPunct="1"/>
            <a:r>
              <a:rPr lang="en-GB">
                <a:ea typeface="ヒラギノ角ゴ Pro W3" pitchFamily="-107" charset="-128"/>
                <a:cs typeface="ヒラギノ角ゴ Pro W3" pitchFamily="-107" charset="-128"/>
              </a:rPr>
              <a:t>The  European puzzle.</a:t>
            </a:r>
          </a:p>
        </p:txBody>
      </p:sp>
      <p:sp>
        <p:nvSpPr>
          <p:cNvPr id="158723" name="Rectangle 3"/>
          <p:cNvSpPr>
            <a:spLocks noChangeArrowheads="1"/>
          </p:cNvSpPr>
          <p:nvPr/>
        </p:nvSpPr>
        <p:spPr bwMode="auto">
          <a:xfrm>
            <a:off x="890588" y="159226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58724" name="Rectangle 4"/>
          <p:cNvSpPr>
            <a:spLocks noChangeArrowheads="1"/>
          </p:cNvSpPr>
          <p:nvPr/>
        </p:nvSpPr>
        <p:spPr bwMode="auto">
          <a:xfrm>
            <a:off x="596900" y="838200"/>
            <a:ext cx="7931150" cy="5262563"/>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solidFill>
                  <a:srgbClr val="992236"/>
                </a:solidFill>
              </a:rPr>
              <a:t>European Federalism tries to struck a compromise between  cultural standardisation and undesired </a:t>
            </a:r>
          </a:p>
          <a:p>
            <a:pPr eaLnBrk="0" hangingPunct="0"/>
            <a:r>
              <a:rPr lang="en-GB">
                <a:solidFill>
                  <a:srgbClr val="992236"/>
                </a:solidFill>
              </a:rPr>
              <a:t>costly mobility in a linguistically differentiated Europe.</a:t>
            </a:r>
            <a:endParaRPr lang="en-GB"/>
          </a:p>
          <a:p>
            <a:pPr eaLnBrk="0" hangingPunct="0"/>
            <a:endParaRPr lang="en-GB">
              <a:solidFill>
                <a:srgbClr val="992236"/>
              </a:solidFill>
            </a:endParaRPr>
          </a:p>
          <a:p>
            <a:pPr eaLnBrk="0" hangingPunct="0"/>
            <a:r>
              <a:rPr lang="en-GB"/>
              <a:t>In creating a single market Europe faces the complementarity-substitution puzzle:</a:t>
            </a:r>
          </a:p>
          <a:p>
            <a:pPr eaLnBrk="0" hangingPunct="0"/>
            <a:endParaRPr lang="en-GB"/>
          </a:p>
          <a:p>
            <a:pPr eaLnBrk="0" hangingPunct="0"/>
            <a:r>
              <a:rPr lang="en-GB"/>
              <a:t>Social protection is particularly </a:t>
            </a:r>
            <a:r>
              <a:rPr lang="en-GB">
                <a:solidFill>
                  <a:schemeClr val="accent2"/>
                </a:solidFill>
              </a:rPr>
              <a:t>important</a:t>
            </a:r>
            <a:r>
              <a:rPr lang="en-GB"/>
              <a:t> in a </a:t>
            </a:r>
            <a:r>
              <a:rPr lang="en-GB">
                <a:solidFill>
                  <a:schemeClr val="accent2"/>
                </a:solidFill>
              </a:rPr>
              <a:t>linguistically divided</a:t>
            </a:r>
            <a:r>
              <a:rPr lang="en-GB"/>
              <a:t> Europe where mobility and the related economic and political markets are a very poor substitute for it.</a:t>
            </a:r>
          </a:p>
          <a:p>
            <a:pPr eaLnBrk="0" hangingPunct="0"/>
            <a:endParaRPr lang="en-GB"/>
          </a:p>
          <a:p>
            <a:pPr eaLnBrk="0" hangingPunct="0"/>
            <a:r>
              <a:rPr lang="en-GB"/>
              <a:t>But </a:t>
            </a:r>
            <a:r>
              <a:rPr lang="en-GB">
                <a:solidFill>
                  <a:schemeClr val="accent2"/>
                </a:solidFill>
              </a:rPr>
              <a:t>the same linguistic and cultural divisions</a:t>
            </a:r>
            <a:r>
              <a:rPr lang="en-GB"/>
              <a:t> make it</a:t>
            </a:r>
          </a:p>
          <a:p>
            <a:pPr eaLnBrk="0" hangingPunct="0"/>
            <a:r>
              <a:rPr lang="en-GB"/>
              <a:t>very </a:t>
            </a:r>
            <a:r>
              <a:rPr lang="en-GB">
                <a:solidFill>
                  <a:schemeClr val="accent2"/>
                </a:solidFill>
              </a:rPr>
              <a:t>difficult</a:t>
            </a:r>
            <a:r>
              <a:rPr lang="en-GB"/>
              <a:t> to have social protection at European level.</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0"/>
            <a:ext cx="9144000" cy="1143000"/>
          </a:xfrm>
          <a:solidFill>
            <a:srgbClr val="FFFF00"/>
          </a:solidFill>
          <a:ln>
            <a:solidFill>
              <a:srgbClr val="000000"/>
            </a:solidFill>
          </a:ln>
        </p:spPr>
        <p:txBody>
          <a:bodyPr/>
          <a:lstStyle/>
          <a:p>
            <a:pPr eaLnBrk="1" hangingPunct="1"/>
            <a:r>
              <a:rPr lang="en-GB" sz="3600">
                <a:ea typeface="ヒラギノ角ゴ Pro W3" pitchFamily="-107" charset="-128"/>
                <a:cs typeface="ヒラギノ角ゴ Pro W3" pitchFamily="-107" charset="-128"/>
              </a:rPr>
              <a:t>The role of the National  Welfare State in the process of European integration.</a:t>
            </a:r>
          </a:p>
        </p:txBody>
      </p:sp>
      <p:sp>
        <p:nvSpPr>
          <p:cNvPr id="160771" name="Rectangle 3"/>
          <p:cNvSpPr>
            <a:spLocks noChangeArrowheads="1"/>
          </p:cNvSpPr>
          <p:nvPr/>
        </p:nvSpPr>
        <p:spPr bwMode="auto">
          <a:xfrm>
            <a:off x="454025" y="1300163"/>
            <a:ext cx="8428038" cy="4892675"/>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t>A possible solution to the </a:t>
            </a:r>
            <a:r>
              <a:rPr lang="en-GB">
                <a:solidFill>
                  <a:schemeClr val="accent2"/>
                </a:solidFill>
              </a:rPr>
              <a:t>complementarity-substitution puzzle</a:t>
            </a:r>
            <a:r>
              <a:rPr lang="en-GB"/>
              <a:t> relies on National States continuing to supply much </a:t>
            </a:r>
          </a:p>
          <a:p>
            <a:pPr eaLnBrk="0" hangingPunct="0"/>
            <a:r>
              <a:rPr lang="en-GB"/>
              <a:t>social protection with the blessing of the European Union. </a:t>
            </a:r>
          </a:p>
          <a:p>
            <a:pPr eaLnBrk="0" hangingPunct="0"/>
            <a:endParaRPr lang="en-GB"/>
          </a:p>
          <a:p>
            <a:pPr eaLnBrk="0" hangingPunct="0"/>
            <a:r>
              <a:rPr lang="en-GB">
                <a:solidFill>
                  <a:schemeClr val="accent2"/>
                </a:solidFill>
              </a:rPr>
              <a:t>The National Welfare State cannot be easily substituted:</a:t>
            </a:r>
          </a:p>
          <a:p>
            <a:pPr eaLnBrk="0" hangingPunct="0">
              <a:buFontTx/>
              <a:buChar char="-"/>
            </a:pPr>
            <a:endParaRPr lang="en-GB"/>
          </a:p>
          <a:p>
            <a:pPr eaLnBrk="0" hangingPunct="0">
              <a:buFontTx/>
              <a:buChar char="-"/>
            </a:pPr>
            <a:r>
              <a:rPr lang="en-GB"/>
              <a:t> an </a:t>
            </a:r>
            <a:r>
              <a:rPr lang="en-GB">
                <a:solidFill>
                  <a:srgbClr val="992236"/>
                </a:solidFill>
              </a:rPr>
              <a:t>European Welfare State</a:t>
            </a:r>
            <a:r>
              <a:rPr lang="en-GB"/>
              <a:t> is limited by the absence of a </a:t>
            </a:r>
          </a:p>
          <a:p>
            <a:pPr eaLnBrk="0" hangingPunct="0"/>
            <a:r>
              <a:rPr lang="en-GB"/>
              <a:t>complementary cultural homogeneity that makes it acceptable </a:t>
            </a:r>
          </a:p>
          <a:p>
            <a:pPr eaLnBrk="0" hangingPunct="0"/>
            <a:r>
              <a:rPr lang="en-GB"/>
              <a:t>substantial redistribution at European level </a:t>
            </a:r>
          </a:p>
          <a:p>
            <a:pPr eaLnBrk="0" hangingPunct="0">
              <a:buFontTx/>
              <a:buChar char="-"/>
            </a:pPr>
            <a:endParaRPr lang="en-GB"/>
          </a:p>
          <a:p>
            <a:pPr eaLnBrk="0" hangingPunct="0">
              <a:buFontTx/>
              <a:buChar char="-"/>
            </a:pPr>
            <a:r>
              <a:rPr lang="en-GB"/>
              <a:t> </a:t>
            </a:r>
            <a:r>
              <a:rPr lang="en-GB">
                <a:solidFill>
                  <a:srgbClr val="992236"/>
                </a:solidFill>
              </a:rPr>
              <a:t>European cultural standardisation</a:t>
            </a:r>
            <a:r>
              <a:rPr lang="en-GB"/>
              <a:t> is a very costly substitute </a:t>
            </a:r>
          </a:p>
          <a:p>
            <a:pPr eaLnBrk="0" hangingPunct="0"/>
            <a:r>
              <a:rPr lang="en-GB"/>
              <a:t>insurance device  in a linguistically divided Europe.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304800" y="1371600"/>
            <a:ext cx="8382000" cy="4894263"/>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t> </a:t>
            </a:r>
          </a:p>
          <a:p>
            <a:pPr eaLnBrk="0" hangingPunct="0"/>
            <a:r>
              <a:rPr lang="en-GB" sz="3200">
                <a:solidFill>
                  <a:srgbClr val="992236"/>
                </a:solidFill>
              </a:rPr>
              <a:t>Europe runs the risk of becoming an aggregation of countries  lacking both:</a:t>
            </a:r>
          </a:p>
          <a:p>
            <a:pPr eaLnBrk="0" hangingPunct="0"/>
            <a:endParaRPr lang="en-GB" sz="3200">
              <a:solidFill>
                <a:srgbClr val="992236"/>
              </a:solidFill>
            </a:endParaRPr>
          </a:p>
          <a:p>
            <a:pPr eaLnBrk="0" hangingPunct="0"/>
            <a:r>
              <a:rPr lang="en-GB" sz="3200">
                <a:solidFill>
                  <a:srgbClr val="992236"/>
                </a:solidFill>
              </a:rPr>
              <a:t>1) the U. S. horizontal solidarity </a:t>
            </a:r>
          </a:p>
          <a:p>
            <a:pPr eaLnBrk="0" hangingPunct="0"/>
            <a:r>
              <a:rPr lang="en-GB" sz="3200">
                <a:solidFill>
                  <a:srgbClr val="992236"/>
                </a:solidFill>
              </a:rPr>
              <a:t>2) the vertical solidarity existing in the typical European National States. </a:t>
            </a:r>
          </a:p>
          <a:p>
            <a:pPr eaLnBrk="0" hangingPunct="0"/>
            <a:endParaRPr lang="en-GB" sz="3200">
              <a:solidFill>
                <a:srgbClr val="992236"/>
              </a:solidFill>
            </a:endParaRPr>
          </a:p>
          <a:p>
            <a:pPr eaLnBrk="0" hangingPunct="0"/>
            <a:r>
              <a:rPr lang="en-GB" sz="3200">
                <a:solidFill>
                  <a:srgbClr val="992236"/>
                </a:solidFill>
              </a:rPr>
              <a:t>A mild integration is required to overcome these difficulties.</a:t>
            </a:r>
            <a:endParaRPr lang="en-GB"/>
          </a:p>
        </p:txBody>
      </p:sp>
      <p:sp>
        <p:nvSpPr>
          <p:cNvPr id="162819" name="Rectangle 3"/>
          <p:cNvSpPr>
            <a:spLocks noGrp="1" noChangeArrowheads="1"/>
          </p:cNvSpPr>
          <p:nvPr>
            <p:ph type="title" idx="4294967295"/>
          </p:nvPr>
        </p:nvSpPr>
        <p:spPr>
          <a:xfrm>
            <a:off x="0" y="0"/>
            <a:ext cx="9144000" cy="989013"/>
          </a:xfrm>
          <a:solidFill>
            <a:srgbClr val="FFFFFF"/>
          </a:solidFill>
          <a:ln>
            <a:solidFill>
              <a:srgbClr val="000000"/>
            </a:solidFill>
          </a:ln>
        </p:spPr>
        <p:txBody>
          <a:bodyPr/>
          <a:lstStyle/>
          <a:p>
            <a:pPr eaLnBrk="1" hangingPunct="1"/>
            <a:r>
              <a:rPr lang="en-GB">
                <a:solidFill>
                  <a:schemeClr val="hlink"/>
                </a:solidFill>
                <a:ea typeface="ヒラギノ角ゴ Pro W3" pitchFamily="-107" charset="-128"/>
                <a:cs typeface="ヒラギノ角ゴ Pro W3" pitchFamily="-107" charset="-128"/>
              </a:rPr>
              <a:t>A difficult future for Europe?</a:t>
            </a:r>
          </a:p>
        </p:txBody>
      </p:sp>
      <p:sp>
        <p:nvSpPr>
          <p:cNvPr id="94212" name="Segnaposto testo 5"/>
          <p:cNvSpPr>
            <a:spLocks noGrp="1"/>
          </p:cNvSpPr>
          <p:nvPr>
            <p:ph type="body" idx="4294967295"/>
          </p:nvPr>
        </p:nvSpPr>
        <p:spPr>
          <a:xfrm flipH="1" flipV="1">
            <a:off x="8458200" y="6096000"/>
            <a:ext cx="46038" cy="46038"/>
          </a:xfrm>
        </p:spPr>
        <p:txBody>
          <a:bodyPr>
            <a:normAutofit fontScale="25000" lnSpcReduction="20000"/>
          </a:bodyPr>
          <a:lstStyle/>
          <a:p>
            <a:pPr eaLnBrk="1" hangingPunct="1">
              <a:defRPr/>
            </a:pPr>
            <a:endParaRPr lang="it-IT"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341313" y="1295400"/>
            <a:ext cx="2012950" cy="1187450"/>
          </a:xfrm>
          <a:prstGeom prst="rect">
            <a:avLst/>
          </a:prstGeom>
          <a:noFill/>
          <a:ln w="9525">
            <a:noFill/>
            <a:miter lim="800000"/>
            <a:headEnd/>
            <a:tailEnd/>
          </a:ln>
        </p:spPr>
        <p:txBody>
          <a:bodyPr wrap="none">
            <a:prstTxWarp prst="textNoShape">
              <a:avLst/>
            </a:prstTxWarp>
            <a:spAutoFit/>
          </a:bodyPr>
          <a:lstStyle/>
          <a:p>
            <a:pPr lvl="4" algn="just" eaLnBrk="0" hangingPunct="0"/>
            <a:endParaRPr lang="en-GB" b="1"/>
          </a:p>
          <a:p>
            <a:pPr algn="just" eaLnBrk="0" hangingPunct="0"/>
            <a:endParaRPr lang="en-GB"/>
          </a:p>
          <a:p>
            <a:pPr algn="just" eaLnBrk="0" hangingPunct="0"/>
            <a:endParaRPr lang="en-GB"/>
          </a:p>
        </p:txBody>
      </p:sp>
      <p:graphicFrame>
        <p:nvGraphicFramePr>
          <p:cNvPr id="280579" name="Group 3"/>
          <p:cNvGraphicFramePr>
            <a:graphicFrameLocks noGrp="1"/>
          </p:cNvGraphicFramePr>
          <p:nvPr/>
        </p:nvGraphicFramePr>
        <p:xfrm>
          <a:off x="304800" y="609600"/>
          <a:ext cx="8534400" cy="5715000"/>
        </p:xfrm>
        <a:graphic>
          <a:graphicData uri="http://schemas.openxmlformats.org/drawingml/2006/table">
            <a:tbl>
              <a:tblPr/>
              <a:tblGrid>
                <a:gridCol w="2570163">
                  <a:extLst>
                    <a:ext uri="{9D8B030D-6E8A-4147-A177-3AD203B41FA5}">
                      <a16:colId xmlns:a16="http://schemas.microsoft.com/office/drawing/2014/main" val="20000"/>
                    </a:ext>
                  </a:extLst>
                </a:gridCol>
                <a:gridCol w="2611437">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148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0" i="0" u="none" strike="noStrike" cap="none" normalizeH="0" baseline="0">
                        <a:ln>
                          <a:noFill/>
                        </a:ln>
                        <a:solidFill>
                          <a:schemeClr val="tx1"/>
                        </a:solidFill>
                        <a:effectLst/>
                        <a:latin typeface="Times"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33"/>
                          </a:solidFill>
                          <a:effectLst/>
                          <a:latin typeface="Times" charset="0"/>
                        </a:rPr>
                        <a:t>Vertical </a:t>
                      </a:r>
                      <a:r>
                        <a:rPr kumimoji="0" lang="en-GB" sz="2000" b="0" i="0" u="none" strike="noStrike" cap="none" normalizeH="0" baseline="0">
                          <a:ln>
                            <a:noFill/>
                          </a:ln>
                          <a:solidFill>
                            <a:schemeClr val="tx1"/>
                          </a:solidFill>
                          <a:effectLst/>
                          <a:latin typeface="Times" charset="0"/>
                        </a:rPr>
                        <a:t>cultural Homogenization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rgbClr val="FF0033"/>
                          </a:solidFill>
                          <a:effectLst/>
                          <a:latin typeface="Times" charset="0"/>
                        </a:rPr>
                        <a:t>Vertical</a:t>
                      </a:r>
                      <a:r>
                        <a:rPr kumimoji="0" lang="en-GB" sz="2000" b="0" i="0" u="none" strike="noStrike" cap="none" normalizeH="0" baseline="0">
                          <a:ln>
                            <a:noFill/>
                          </a:ln>
                          <a:solidFill>
                            <a:schemeClr val="tx1"/>
                          </a:solidFill>
                          <a:effectLst/>
                          <a:latin typeface="Times" charset="0"/>
                        </a:rPr>
                        <a:t> cultural Differentiation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2152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FF0033"/>
                          </a:solidFill>
                          <a:effectLst/>
                          <a:latin typeface="Times" charset="0"/>
                        </a:rPr>
                        <a:t>Horizontal </a:t>
                      </a:r>
                      <a:r>
                        <a:rPr kumimoji="0" lang="en-GB" sz="2000" b="0" i="0" u="none" strike="noStrike" cap="none" normalizeH="0" baseline="0" dirty="0">
                          <a:ln>
                            <a:noFill/>
                          </a:ln>
                          <a:solidFill>
                            <a:schemeClr val="tx1"/>
                          </a:solidFill>
                          <a:effectLst/>
                          <a:latin typeface="Times" charset="0"/>
                        </a:rPr>
                        <a:t>Cultural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charset="0"/>
                        </a:rPr>
                        <a:t>Homogenization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AutoNum type="arabicParenBoth"/>
                        <a:tabLst/>
                      </a:pPr>
                      <a:r>
                        <a:rPr kumimoji="0" lang="en-GB" sz="2000" b="0" i="0" u="none" strike="noStrike" cap="none" normalizeH="0" baseline="0">
                          <a:ln>
                            <a:noFill/>
                          </a:ln>
                          <a:solidFill>
                            <a:schemeClr val="tx1"/>
                          </a:solidFill>
                          <a:effectLst/>
                          <a:latin typeface="Times" charset="0"/>
                        </a:rPr>
                        <a:t>Social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Times" charset="0"/>
                        </a:rPr>
                        <a:t>and Regional Solidarity</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Times" charset="0"/>
                        </a:rPr>
                        <a:t>(</a:t>
                      </a:r>
                      <a:r>
                        <a:rPr kumimoji="0" lang="en-GB" sz="2000" b="0" i="1" u="none" strike="noStrike" cap="none" normalizeH="0" baseline="0">
                          <a:ln>
                            <a:noFill/>
                          </a:ln>
                          <a:solidFill>
                            <a:schemeClr val="accent2"/>
                          </a:solidFill>
                          <a:effectLst/>
                          <a:latin typeface="Times" charset="0"/>
                        </a:rPr>
                        <a:t>Classic</a:t>
                      </a:r>
                      <a:r>
                        <a:rPr kumimoji="0" lang="en-GB" sz="2000" b="0" i="0" u="none" strike="noStrike" cap="none" normalizeH="0" baseline="0">
                          <a:ln>
                            <a:noFill/>
                          </a:ln>
                          <a:solidFill>
                            <a:schemeClr val="accent2"/>
                          </a:solidFill>
                          <a:effectLst/>
                          <a:latin typeface="Times" charset="0"/>
                        </a:rPr>
                        <a:t> </a:t>
                      </a:r>
                      <a:r>
                        <a:rPr kumimoji="0" lang="en-GB" sz="2000" b="0" i="1" u="none" strike="noStrike" cap="none" normalizeH="0" baseline="0">
                          <a:ln>
                            <a:noFill/>
                          </a:ln>
                          <a:solidFill>
                            <a:schemeClr val="accent2"/>
                          </a:solidFill>
                          <a:effectLst/>
                          <a:latin typeface="Times" charset="0"/>
                        </a:rPr>
                        <a:t>National states</a:t>
                      </a:r>
                      <a:r>
                        <a:rPr kumimoji="0" lang="en-GB" sz="2000" b="0" i="0" u="none" strike="noStrike" cap="none" normalizeH="0" baseline="0">
                          <a:ln>
                            <a:noFill/>
                          </a:ln>
                          <a:solidFill>
                            <a:schemeClr val="accent2"/>
                          </a:solidFill>
                          <a:effectLst/>
                          <a:latin typeface="Times" charset="0"/>
                        </a:rPr>
                        <a:t>)</a:t>
                      </a:r>
                      <a:endParaRPr kumimoji="0" lang="en-GB" sz="20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Times" charset="0"/>
                        </a:rPr>
                        <a:t>(2)</a:t>
                      </a:r>
                      <a:r>
                        <a:rPr kumimoji="0" lang="en-GB" sz="2000" b="0" i="0" u="none" strike="noStrike" cap="none" normalizeH="0" baseline="0">
                          <a:ln>
                            <a:noFill/>
                          </a:ln>
                          <a:solidFill>
                            <a:schemeClr val="tx1"/>
                          </a:solidFill>
                          <a:effectLst/>
                          <a:latin typeface="Times" charset="0"/>
                        </a:rPr>
                        <a:t> Regional Solidarity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Times" charset="0"/>
                        </a:rPr>
                        <a:t> without Social Solidarity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accent2"/>
                          </a:solidFill>
                          <a:effectLst/>
                          <a:latin typeface="Times" charset="0"/>
                        </a:rPr>
                        <a:t>(</a:t>
                      </a:r>
                      <a:r>
                        <a:rPr kumimoji="0" lang="en-GB" sz="2000" b="0" i="1" u="none" strike="noStrike" cap="none" normalizeH="0" baseline="0">
                          <a:ln>
                            <a:noFill/>
                          </a:ln>
                          <a:solidFill>
                            <a:schemeClr val="accent2"/>
                          </a:solidFill>
                          <a:effectLst/>
                          <a:latin typeface="Times" charset="0"/>
                        </a:rPr>
                        <a:t>United States</a:t>
                      </a:r>
                      <a:r>
                        <a:rPr kumimoji="0" lang="en-GB" sz="2000" b="0" i="0" u="none" strike="noStrike" cap="none" normalizeH="0" baseline="0">
                          <a:ln>
                            <a:noFill/>
                          </a:ln>
                          <a:solidFill>
                            <a:schemeClr val="accent2"/>
                          </a:solidFill>
                          <a:effectLst/>
                          <a:latin typeface="Times"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07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FF0033"/>
                          </a:solidFill>
                          <a:effectLst/>
                          <a:latin typeface="Times" charset="0"/>
                        </a:rPr>
                        <a:t>Horizontal</a:t>
                      </a:r>
                      <a:r>
                        <a:rPr kumimoji="0" lang="en-GB" sz="2000" b="0" i="0" u="none" strike="noStrike" cap="none" normalizeH="0" baseline="0" dirty="0">
                          <a:ln>
                            <a:noFill/>
                          </a:ln>
                          <a:solidFill>
                            <a:schemeClr val="tx1"/>
                          </a:solidFill>
                          <a:effectLst/>
                          <a:latin typeface="Times" charset="0"/>
                        </a:rPr>
                        <a:t> Cultural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charset="0"/>
                        </a:rPr>
                        <a:t>Differentiation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a:ln>
                            <a:noFill/>
                          </a:ln>
                          <a:solidFill>
                            <a:schemeClr val="tx1"/>
                          </a:solidFill>
                          <a:effectLst/>
                          <a:latin typeface="Times" charset="0"/>
                        </a:rPr>
                        <a:t>(3)</a:t>
                      </a:r>
                      <a:r>
                        <a:rPr kumimoji="0" lang="en-GB" sz="2000" b="0" i="0" u="none" strike="noStrike" cap="none" normalizeH="0" baseline="0">
                          <a:ln>
                            <a:noFill/>
                          </a:ln>
                          <a:solidFill>
                            <a:schemeClr val="tx1"/>
                          </a:solidFill>
                          <a:effectLst/>
                          <a:latin typeface="Times" charset="0"/>
                        </a:rPr>
                        <a:t>Social Solidarity without Regional Solidarity </a:t>
                      </a:r>
                      <a:r>
                        <a:rPr kumimoji="0" lang="en-GB" sz="2000" b="0" i="0" u="none" strike="noStrike" cap="none" normalizeH="0" baseline="0">
                          <a:ln>
                            <a:noFill/>
                          </a:ln>
                          <a:solidFill>
                            <a:schemeClr val="accent2"/>
                          </a:solidFill>
                          <a:effectLst/>
                          <a:latin typeface="Times" charset="0"/>
                        </a:rPr>
                        <a:t>(</a:t>
                      </a:r>
                      <a:r>
                        <a:rPr kumimoji="0" lang="en-GB" sz="2000" b="0" i="1" u="none" strike="noStrike" cap="none" normalizeH="0" baseline="0">
                          <a:ln>
                            <a:noFill/>
                          </a:ln>
                          <a:solidFill>
                            <a:schemeClr val="accent2"/>
                          </a:solidFill>
                          <a:effectLst/>
                          <a:latin typeface="Times" charset="0"/>
                        </a:rPr>
                        <a:t>Europe</a:t>
                      </a:r>
                      <a:r>
                        <a:rPr kumimoji="0" lang="en-GB" sz="2000" b="0" i="0" u="none" strike="noStrike" cap="none" normalizeH="0" baseline="0">
                          <a:ln>
                            <a:noFill/>
                          </a:ln>
                          <a:solidFill>
                            <a:schemeClr val="accent2"/>
                          </a:solidFill>
                          <a:effectLst/>
                          <a:latin typeface="Times" charset="0"/>
                        </a:rPr>
                        <a:t>)</a:t>
                      </a:r>
                      <a:endParaRPr kumimoji="0" lang="en-GB" sz="2000" b="0" i="0" u="none" strike="noStrike" cap="none" normalizeH="0" baseline="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a:ln>
                            <a:noFill/>
                          </a:ln>
                          <a:solidFill>
                            <a:schemeClr val="tx1"/>
                          </a:solidFill>
                          <a:effectLst/>
                          <a:latin typeface="Times" charset="0"/>
                        </a:rPr>
                        <a:t>(4)</a:t>
                      </a:r>
                      <a:r>
                        <a:rPr kumimoji="0" lang="en-GB" sz="2000" b="0" i="0" u="none" strike="noStrike" cap="none" normalizeH="0" baseline="0" dirty="0">
                          <a:ln>
                            <a:noFill/>
                          </a:ln>
                          <a:solidFill>
                            <a:schemeClr val="tx1"/>
                          </a:solidFill>
                          <a:effectLst/>
                          <a:latin typeface="Times" charset="0"/>
                        </a:rPr>
                        <a:t> No Social 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Times" charset="0"/>
                        </a:rPr>
                        <a:t> No Regional Solidarity?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accent2"/>
                          </a:solidFill>
                          <a:effectLst/>
                          <a:latin typeface="Times" charset="0"/>
                        </a:rPr>
                        <a:t>(</a:t>
                      </a:r>
                      <a:r>
                        <a:rPr kumimoji="0" lang="en-GB" sz="2000" b="0" i="1" u="none" strike="noStrike" cap="none" normalizeH="0" baseline="0" dirty="0">
                          <a:ln>
                            <a:noFill/>
                          </a:ln>
                          <a:solidFill>
                            <a:schemeClr val="accent2"/>
                          </a:solidFill>
                          <a:effectLst/>
                          <a:latin typeface="Times" charset="0"/>
                        </a:rPr>
                        <a:t>The future of a </a:t>
                      </a:r>
                      <a:r>
                        <a:rPr kumimoji="0" lang="en-GB" sz="2000" b="1" i="1" u="none" strike="noStrike" cap="none" normalizeH="0" baseline="0" dirty="0">
                          <a:ln>
                            <a:noFill/>
                          </a:ln>
                          <a:solidFill>
                            <a:schemeClr val="hlink"/>
                          </a:solidFill>
                          <a:effectLst/>
                          <a:latin typeface="Times" charset="0"/>
                        </a:rPr>
                        <a:t>“globalized”</a:t>
                      </a:r>
                      <a:r>
                        <a:rPr kumimoji="0" lang="en-GB" sz="2000" b="0" i="1" u="none" strike="noStrike" cap="none" normalizeH="0" baseline="0" dirty="0">
                          <a:ln>
                            <a:noFill/>
                          </a:ln>
                          <a:solidFill>
                            <a:schemeClr val="accent2"/>
                          </a:solidFill>
                          <a:effectLst/>
                          <a:latin typeface="Times" charset="0"/>
                        </a:rPr>
                        <a:t> Europe?)</a:t>
                      </a:r>
                      <a:endParaRPr kumimoji="0" lang="en-GB" sz="2000" b="0" i="0" u="none" strike="noStrike" cap="none" normalizeH="0" baseline="0" dirty="0">
                        <a:ln>
                          <a:noFill/>
                        </a:ln>
                        <a:solidFill>
                          <a:schemeClr val="tx1"/>
                        </a:solidFill>
                        <a:effectLst/>
                        <a:latin typeface="Times"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30218"/>
          </a:xfrm>
          <a:solidFill>
            <a:srgbClr val="F2F2F2"/>
          </a:solidFill>
        </p:spPr>
        <p:txBody>
          <a:bodyPr/>
          <a:lstStyle/>
          <a:p>
            <a:r>
              <a:rPr lang="en-US" sz="8000" dirty="0"/>
              <a:t>7</a:t>
            </a:r>
          </a:p>
        </p:txBody>
      </p:sp>
      <p:sp>
        <p:nvSpPr>
          <p:cNvPr id="3" name="Content Placeholder 2"/>
          <p:cNvSpPr>
            <a:spLocks noGrp="1"/>
          </p:cNvSpPr>
          <p:nvPr>
            <p:ph idx="1"/>
          </p:nvPr>
        </p:nvSpPr>
        <p:spPr>
          <a:xfrm>
            <a:off x="0" y="1943621"/>
            <a:ext cx="9143999" cy="4914379"/>
          </a:xfrm>
          <a:solidFill>
            <a:srgbClr val="F2F2F2"/>
          </a:solidFill>
        </p:spPr>
        <p:txBody>
          <a:bodyPr/>
          <a:lstStyle/>
          <a:p>
            <a:pPr marL="0" indent="0" algn="ctr">
              <a:buNone/>
            </a:pPr>
            <a:r>
              <a:rPr lang="en-US" sz="8000" dirty="0"/>
              <a:t>Intellectual Monopoly Capitalism</a:t>
            </a:r>
          </a:p>
        </p:txBody>
      </p:sp>
    </p:spTree>
    <p:extLst>
      <p:ext uri="{BB962C8B-B14F-4D97-AF65-F5344CB8AC3E}">
        <p14:creationId xmlns:p14="http://schemas.microsoft.com/office/powerpoint/2010/main" val="87626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28600"/>
            <a:ext cx="9144000" cy="990600"/>
          </a:xfrm>
          <a:solidFill>
            <a:srgbClr val="FFFF00"/>
          </a:solidFill>
        </p:spPr>
        <p:txBody>
          <a:bodyPr rtlCol="0">
            <a:normAutofit/>
          </a:bodyPr>
          <a:lstStyle/>
          <a:p>
            <a:pPr eaLnBrk="1" fontAlgn="auto" hangingPunct="1">
              <a:spcAft>
                <a:spcPts val="0"/>
              </a:spcAft>
              <a:defRPr/>
            </a:pPr>
            <a:r>
              <a:rPr lang="en-GB" sz="3200" b="1" dirty="0">
                <a:ea typeface="+mj-ea"/>
                <a:cs typeface="+mj-cs"/>
              </a:rPr>
              <a:t>Asymmetric effects of (positional) competition.</a:t>
            </a:r>
            <a:endParaRPr lang="en-GB" sz="3200" dirty="0">
              <a:ea typeface="+mj-ea"/>
              <a:cs typeface="+mj-cs"/>
            </a:endParaRPr>
          </a:p>
        </p:txBody>
      </p:sp>
      <p:sp>
        <p:nvSpPr>
          <p:cNvPr id="49155" name="Rectangle 3"/>
          <p:cNvSpPr>
            <a:spLocks noChangeArrowheads="1"/>
          </p:cNvSpPr>
          <p:nvPr/>
        </p:nvSpPr>
        <p:spPr bwMode="auto">
          <a:xfrm>
            <a:off x="609600" y="1524000"/>
            <a:ext cx="7750175" cy="457200"/>
          </a:xfrm>
          <a:prstGeom prst="rect">
            <a:avLst/>
          </a:prstGeom>
          <a:noFill/>
          <a:ln w="9525">
            <a:noFill/>
            <a:miter lim="800000"/>
            <a:headEnd/>
            <a:tailEnd/>
          </a:ln>
        </p:spPr>
        <p:txBody>
          <a:bodyPr>
            <a:prstTxWarp prst="textNoShape">
              <a:avLst/>
            </a:prstTxWarp>
            <a:spAutoFit/>
          </a:bodyPr>
          <a:lstStyle/>
          <a:p>
            <a:endParaRPr lang="pt-BR" sz="1800">
              <a:latin typeface="Calibri" charset="0"/>
            </a:endParaRPr>
          </a:p>
        </p:txBody>
      </p:sp>
      <p:sp>
        <p:nvSpPr>
          <p:cNvPr id="49156" name="Rectangle 4"/>
          <p:cNvSpPr>
            <a:spLocks noChangeArrowheads="1"/>
          </p:cNvSpPr>
          <p:nvPr/>
        </p:nvSpPr>
        <p:spPr bwMode="auto">
          <a:xfrm>
            <a:off x="152400" y="1066800"/>
            <a:ext cx="8839200" cy="5578475"/>
          </a:xfrm>
          <a:prstGeom prst="rect">
            <a:avLst/>
          </a:prstGeom>
          <a:noFill/>
          <a:ln w="9525">
            <a:solidFill>
              <a:schemeClr val="accent1"/>
            </a:solidFill>
            <a:miter lim="800000"/>
            <a:headEnd/>
            <a:tailEnd/>
          </a:ln>
        </p:spPr>
        <p:txBody>
          <a:bodyPr>
            <a:prstTxWarp prst="textNoShape">
              <a:avLst/>
            </a:prstTxWarp>
            <a:spAutoFit/>
          </a:bodyPr>
          <a:lstStyle/>
          <a:p>
            <a:r>
              <a:rPr lang="en-GB">
                <a:latin typeface="Calibri" charset="0"/>
              </a:rPr>
              <a:t>The Smithian and neo-classical tradition have emphasized the virtues of competition under the requirement of </a:t>
            </a:r>
            <a:r>
              <a:rPr lang="en-GB" b="1">
                <a:solidFill>
                  <a:srgbClr val="331FCC"/>
                </a:solidFill>
                <a:latin typeface="Calibri" charset="0"/>
              </a:rPr>
              <a:t>“well-defined”</a:t>
            </a:r>
            <a:r>
              <a:rPr lang="en-GB">
                <a:solidFill>
                  <a:srgbClr val="331FCC"/>
                </a:solidFill>
                <a:latin typeface="Calibri" charset="0"/>
              </a:rPr>
              <a:t> private property rights</a:t>
            </a:r>
            <a:r>
              <a:rPr lang="en-GB">
                <a:latin typeface="Calibri" charset="0"/>
              </a:rPr>
              <a:t> - that is under a complicated set of legal equilibria. In the Smithian tradition the main problem is </a:t>
            </a:r>
            <a:r>
              <a:rPr lang="en-GB" b="1">
                <a:solidFill>
                  <a:srgbClr val="FF0000"/>
                </a:solidFill>
                <a:latin typeface="Calibri" charset="0"/>
              </a:rPr>
              <a:t>material scarcity.</a:t>
            </a:r>
          </a:p>
          <a:p>
            <a:endParaRPr lang="en-GB">
              <a:latin typeface="Calibri" charset="0"/>
            </a:endParaRPr>
          </a:p>
          <a:p>
            <a:r>
              <a:rPr lang="en-GB">
                <a:latin typeface="Calibri" charset="0"/>
              </a:rPr>
              <a:t>The Hobbesian tradition has focused on the </a:t>
            </a:r>
            <a:r>
              <a:rPr lang="en-GB" b="1">
                <a:solidFill>
                  <a:srgbClr val="331FCC"/>
                </a:solidFill>
                <a:latin typeface="Calibri" charset="0"/>
              </a:rPr>
              <a:t>wasteful positional competition</a:t>
            </a:r>
            <a:r>
              <a:rPr lang="en-GB">
                <a:latin typeface="Calibri" charset="0"/>
              </a:rPr>
              <a:t> which arises when individuals try to enlarge their rights at the expenses of others. In the Hobbesian tradition the main problem is </a:t>
            </a:r>
            <a:r>
              <a:rPr lang="en-GB" b="1">
                <a:solidFill>
                  <a:srgbClr val="FF0000"/>
                </a:solidFill>
                <a:latin typeface="Calibri" charset="0"/>
              </a:rPr>
              <a:t>social scarcity.</a:t>
            </a:r>
            <a:r>
              <a:rPr lang="en-GB">
                <a:latin typeface="Calibri" charset="0"/>
              </a:rPr>
              <a:t> </a:t>
            </a:r>
          </a:p>
          <a:p>
            <a:endParaRPr lang="en-GB">
              <a:latin typeface="Calibri" charset="0"/>
            </a:endParaRPr>
          </a:p>
          <a:p>
            <a:r>
              <a:rPr lang="en-GB">
                <a:latin typeface="Calibri" charset="0"/>
              </a:rPr>
              <a:t>When the equilibrating institutions are lacking, </a:t>
            </a:r>
            <a:r>
              <a:rPr lang="en-GB" b="1">
                <a:solidFill>
                  <a:srgbClr val="CC1111"/>
                </a:solidFill>
                <a:latin typeface="Calibri" charset="0"/>
              </a:rPr>
              <a:t>economic competition can easily degenerate into wasteful positional competition.</a:t>
            </a:r>
            <a:r>
              <a:rPr lang="en-GB">
                <a:latin typeface="Calibri" charset="0"/>
              </a:rPr>
              <a:t> </a:t>
            </a:r>
            <a:r>
              <a:rPr lang="en-GB" b="1">
                <a:latin typeface="Calibri" charset="0"/>
              </a:rPr>
              <a:t>Competition can have opposite effects in different frameworks.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28600" y="0"/>
            <a:ext cx="8686800" cy="1143000"/>
          </a:xfrm>
        </p:spPr>
        <p:txBody>
          <a:bodyPr/>
          <a:lstStyle/>
          <a:p>
            <a:pPr eaLnBrk="1" hangingPunct="1"/>
            <a:r>
              <a:rPr lang="en-GB" sz="3600">
                <a:solidFill>
                  <a:srgbClr val="FF0000"/>
                </a:solidFill>
                <a:ea typeface="ヒラギノ角ゴ Pro W3" pitchFamily="-107" charset="-128"/>
                <a:cs typeface="ヒラギノ角ゴ Pro W3" pitchFamily="-107" charset="-128"/>
              </a:rPr>
              <a:t>Globalism: the highest stage of nationalism?</a:t>
            </a:r>
            <a:r>
              <a:rPr lang="en-GB">
                <a:solidFill>
                  <a:srgbClr val="FF0000"/>
                </a:solidFill>
                <a:ea typeface="ヒラギノ角ゴ Pro W3" pitchFamily="-107" charset="-128"/>
                <a:cs typeface="ヒラギノ角ゴ Pro W3" pitchFamily="-107" charset="-128"/>
              </a:rPr>
              <a:t>  </a:t>
            </a:r>
            <a:endParaRPr lang="en-GB">
              <a:ea typeface="ヒラギノ角ゴ Pro W3" pitchFamily="-107" charset="-128"/>
              <a:cs typeface="ヒラギノ角ゴ Pro W3" pitchFamily="-107" charset="-128"/>
            </a:endParaRPr>
          </a:p>
        </p:txBody>
      </p:sp>
      <p:sp>
        <p:nvSpPr>
          <p:cNvPr id="166915" name="Rectangle 3"/>
          <p:cNvSpPr>
            <a:spLocks noChangeArrowheads="1"/>
          </p:cNvSpPr>
          <p:nvPr/>
        </p:nvSpPr>
        <p:spPr bwMode="auto">
          <a:xfrm>
            <a:off x="669925" y="1030288"/>
            <a:ext cx="8245475" cy="5264150"/>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b="1">
                <a:solidFill>
                  <a:srgbClr val="996633"/>
                </a:solidFill>
              </a:rPr>
              <a:t>Like nationalism</a:t>
            </a:r>
            <a:r>
              <a:rPr lang="en-GB"/>
              <a:t>, globalism favours a self-reinforcing interaction between cultural standardisation and various forms of market mobility.</a:t>
            </a:r>
          </a:p>
          <a:p>
            <a:pPr eaLnBrk="0" hangingPunct="0"/>
            <a:r>
              <a:rPr lang="en-GB" b="1">
                <a:solidFill>
                  <a:srgbClr val="996633"/>
                </a:solidFill>
              </a:rPr>
              <a:t>Unlike nationalism</a:t>
            </a:r>
            <a:r>
              <a:rPr lang="en-GB"/>
              <a:t>, globalism does not stress the complementarity aspects between social protection and cultural standardisation. </a:t>
            </a:r>
          </a:p>
          <a:p>
            <a:pPr eaLnBrk="0" hangingPunct="0"/>
            <a:r>
              <a:rPr lang="en-GB"/>
              <a:t>Economic integration is not associated to redistribution and risk-sharing among the individuals sharing the same culture.  </a:t>
            </a:r>
          </a:p>
          <a:p>
            <a:pPr eaLnBrk="0" hangingPunct="0"/>
            <a:r>
              <a:rPr lang="en-GB">
                <a:solidFill>
                  <a:srgbClr val="FF0000"/>
                </a:solidFill>
              </a:rPr>
              <a:t>Social policy becomes a divisive issue</a:t>
            </a:r>
            <a:r>
              <a:rPr lang="en-GB"/>
              <a:t>.</a:t>
            </a:r>
          </a:p>
          <a:p>
            <a:pPr eaLnBrk="0" hangingPunct="0"/>
            <a:r>
              <a:rPr lang="en-GB"/>
              <a:t>Some individuals (the</a:t>
            </a:r>
            <a:r>
              <a:rPr lang="en-GB">
                <a:solidFill>
                  <a:srgbClr val="FF0000"/>
                </a:solidFill>
              </a:rPr>
              <a:t> cosmopolitans</a:t>
            </a:r>
            <a:r>
              <a:rPr lang="en-GB"/>
              <a:t> and/or the </a:t>
            </a:r>
            <a:r>
              <a:rPr lang="en-GB">
                <a:solidFill>
                  <a:srgbClr val="FF0000"/>
                </a:solidFill>
              </a:rPr>
              <a:t>rich</a:t>
            </a:r>
            <a:r>
              <a:rPr lang="en-GB"/>
              <a:t>)</a:t>
            </a:r>
          </a:p>
          <a:p>
            <a:pPr eaLnBrk="0" hangingPunct="0"/>
            <a:r>
              <a:rPr lang="en-GB"/>
              <a:t> can more easily replace </a:t>
            </a:r>
          </a:p>
          <a:p>
            <a:pPr eaLnBrk="0" hangingPunct="0"/>
            <a:r>
              <a:rPr lang="en-GB"/>
              <a:t>social protection with cultural standardisation</a:t>
            </a:r>
          </a:p>
          <a:p>
            <a:pPr eaLnBrk="0" hangingPunct="0"/>
            <a:r>
              <a:rPr lang="en-GB"/>
              <a:t>than other individuals (the </a:t>
            </a:r>
            <a:r>
              <a:rPr lang="en-GB">
                <a:solidFill>
                  <a:srgbClr val="FF0000"/>
                </a:solidFill>
              </a:rPr>
              <a:t>provincial</a:t>
            </a:r>
            <a:r>
              <a:rPr lang="en-GB"/>
              <a:t> and/or the </a:t>
            </a:r>
            <a:r>
              <a:rPr lang="en-GB">
                <a:solidFill>
                  <a:srgbClr val="FF0000"/>
                </a:solidFill>
              </a:rPr>
              <a:t>poor</a:t>
            </a:r>
            <a:r>
              <a:rPr lang="en-GB"/>
              <a:t>). </a:t>
            </a:r>
            <a:endParaRPr lang="en-GB">
              <a:solidFill>
                <a:srgbClr val="996633"/>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57200" y="0"/>
            <a:ext cx="8560306" cy="2308324"/>
          </a:xfrm>
          <a:prstGeom prst="rect">
            <a:avLst/>
          </a:prstGeom>
          <a:solidFill>
            <a:schemeClr val="bg1">
              <a:lumMod val="85000"/>
            </a:schemeClr>
          </a:solidFill>
          <a:ln w="9525">
            <a:noFill/>
            <a:miter lim="800000"/>
            <a:headEnd/>
            <a:tailEnd/>
          </a:ln>
        </p:spPr>
        <p:txBody>
          <a:bodyPr wrap="none">
            <a:prstTxWarp prst="textNoShape">
              <a:avLst/>
            </a:prstTxWarp>
            <a:spAutoFit/>
          </a:bodyPr>
          <a:lstStyle/>
          <a:p>
            <a:pPr eaLnBrk="0" hangingPunct="0">
              <a:defRPr/>
            </a:pPr>
            <a:r>
              <a:rPr lang="en-GB" dirty="0">
                <a:latin typeface="Times" charset="0"/>
                <a:ea typeface="ヒラギノ角ゴ Pro W3" charset="-128"/>
                <a:cs typeface="ヒラギノ角ゴ Pro W3" charset="-128"/>
              </a:rPr>
              <a:t> </a:t>
            </a:r>
            <a:r>
              <a:rPr lang="en-GB" dirty="0">
                <a:ln>
                  <a:solidFill>
                    <a:srgbClr val="000000"/>
                  </a:solidFill>
                </a:ln>
                <a:solidFill>
                  <a:srgbClr val="FF0000"/>
                </a:solidFill>
                <a:latin typeface="Times" charset="0"/>
                <a:ea typeface="ヒラギノ角ゴ Pro W3" charset="-128"/>
                <a:cs typeface="ヒラギノ角ゴ Pro W3" charset="-128"/>
              </a:rPr>
              <a:t>Globalism involves unrestricted cultural and economic integration </a:t>
            </a:r>
          </a:p>
          <a:p>
            <a:pPr eaLnBrk="0" hangingPunct="0">
              <a:defRPr/>
            </a:pPr>
            <a:r>
              <a:rPr lang="en-GB" dirty="0">
                <a:ln>
                  <a:solidFill>
                    <a:srgbClr val="000000"/>
                  </a:solidFill>
                </a:ln>
                <a:solidFill>
                  <a:srgbClr val="FF0000"/>
                </a:solidFill>
                <a:latin typeface="Times" charset="0"/>
                <a:ea typeface="ヒラギノ角ゴ Pro W3" charset="-128"/>
                <a:cs typeface="ヒラギノ角ゴ Pro W3" charset="-128"/>
              </a:rPr>
              <a:t>without social protection (offered at international level). </a:t>
            </a:r>
          </a:p>
          <a:p>
            <a:pPr eaLnBrk="0" hangingPunct="0">
              <a:defRPr/>
            </a:pPr>
            <a:r>
              <a:rPr lang="en-GB" dirty="0">
                <a:ln>
                  <a:solidFill>
                    <a:srgbClr val="000000"/>
                  </a:solidFill>
                </a:ln>
                <a:solidFill>
                  <a:srgbClr val="FF0000"/>
                </a:solidFill>
                <a:latin typeface="Times" charset="0"/>
                <a:ea typeface="ヒラギノ角ゴ Pro W3" charset="-128"/>
                <a:cs typeface="ヒラギノ角ゴ Pro W3" charset="-128"/>
              </a:rPr>
              <a:t>But can nations still offer social insurance at national level</a:t>
            </a:r>
          </a:p>
          <a:p>
            <a:pPr eaLnBrk="0" hangingPunct="0">
              <a:defRPr/>
            </a:pPr>
            <a:r>
              <a:rPr lang="en-GB" dirty="0">
                <a:ln>
                  <a:solidFill>
                    <a:srgbClr val="000000"/>
                  </a:solidFill>
                </a:ln>
                <a:solidFill>
                  <a:srgbClr val="FF0000"/>
                </a:solidFill>
                <a:latin typeface="Times" charset="0"/>
                <a:ea typeface="ヒラギノ角ゴ Pro W3" charset="-128"/>
                <a:cs typeface="ヒラギノ角ゴ Pro W3" charset="-128"/>
              </a:rPr>
              <a:t> in a global economy?</a:t>
            </a:r>
          </a:p>
          <a:p>
            <a:pPr eaLnBrk="0" hangingPunct="0">
              <a:defRPr/>
            </a:pPr>
            <a:r>
              <a:rPr lang="en-GB" dirty="0">
                <a:ln>
                  <a:solidFill>
                    <a:srgbClr val="000000"/>
                  </a:solidFill>
                </a:ln>
                <a:solidFill>
                  <a:srgbClr val="FF0000"/>
                </a:solidFill>
                <a:latin typeface="Times" charset="0"/>
                <a:ea typeface="ヒラギノ角ゴ Pro W3" charset="-128"/>
                <a:cs typeface="ヒラギノ角ゴ Pro W3" charset="-128"/>
              </a:rPr>
              <a:t>Can the gains due to international trade fund the insurance expenses</a:t>
            </a:r>
          </a:p>
          <a:p>
            <a:pPr eaLnBrk="0" hangingPunct="0">
              <a:defRPr/>
            </a:pPr>
            <a:r>
              <a:rPr lang="en-GB" dirty="0">
                <a:ln>
                  <a:solidFill>
                    <a:srgbClr val="000000"/>
                  </a:solidFill>
                </a:ln>
                <a:solidFill>
                  <a:srgbClr val="FF0000"/>
                </a:solidFill>
                <a:latin typeface="Times" charset="0"/>
                <a:ea typeface="ヒラギノ角ゴ Pro W3" charset="-128"/>
                <a:cs typeface="ヒラギノ角ゴ Pro W3" charset="-128"/>
              </a:rPr>
              <a:t>due  to the risks of increased specialization?</a:t>
            </a:r>
          </a:p>
        </p:txBody>
      </p:sp>
      <p:sp>
        <p:nvSpPr>
          <p:cNvPr id="168963" name="Rectangle 3"/>
          <p:cNvSpPr>
            <a:spLocks noChangeArrowheads="1"/>
          </p:cNvSpPr>
          <p:nvPr/>
        </p:nvSpPr>
        <p:spPr bwMode="auto">
          <a:xfrm>
            <a:off x="457200" y="2286000"/>
            <a:ext cx="8382000" cy="4524375"/>
          </a:xfrm>
          <a:prstGeom prst="rect">
            <a:avLst/>
          </a:prstGeom>
          <a:solidFill>
            <a:srgbClr val="FFFFFF"/>
          </a:solidFill>
          <a:ln w="9525">
            <a:noFill/>
            <a:miter lim="800000"/>
            <a:headEnd/>
            <a:tailEnd/>
          </a:ln>
        </p:spPr>
        <p:txBody>
          <a:bodyPr>
            <a:prstTxWarp prst="textNoShape">
              <a:avLst/>
            </a:prstTxWarp>
            <a:spAutoFit/>
          </a:bodyPr>
          <a:lstStyle/>
          <a:p>
            <a:pPr eaLnBrk="0" hangingPunct="0"/>
            <a:r>
              <a:rPr lang="en-GB"/>
              <a:t>Social insurance can be provided if there is </a:t>
            </a:r>
            <a:r>
              <a:rPr lang="en-GB" b="1">
                <a:solidFill>
                  <a:srgbClr val="0000FF"/>
                </a:solidFill>
              </a:rPr>
              <a:t>a sufficient number of sectors in the economy.</a:t>
            </a:r>
          </a:p>
          <a:p>
            <a:pPr eaLnBrk="0" hangingPunct="0"/>
            <a:endParaRPr lang="en-GB">
              <a:solidFill>
                <a:srgbClr val="FFFFFF"/>
              </a:solidFill>
            </a:endParaRPr>
          </a:p>
          <a:p>
            <a:pPr eaLnBrk="0" hangingPunct="0"/>
            <a:r>
              <a:rPr lang="en-GB"/>
              <a:t>Specialization and economic integration increase collective risk and imply that countries find it more difficult to offer</a:t>
            </a:r>
          </a:p>
          <a:p>
            <a:pPr eaLnBrk="0" hangingPunct="0"/>
            <a:r>
              <a:rPr lang="en-GB"/>
              <a:t>social insurance.</a:t>
            </a:r>
          </a:p>
          <a:p>
            <a:pPr eaLnBrk="0" hangingPunct="0"/>
            <a:endParaRPr lang="en-GB"/>
          </a:p>
          <a:p>
            <a:pPr eaLnBrk="0" hangingPunct="0"/>
            <a:r>
              <a:rPr lang="en-GB"/>
              <a:t>The optimal degree of specialization should involve that the</a:t>
            </a:r>
          </a:p>
          <a:p>
            <a:pPr eaLnBrk="0" hangingPunct="0"/>
            <a:r>
              <a:rPr lang="en-GB"/>
              <a:t>marginal gains from specialization should offset the increase in risk due to specialization.</a:t>
            </a:r>
          </a:p>
          <a:p>
            <a:pPr eaLnBrk="0" hangingPunct="0"/>
            <a:r>
              <a:rPr lang="en-GB">
                <a:solidFill>
                  <a:srgbClr val="FF0000"/>
                </a:solidFill>
              </a:rPr>
              <a:t>However, the number of sectors is a public good and private agents will tend to overspecialize the national economy.</a:t>
            </a:r>
            <a:endParaRPr lang="en-GB"/>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04800" y="117475"/>
            <a:ext cx="8305800" cy="6740525"/>
          </a:xfrm>
          <a:prstGeom prst="rect">
            <a:avLst/>
          </a:prstGeom>
          <a:solidFill>
            <a:schemeClr val="bg1"/>
          </a:solidFill>
          <a:ln w="9525">
            <a:noFill/>
            <a:miter lim="800000"/>
            <a:headEnd/>
            <a:tailEnd/>
          </a:ln>
        </p:spPr>
        <p:txBody>
          <a:bodyPr>
            <a:prstTxWarp prst="textNoShape">
              <a:avLst/>
            </a:prstTxWarp>
            <a:spAutoFit/>
          </a:bodyPr>
          <a:lstStyle/>
          <a:p>
            <a:pPr marL="457200" indent="-457200" eaLnBrk="0" hangingPunct="0"/>
            <a:r>
              <a:rPr lang="en-GB">
                <a:solidFill>
                  <a:srgbClr val="0000FF"/>
                </a:solidFill>
              </a:rPr>
              <a:t>If globalism is economic and cultural integration without</a:t>
            </a:r>
          </a:p>
          <a:p>
            <a:pPr marL="457200" indent="-457200" eaLnBrk="0" hangingPunct="0"/>
            <a:r>
              <a:rPr lang="en-GB">
                <a:solidFill>
                  <a:srgbClr val="0000FF"/>
                </a:solidFill>
              </a:rPr>
              <a:t> social protection, it implies:</a:t>
            </a:r>
          </a:p>
          <a:p>
            <a:pPr marL="457200" indent="-457200" eaLnBrk="0" hangingPunct="0"/>
            <a:r>
              <a:rPr lang="en-GB">
                <a:solidFill>
                  <a:srgbClr val="FF0000"/>
                </a:solidFill>
              </a:rPr>
              <a:t>a</a:t>
            </a:r>
            <a:r>
              <a:rPr lang="en-GB"/>
              <a:t>) Increased international cultural standardisation among nations</a:t>
            </a:r>
          </a:p>
          <a:p>
            <a:pPr marL="457200" indent="-457200" eaLnBrk="0" hangingPunct="0">
              <a:buFont typeface="Times" pitchFamily="-107" charset="0"/>
              <a:buNone/>
            </a:pPr>
            <a:r>
              <a:rPr lang="en-GB"/>
              <a:t>but increased vertical cultural diversity within nations (cosmopolitans and provincials).  </a:t>
            </a:r>
          </a:p>
          <a:p>
            <a:pPr marL="457200" indent="-457200" eaLnBrk="0" hangingPunct="0">
              <a:buFont typeface="Times" pitchFamily="-107" charset="0"/>
              <a:buNone/>
            </a:pPr>
            <a:r>
              <a:rPr lang="en-GB">
                <a:solidFill>
                  <a:srgbClr val="FF0000"/>
                </a:solidFill>
              </a:rPr>
              <a:t>Neo-agrarian characteristics of the modern globalised world?</a:t>
            </a:r>
          </a:p>
          <a:p>
            <a:pPr marL="457200" indent="-457200" eaLnBrk="0" hangingPunct="0">
              <a:buFont typeface="Times" pitchFamily="-107" charset="0"/>
              <a:buNone/>
            </a:pPr>
            <a:r>
              <a:rPr lang="en-GB">
                <a:solidFill>
                  <a:srgbClr val="FF0000"/>
                </a:solidFill>
              </a:rPr>
              <a:t>b</a:t>
            </a:r>
            <a:r>
              <a:rPr lang="en-GB"/>
              <a:t>) Decreased social protection due to the absence or the weakening of international and national social protection. The argument can be also based on the tendency to overspecialise according to </a:t>
            </a:r>
            <a:r>
              <a:rPr lang="en-GB">
                <a:solidFill>
                  <a:srgbClr val="FF0000"/>
                </a:solidFill>
              </a:rPr>
              <a:t>the standard theory of comparative advantage</a:t>
            </a:r>
            <a:r>
              <a:rPr lang="en-GB"/>
              <a:t>.</a:t>
            </a:r>
          </a:p>
          <a:p>
            <a:pPr marL="457200" indent="-457200" eaLnBrk="0" hangingPunct="0"/>
            <a:r>
              <a:rPr lang="en-GB">
                <a:solidFill>
                  <a:srgbClr val="FF0000"/>
                </a:solidFill>
              </a:rPr>
              <a:t>However</a:t>
            </a:r>
            <a:r>
              <a:rPr lang="en-GB"/>
              <a:t>, </a:t>
            </a:r>
            <a:r>
              <a:rPr lang="en-GB">
                <a:solidFill>
                  <a:srgbClr val="0000FF"/>
                </a:solidFill>
              </a:rPr>
              <a:t>this uniform picture of increasing inequality</a:t>
            </a:r>
            <a:r>
              <a:rPr lang="en-GB"/>
              <a:t>, associated to economic integration, may be challenged by the fact that, in an increasingly globalised economy, nations tend also to specialise according to their </a:t>
            </a:r>
            <a:r>
              <a:rPr lang="en-GB">
                <a:solidFill>
                  <a:srgbClr val="FF0000"/>
                </a:solidFill>
              </a:rPr>
              <a:t>institutional comparative advantage.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115888" y="150813"/>
            <a:ext cx="8724900" cy="4524375"/>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eaLnBrk="0" hangingPunct="0"/>
            <a:r>
              <a:rPr lang="en-GB"/>
              <a:t>Countries with different system of rights could specialise</a:t>
            </a:r>
          </a:p>
          <a:p>
            <a:pPr eaLnBrk="0" hangingPunct="0"/>
            <a:r>
              <a:rPr lang="en-GB">
                <a:solidFill>
                  <a:srgbClr val="0000FF"/>
                </a:solidFill>
              </a:rPr>
              <a:t>in some sectors</a:t>
            </a:r>
            <a:r>
              <a:rPr lang="en-GB"/>
              <a:t>  and countries with different systems of rights</a:t>
            </a:r>
          </a:p>
          <a:p>
            <a:pPr eaLnBrk="0" hangingPunct="0"/>
            <a:r>
              <a:rPr lang="en-GB"/>
              <a:t>could specialize </a:t>
            </a:r>
            <a:r>
              <a:rPr lang="en-GB">
                <a:solidFill>
                  <a:srgbClr val="0000FF"/>
                </a:solidFill>
              </a:rPr>
              <a:t>in other sectors</a:t>
            </a:r>
            <a:r>
              <a:rPr lang="en-GB"/>
              <a:t>.</a:t>
            </a:r>
          </a:p>
          <a:p>
            <a:pPr eaLnBrk="0" hangingPunct="0"/>
            <a:endParaRPr lang="en-GB"/>
          </a:p>
          <a:p>
            <a:pPr eaLnBrk="0" hangingPunct="0"/>
            <a:r>
              <a:rPr lang="en-GB"/>
              <a:t>The exploitation of </a:t>
            </a:r>
            <a:r>
              <a:rPr lang="en-GB">
                <a:solidFill>
                  <a:srgbClr val="0000FF"/>
                </a:solidFill>
              </a:rPr>
              <a:t>the principle of comparative institutional advantage</a:t>
            </a:r>
            <a:r>
              <a:rPr lang="en-GB"/>
              <a:t>  might imply that some countries provide </a:t>
            </a:r>
            <a:r>
              <a:rPr lang="en-GB" b="1">
                <a:solidFill>
                  <a:srgbClr val="996633"/>
                </a:solidFill>
              </a:rPr>
              <a:t>more social protection</a:t>
            </a:r>
            <a:r>
              <a:rPr lang="en-GB"/>
              <a:t> and other countries provide </a:t>
            </a:r>
            <a:r>
              <a:rPr lang="en-GB" b="1">
                <a:solidFill>
                  <a:srgbClr val="996633"/>
                </a:solidFill>
              </a:rPr>
              <a:t>less social protection</a:t>
            </a:r>
            <a:r>
              <a:rPr lang="en-GB"/>
              <a:t>. </a:t>
            </a:r>
          </a:p>
          <a:p>
            <a:pPr eaLnBrk="0" hangingPunct="0"/>
            <a:endParaRPr lang="en-GB"/>
          </a:p>
          <a:p>
            <a:pPr eaLnBrk="0" hangingPunct="0"/>
            <a:r>
              <a:rPr lang="en-GB"/>
              <a:t>Each country specialises in those sectors where, </a:t>
            </a:r>
            <a:r>
              <a:rPr lang="en-GB">
                <a:solidFill>
                  <a:srgbClr val="FF0000"/>
                </a:solidFill>
              </a:rPr>
              <a:t>because of its national system of rights,</a:t>
            </a:r>
            <a:r>
              <a:rPr lang="en-GB"/>
              <a:t> it enjoys a comparative institutional advantage.   </a:t>
            </a:r>
          </a:p>
        </p:txBody>
      </p:sp>
      <p:sp>
        <p:nvSpPr>
          <p:cNvPr id="173059" name="Rectangle 3"/>
          <p:cNvSpPr>
            <a:spLocks noChangeArrowheads="1"/>
          </p:cNvSpPr>
          <p:nvPr/>
        </p:nvSpPr>
        <p:spPr bwMode="auto">
          <a:xfrm>
            <a:off x="288925" y="4675188"/>
            <a:ext cx="8394700" cy="1570037"/>
          </a:xfrm>
          <a:prstGeom prst="rect">
            <a:avLst/>
          </a:prstGeom>
          <a:solidFill>
            <a:srgbClr val="CCFFCC"/>
          </a:solidFill>
          <a:ln w="9525">
            <a:solidFill>
              <a:srgbClr val="FF0000"/>
            </a:solidFill>
            <a:miter lim="800000"/>
            <a:headEnd/>
            <a:tailEnd/>
          </a:ln>
        </p:spPr>
        <p:txBody>
          <a:bodyPr>
            <a:prstTxWarp prst="textNoShape">
              <a:avLst/>
            </a:prstTxWarp>
            <a:spAutoFit/>
          </a:bodyPr>
          <a:lstStyle/>
          <a:p>
            <a:pPr eaLnBrk="0" hangingPunct="0"/>
            <a:r>
              <a:rPr lang="en-GB"/>
              <a:t>However, this mechanism assumes that globalisation is simply a form of cultural and economic integration and not also a system of </a:t>
            </a:r>
            <a:r>
              <a:rPr lang="en-GB">
                <a:solidFill>
                  <a:srgbClr val="FF0000"/>
                </a:solidFill>
              </a:rPr>
              <a:t>global rights</a:t>
            </a:r>
            <a:r>
              <a:rPr lang="en-GB"/>
              <a:t> and, in particular, of </a:t>
            </a:r>
            <a:r>
              <a:rPr lang="en-GB">
                <a:solidFill>
                  <a:srgbClr val="FF0000"/>
                </a:solidFill>
              </a:rPr>
              <a:t>intellectual property rights</a:t>
            </a:r>
            <a:r>
              <a:rPr lang="en-GB"/>
              <a:t>.</a:t>
            </a:r>
          </a:p>
        </p:txBody>
      </p:sp>
      <p:sp>
        <p:nvSpPr>
          <p:cNvPr id="173060" name="Rectangle 4"/>
          <p:cNvSpPr>
            <a:spLocks noChangeArrowheads="1"/>
          </p:cNvSpPr>
          <p:nvPr/>
        </p:nvSpPr>
        <p:spPr bwMode="auto">
          <a:xfrm>
            <a:off x="5386388" y="6400800"/>
            <a:ext cx="3095625" cy="457200"/>
          </a:xfrm>
          <a:prstGeom prst="rect">
            <a:avLst/>
          </a:prstGeom>
          <a:noFill/>
          <a:ln w="9525">
            <a:noFill/>
            <a:miter lim="800000"/>
            <a:headEnd/>
            <a:tailEnd/>
          </a:ln>
        </p:spPr>
        <p:txBody>
          <a:bodyPr wrap="none">
            <a:prstTxWarp prst="textNoShape">
              <a:avLst/>
            </a:prstTxWarp>
            <a:spAutoFit/>
          </a:bodyPr>
          <a:lstStyle/>
          <a:p>
            <a:pPr eaLnBrk="0" hangingPunct="0"/>
            <a:r>
              <a:rPr lang="en-GB">
                <a:solidFill>
                  <a:srgbClr val="0000FF"/>
                </a:solidFill>
              </a:rPr>
              <a:t>Consider two countries: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228600" y="0"/>
            <a:ext cx="8755063" cy="4894263"/>
          </a:xfrm>
          <a:prstGeom prst="rect">
            <a:avLst/>
          </a:prstGeom>
          <a:solidFill>
            <a:srgbClr val="FFFFFF"/>
          </a:solidFill>
          <a:ln w="9525">
            <a:solidFill>
              <a:srgbClr val="000000"/>
            </a:solidFill>
            <a:miter lim="800000"/>
            <a:headEnd/>
            <a:tailEnd/>
          </a:ln>
        </p:spPr>
        <p:txBody>
          <a:bodyPr>
            <a:prstTxWarp prst="textNoShape">
              <a:avLst/>
            </a:prstTxWarp>
            <a:spAutoFit/>
          </a:bodyPr>
          <a:lstStyle/>
          <a:p>
            <a:pPr marL="457200" indent="-457200" eaLnBrk="0" hangingPunct="0"/>
            <a:r>
              <a:rPr lang="en-GB" b="1">
                <a:solidFill>
                  <a:srgbClr val="FF0000"/>
                </a:solidFill>
              </a:rPr>
              <a:t>Country a).</a:t>
            </a:r>
            <a:r>
              <a:rPr lang="en-GB" b="1"/>
              <a:t> </a:t>
            </a:r>
            <a:r>
              <a:rPr lang="en-GB" b="1">
                <a:solidFill>
                  <a:srgbClr val="FF0000"/>
                </a:solidFill>
              </a:rPr>
              <a:t>(“Babbage-type country”)</a:t>
            </a:r>
            <a:r>
              <a:rPr lang="en-GB"/>
              <a:t> Its rights and institutions entail  a comparative advantage in the production of </a:t>
            </a:r>
            <a:r>
              <a:rPr lang="en-GB" b="1">
                <a:solidFill>
                  <a:srgbClr val="FF0000"/>
                </a:solidFill>
              </a:rPr>
              <a:t>codifiable  knowledge</a:t>
            </a:r>
            <a:r>
              <a:rPr lang="en-GB"/>
              <a:t>  that it is also applied in a </a:t>
            </a:r>
            <a:r>
              <a:rPr lang="en-GB">
                <a:solidFill>
                  <a:srgbClr val="FF0000"/>
                </a:solidFill>
              </a:rPr>
              <a:t>top down</a:t>
            </a:r>
            <a:r>
              <a:rPr lang="en-GB"/>
              <a:t> manner to the production process. </a:t>
            </a:r>
          </a:p>
          <a:p>
            <a:pPr marL="457200" indent="-457200" eaLnBrk="0" hangingPunct="0">
              <a:buFont typeface="Times" pitchFamily="-107" charset="0"/>
              <a:buNone/>
            </a:pPr>
            <a:r>
              <a:rPr lang="en-GB"/>
              <a:t>Most skills are </a:t>
            </a:r>
            <a:r>
              <a:rPr lang="en-GB" b="1">
                <a:solidFill>
                  <a:srgbClr val="FF0000"/>
                </a:solidFill>
              </a:rPr>
              <a:t>general purpose</a:t>
            </a:r>
            <a:r>
              <a:rPr lang="en-GB">
                <a:solidFill>
                  <a:srgbClr val="FF0000"/>
                </a:solidFill>
              </a:rPr>
              <a:t>.</a:t>
            </a:r>
            <a:r>
              <a:rPr lang="en-GB"/>
              <a:t> (The only form of specificity is related the human capital dedicated to the improvement of given piecesof codifiable knowledge). </a:t>
            </a:r>
          </a:p>
          <a:p>
            <a:pPr marL="457200" indent="-457200" eaLnBrk="0" hangingPunct="0">
              <a:buFont typeface="Times" pitchFamily="-107" charset="0"/>
              <a:buNone/>
            </a:pPr>
            <a:r>
              <a:rPr lang="en-GB" b="1">
                <a:solidFill>
                  <a:srgbClr val="FF0000"/>
                </a:solidFill>
              </a:rPr>
              <a:t>Country b). (Smith-type country).</a:t>
            </a:r>
            <a:r>
              <a:rPr lang="en-GB"/>
              <a:t> Its rights and institutions entail a comparative advantage in the production of </a:t>
            </a:r>
            <a:r>
              <a:rPr lang="en-GB" b="1">
                <a:solidFill>
                  <a:srgbClr val="FF0000"/>
                </a:solidFill>
              </a:rPr>
              <a:t>tacit knowledge</a:t>
            </a:r>
            <a:r>
              <a:rPr lang="en-GB"/>
              <a:t> that is directly applied in </a:t>
            </a:r>
            <a:r>
              <a:rPr lang="en-GB">
                <a:solidFill>
                  <a:srgbClr val="FF0000"/>
                </a:solidFill>
              </a:rPr>
              <a:t>bottom up </a:t>
            </a:r>
            <a:r>
              <a:rPr lang="en-GB"/>
              <a:t>manner to improve physical products. </a:t>
            </a:r>
          </a:p>
          <a:p>
            <a:pPr marL="457200" indent="-457200" eaLnBrk="0" hangingPunct="0">
              <a:buFont typeface="Times" pitchFamily="-107" charset="0"/>
              <a:buNone/>
            </a:pPr>
            <a:r>
              <a:rPr lang="en-GB"/>
              <a:t>Most skills (including those  of the workers  </a:t>
            </a:r>
          </a:p>
          <a:p>
            <a:pPr marL="457200" indent="-457200" eaLnBrk="0" hangingPunct="0">
              <a:buFont typeface="Times" pitchFamily="-107" charset="0"/>
              <a:buNone/>
            </a:pPr>
            <a:r>
              <a:rPr lang="en-GB"/>
              <a:t>who are directly employed in production) are </a:t>
            </a:r>
            <a:r>
              <a:rPr lang="en-GB" b="1">
                <a:solidFill>
                  <a:srgbClr val="FF0000"/>
                </a:solidFill>
              </a:rPr>
              <a:t>specific</a:t>
            </a:r>
            <a:r>
              <a:rPr lang="en-GB">
                <a:solidFill>
                  <a:srgbClr val="FF0000"/>
                </a:solidFill>
              </a:rPr>
              <a:t>.</a:t>
            </a:r>
            <a:r>
              <a:rPr lang="en-GB"/>
              <a:t>  </a:t>
            </a:r>
          </a:p>
        </p:txBody>
      </p:sp>
      <p:sp>
        <p:nvSpPr>
          <p:cNvPr id="175107" name="Rectangle 3"/>
          <p:cNvSpPr>
            <a:spLocks noChangeArrowheads="1"/>
          </p:cNvSpPr>
          <p:nvPr/>
        </p:nvSpPr>
        <p:spPr bwMode="auto">
          <a:xfrm>
            <a:off x="228600" y="5064125"/>
            <a:ext cx="8580438" cy="1562100"/>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eaLnBrk="0" hangingPunct="0"/>
            <a:r>
              <a:rPr lang="en-GB">
                <a:solidFill>
                  <a:srgbClr val="0000FF"/>
                </a:solidFill>
              </a:rPr>
              <a:t>Economic integration will imply that each country will specialize in those production processes where it enjoys a Comparative Institutional Advantage.</a:t>
            </a:r>
            <a:r>
              <a:rPr lang="en-GB"/>
              <a:t> </a:t>
            </a:r>
            <a:r>
              <a:rPr lang="en-GB">
                <a:solidFill>
                  <a:srgbClr val="FF0000"/>
                </a:solidFill>
              </a:rPr>
              <a:t>Country a may become </a:t>
            </a:r>
            <a:r>
              <a:rPr lang="en-GB" b="1">
                <a:solidFill>
                  <a:srgbClr val="FF0000"/>
                </a:solidFill>
              </a:rPr>
              <a:t>less egalitarian</a:t>
            </a:r>
            <a:r>
              <a:rPr lang="en-GB">
                <a:solidFill>
                  <a:srgbClr val="FF0000"/>
                </a:solidFill>
              </a:rPr>
              <a:t> and Country b </a:t>
            </a:r>
            <a:r>
              <a:rPr lang="en-GB" b="1">
                <a:solidFill>
                  <a:srgbClr val="FF0000"/>
                </a:solidFill>
              </a:rPr>
              <a:t>more egalitarian</a:t>
            </a:r>
            <a:r>
              <a:rPr lang="en-GB">
                <a:solidFill>
                  <a:srgbClr val="FF0000"/>
                </a:solidFill>
              </a:rPr>
              <a:t>.</a:t>
            </a:r>
            <a:endParaRPr lang="en-GB"/>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90513" y="582613"/>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77155" name="Rectangle 3"/>
          <p:cNvSpPr>
            <a:spLocks noChangeArrowheads="1"/>
          </p:cNvSpPr>
          <p:nvPr/>
        </p:nvSpPr>
        <p:spPr bwMode="auto">
          <a:xfrm>
            <a:off x="228600" y="3810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77156" name="Rectangle 4"/>
          <p:cNvSpPr>
            <a:spLocks noChangeArrowheads="1"/>
          </p:cNvSpPr>
          <p:nvPr/>
        </p:nvSpPr>
        <p:spPr bwMode="auto">
          <a:xfrm>
            <a:off x="192088" y="381000"/>
            <a:ext cx="8408987" cy="4770438"/>
          </a:xfrm>
          <a:prstGeom prst="rect">
            <a:avLst/>
          </a:prstGeom>
          <a:solidFill>
            <a:srgbClr val="FFFFFF"/>
          </a:solidFill>
          <a:ln w="9525">
            <a:solidFill>
              <a:srgbClr val="FF0000"/>
            </a:solidFill>
            <a:miter lim="800000"/>
            <a:headEnd/>
            <a:tailEnd/>
          </a:ln>
        </p:spPr>
        <p:txBody>
          <a:bodyPr wrap="none">
            <a:prstTxWarp prst="textNoShape">
              <a:avLst/>
            </a:prstTxWarp>
            <a:spAutoFit/>
          </a:bodyPr>
          <a:lstStyle/>
          <a:p>
            <a:pPr eaLnBrk="0" hangingPunct="0"/>
            <a:r>
              <a:rPr lang="en-GB" sz="2000"/>
              <a:t>In </a:t>
            </a:r>
            <a:r>
              <a:rPr lang="en-GB" sz="2000">
                <a:solidFill>
                  <a:srgbClr val="FF0000"/>
                </a:solidFill>
              </a:rPr>
              <a:t>country a</a:t>
            </a:r>
            <a:r>
              <a:rPr lang="en-GB" sz="2000"/>
              <a:t> the production processes, </a:t>
            </a:r>
            <a:r>
              <a:rPr lang="en-GB" sz="2000" b="1"/>
              <a:t>where strong hiring and firing </a:t>
            </a:r>
          </a:p>
          <a:p>
            <a:pPr eaLnBrk="0" hangingPunct="0"/>
            <a:r>
              <a:rPr lang="en-GB" sz="2000" b="1"/>
              <a:t>rights and/or weak social insurance are advantageous</a:t>
            </a:r>
            <a:r>
              <a:rPr lang="en-GB" sz="2000"/>
              <a:t>, will spread in </a:t>
            </a:r>
          </a:p>
          <a:p>
            <a:pPr eaLnBrk="0" hangingPunct="0"/>
            <a:r>
              <a:rPr lang="en-GB" sz="2000"/>
              <a:t>all the national economy.</a:t>
            </a:r>
          </a:p>
          <a:p>
            <a:pPr eaLnBrk="0" hangingPunct="0"/>
            <a:r>
              <a:rPr lang="en-GB" sz="2000">
                <a:solidFill>
                  <a:srgbClr val="FF0000"/>
                </a:solidFill>
              </a:rPr>
              <a:t>Top down</a:t>
            </a:r>
            <a:r>
              <a:rPr lang="en-GB" sz="2000"/>
              <a:t> applications of </a:t>
            </a:r>
            <a:r>
              <a:rPr lang="en-GB" sz="2000" b="1">
                <a:solidFill>
                  <a:srgbClr val="996633"/>
                </a:solidFill>
              </a:rPr>
              <a:t>codified knowledge</a:t>
            </a:r>
            <a:r>
              <a:rPr lang="en-GB" sz="2000"/>
              <a:t> will pervade the entire</a:t>
            </a:r>
          </a:p>
          <a:p>
            <a:pPr eaLnBrk="0" hangingPunct="0"/>
            <a:r>
              <a:rPr lang="en-GB" sz="2000"/>
              <a:t>economy.</a:t>
            </a:r>
          </a:p>
          <a:p>
            <a:pPr eaLnBrk="0" hangingPunct="0"/>
            <a:endParaRPr lang="en-GB" sz="2000"/>
          </a:p>
          <a:p>
            <a:pPr eaLnBrk="0" hangingPunct="0"/>
            <a:r>
              <a:rPr lang="en-GB" sz="2000"/>
              <a:t>In </a:t>
            </a:r>
            <a:r>
              <a:rPr lang="en-GB" sz="2000">
                <a:solidFill>
                  <a:srgbClr val="FF0000"/>
                </a:solidFill>
              </a:rPr>
              <a:t>country b </a:t>
            </a:r>
            <a:r>
              <a:rPr lang="en-GB" sz="2000"/>
              <a:t>the production processes, </a:t>
            </a:r>
            <a:r>
              <a:rPr lang="en-GB" sz="2000" b="1"/>
              <a:t>where job security and/or </a:t>
            </a:r>
          </a:p>
          <a:p>
            <a:pPr eaLnBrk="0" hangingPunct="0"/>
            <a:r>
              <a:rPr lang="en-GB" sz="2000" b="1"/>
              <a:t>generous social insurance are advantageous,</a:t>
            </a:r>
            <a:r>
              <a:rPr lang="en-GB" sz="2000"/>
              <a:t> will spread </a:t>
            </a:r>
          </a:p>
          <a:p>
            <a:pPr eaLnBrk="0" hangingPunct="0"/>
            <a:r>
              <a:rPr lang="en-GB" sz="2000"/>
              <a:t>in all the national economy.</a:t>
            </a:r>
          </a:p>
          <a:p>
            <a:pPr eaLnBrk="0" hangingPunct="0"/>
            <a:r>
              <a:rPr lang="en-GB" sz="2000">
                <a:solidFill>
                  <a:srgbClr val="FF0000"/>
                </a:solidFill>
              </a:rPr>
              <a:t>Bottom up</a:t>
            </a:r>
            <a:r>
              <a:rPr lang="en-GB" sz="2000"/>
              <a:t> applications of </a:t>
            </a:r>
            <a:r>
              <a:rPr lang="en-GB" sz="2000" b="1">
                <a:solidFill>
                  <a:srgbClr val="996633"/>
                </a:solidFill>
              </a:rPr>
              <a:t>tacit knowledge</a:t>
            </a:r>
            <a:r>
              <a:rPr lang="en-GB" sz="2000"/>
              <a:t> will pervade the entire</a:t>
            </a:r>
          </a:p>
          <a:p>
            <a:pPr eaLnBrk="0" hangingPunct="0"/>
            <a:r>
              <a:rPr lang="en-GB" sz="2000"/>
              <a:t>economy.</a:t>
            </a:r>
          </a:p>
          <a:p>
            <a:pPr eaLnBrk="0" hangingPunct="0"/>
            <a:endParaRPr lang="en-GB" sz="2000"/>
          </a:p>
          <a:p>
            <a:pPr eaLnBrk="0" hangingPunct="0"/>
            <a:r>
              <a:rPr lang="en-GB" sz="2000"/>
              <a:t>Because of economic integration, </a:t>
            </a:r>
            <a:r>
              <a:rPr lang="en-GB" sz="2000" b="1">
                <a:solidFill>
                  <a:srgbClr val="996633"/>
                </a:solidFill>
              </a:rPr>
              <a:t>inequality</a:t>
            </a:r>
            <a:r>
              <a:rPr lang="en-GB" sz="2000"/>
              <a:t> may </a:t>
            </a:r>
            <a:r>
              <a:rPr lang="en-GB" sz="2000" b="1"/>
              <a:t>increase</a:t>
            </a:r>
            <a:r>
              <a:rPr lang="en-GB" sz="2000"/>
              <a:t> </a:t>
            </a:r>
            <a:r>
              <a:rPr lang="en-GB" sz="2000">
                <a:solidFill>
                  <a:srgbClr val="FF0000"/>
                </a:solidFill>
              </a:rPr>
              <a:t>in country a</a:t>
            </a:r>
            <a:endParaRPr lang="en-GB" sz="2000"/>
          </a:p>
          <a:p>
            <a:pPr eaLnBrk="0" hangingPunct="0"/>
            <a:r>
              <a:rPr lang="en-GB" sz="2000"/>
              <a:t>and </a:t>
            </a:r>
            <a:r>
              <a:rPr lang="en-GB" sz="2000" b="1"/>
              <a:t>decrease</a:t>
            </a:r>
            <a:r>
              <a:rPr lang="en-GB" sz="2000"/>
              <a:t> </a:t>
            </a:r>
            <a:r>
              <a:rPr lang="en-GB" sz="2000">
                <a:solidFill>
                  <a:srgbClr val="FF0000"/>
                </a:solidFill>
              </a:rPr>
              <a:t>in country b</a:t>
            </a:r>
            <a:r>
              <a:rPr lang="en-GB" sz="2000"/>
              <a:t>. </a:t>
            </a:r>
          </a:p>
          <a:p>
            <a:pPr eaLnBrk="0" hangingPunct="0"/>
            <a:endParaRPr lang="en-GB">
              <a:solidFill>
                <a:srgbClr val="FF0000"/>
              </a:solidFill>
            </a:endParaRPr>
          </a:p>
        </p:txBody>
      </p:sp>
      <p:sp>
        <p:nvSpPr>
          <p:cNvPr id="177157" name="Rectangle 5"/>
          <p:cNvSpPr>
            <a:spLocks noChangeArrowheads="1"/>
          </p:cNvSpPr>
          <p:nvPr/>
        </p:nvSpPr>
        <p:spPr bwMode="auto">
          <a:xfrm>
            <a:off x="228600" y="5288340"/>
            <a:ext cx="8372811" cy="1569660"/>
          </a:xfrm>
          <a:prstGeom prst="rect">
            <a:avLst/>
          </a:prstGeom>
          <a:solidFill>
            <a:srgbClr val="CCFFCC"/>
          </a:solidFill>
          <a:ln w="9525">
            <a:noFill/>
            <a:miter lim="800000"/>
            <a:headEnd/>
            <a:tailEnd/>
          </a:ln>
        </p:spPr>
        <p:txBody>
          <a:bodyPr>
            <a:prstTxWarp prst="textNoShape">
              <a:avLst/>
            </a:prstTxWarp>
            <a:spAutoFit/>
          </a:bodyPr>
          <a:lstStyle/>
          <a:p>
            <a:pPr eaLnBrk="0" hangingPunct="0">
              <a:defRPr/>
            </a:pPr>
            <a:r>
              <a:rPr lang="en-GB" b="1" dirty="0">
                <a:solidFill>
                  <a:srgbClr val="0000FF"/>
                </a:solidFill>
                <a:latin typeface="Arial" pitchFamily="8" charset="0"/>
                <a:ea typeface="ヒラギノ角ゴ Pro W3" pitchFamily="8" charset="-128"/>
                <a:cs typeface="ヒラギノ角ゴ Pro W3" pitchFamily="8" charset="-128"/>
              </a:rPr>
              <a:t>But specialization according </a:t>
            </a:r>
          </a:p>
          <a:p>
            <a:pPr eaLnBrk="0" hangingPunct="0">
              <a:defRPr/>
            </a:pPr>
            <a:r>
              <a:rPr lang="en-GB" b="1" dirty="0">
                <a:solidFill>
                  <a:srgbClr val="0000FF"/>
                </a:solidFill>
                <a:latin typeface="Arial" pitchFamily="8" charset="0"/>
                <a:ea typeface="ヒラギノ角ゴ Pro W3" pitchFamily="8" charset="-128"/>
                <a:cs typeface="ヒラギノ角ゴ Pro W3" pitchFamily="8" charset="-128"/>
              </a:rPr>
              <a:t>to comparative institutional advantage</a:t>
            </a:r>
          </a:p>
          <a:p>
            <a:pPr eaLnBrk="0" hangingPunct="0">
              <a:defRPr/>
            </a:pPr>
            <a:r>
              <a:rPr lang="en-GB" b="1" dirty="0">
                <a:solidFill>
                  <a:srgbClr val="0000FF"/>
                </a:solidFill>
                <a:latin typeface="Arial" pitchFamily="8" charset="0"/>
                <a:ea typeface="ヒラギノ角ゴ Pro W3" pitchFamily="8" charset="-128"/>
                <a:cs typeface="ヒラギノ角ゴ Pro W3" pitchFamily="8" charset="-128"/>
              </a:rPr>
              <a:t>requires delicate assumptions on international </a:t>
            </a:r>
          </a:p>
          <a:p>
            <a:pPr eaLnBrk="0" hangingPunct="0">
              <a:defRPr/>
            </a:pPr>
            <a:r>
              <a:rPr lang="en-GB" b="1" dirty="0">
                <a:ln>
                  <a:solidFill>
                    <a:srgbClr val="FF0000"/>
                  </a:solidFill>
                </a:ln>
                <a:solidFill>
                  <a:srgbClr val="0000FF"/>
                </a:solidFill>
                <a:latin typeface="Arial" pitchFamily="8" charset="0"/>
                <a:ea typeface="ヒラギノ角ゴ Pro W3" pitchFamily="8" charset="-128"/>
                <a:cs typeface="ヒラギノ角ゴ Pro W3" pitchFamily="8" charset="-128"/>
              </a:rPr>
              <a:t>IPR (Intellectual Property Rights)………….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228600" y="165100"/>
            <a:ext cx="8715375" cy="4400550"/>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eaLnBrk="0" hangingPunct="0"/>
            <a:r>
              <a:rPr lang="en-GB" sz="2000"/>
              <a:t>Suppose that (at least part of) the </a:t>
            </a:r>
            <a:r>
              <a:rPr lang="en-GB" sz="2000" b="1">
                <a:solidFill>
                  <a:srgbClr val="FF0000"/>
                </a:solidFill>
              </a:rPr>
              <a:t>codifiable knowledge</a:t>
            </a:r>
            <a:r>
              <a:rPr lang="en-GB" sz="2000">
                <a:solidFill>
                  <a:srgbClr val="FF0000"/>
                </a:solidFill>
              </a:rPr>
              <a:t> of</a:t>
            </a:r>
            <a:r>
              <a:rPr lang="en-GB" sz="2000"/>
              <a:t> </a:t>
            </a:r>
            <a:r>
              <a:rPr lang="en-GB" sz="2000">
                <a:solidFill>
                  <a:srgbClr val="FF0000"/>
                </a:solidFill>
              </a:rPr>
              <a:t>country a</a:t>
            </a:r>
            <a:endParaRPr lang="en-GB" sz="2000"/>
          </a:p>
          <a:p>
            <a:pPr eaLnBrk="0" hangingPunct="0"/>
            <a:r>
              <a:rPr lang="en-GB" sz="2000"/>
              <a:t> is an </a:t>
            </a:r>
            <a:r>
              <a:rPr lang="en-GB" sz="2000" b="1"/>
              <a:t>input</a:t>
            </a:r>
            <a:r>
              <a:rPr lang="en-GB" sz="2000"/>
              <a:t> in the production of the </a:t>
            </a:r>
            <a:r>
              <a:rPr lang="en-GB" sz="2000" b="1">
                <a:solidFill>
                  <a:srgbClr val="FF0000"/>
                </a:solidFill>
              </a:rPr>
              <a:t>tacit knowledge</a:t>
            </a:r>
            <a:r>
              <a:rPr lang="en-GB" sz="2000"/>
              <a:t> of </a:t>
            </a:r>
            <a:r>
              <a:rPr lang="en-GB" sz="2000">
                <a:solidFill>
                  <a:srgbClr val="FF0000"/>
                </a:solidFill>
              </a:rPr>
              <a:t>country b</a:t>
            </a:r>
            <a:r>
              <a:rPr lang="en-GB" sz="2000"/>
              <a:t>.</a:t>
            </a:r>
          </a:p>
          <a:p>
            <a:pPr eaLnBrk="0" hangingPunct="0"/>
            <a:endParaRPr lang="en-GB" sz="2000"/>
          </a:p>
          <a:p>
            <a:pPr eaLnBrk="0" hangingPunct="0"/>
            <a:r>
              <a:rPr lang="en-GB" sz="2000" b="1">
                <a:solidFill>
                  <a:srgbClr val="0000FF"/>
                </a:solidFill>
              </a:rPr>
              <a:t>Regime I.</a:t>
            </a:r>
            <a:r>
              <a:rPr lang="en-GB" sz="2000"/>
              <a:t> The rights on intellectual property are </a:t>
            </a:r>
            <a:r>
              <a:rPr lang="en-GB" sz="2000" b="1">
                <a:solidFill>
                  <a:srgbClr val="0000FF"/>
                </a:solidFill>
              </a:rPr>
              <a:t>weakly defined</a:t>
            </a:r>
            <a:r>
              <a:rPr lang="en-GB" sz="2000"/>
              <a:t>. </a:t>
            </a:r>
          </a:p>
          <a:p>
            <a:pPr eaLnBrk="0" hangingPunct="0"/>
            <a:r>
              <a:rPr lang="en-GB" sz="2000" b="1">
                <a:solidFill>
                  <a:srgbClr val="FF0000"/>
                </a:solidFill>
              </a:rPr>
              <a:t>Countries b</a:t>
            </a:r>
            <a:r>
              <a:rPr lang="en-GB" sz="2000"/>
              <a:t> (based on the production and application of bottom up</a:t>
            </a:r>
          </a:p>
          <a:p>
            <a:pPr eaLnBrk="0" hangingPunct="0"/>
            <a:r>
              <a:rPr lang="en-GB" sz="2000"/>
              <a:t> tacit knowledge) </a:t>
            </a:r>
            <a:r>
              <a:rPr lang="en-GB" sz="2000" b="1"/>
              <a:t>can exploit and free ride on </a:t>
            </a:r>
            <a:r>
              <a:rPr lang="en-GB" sz="2000" b="1">
                <a:solidFill>
                  <a:srgbClr val="FF0000"/>
                </a:solidFill>
              </a:rPr>
              <a:t>countries a</a:t>
            </a:r>
            <a:r>
              <a:rPr lang="en-GB" sz="2000"/>
              <a:t> (based on the production and application of top down codifiable knowledge).</a:t>
            </a:r>
          </a:p>
          <a:p>
            <a:pPr eaLnBrk="0" hangingPunct="0"/>
            <a:endParaRPr lang="en-GB" sz="2000"/>
          </a:p>
          <a:p>
            <a:pPr eaLnBrk="0" hangingPunct="0"/>
            <a:r>
              <a:rPr lang="en-GB" sz="2000" b="1">
                <a:solidFill>
                  <a:srgbClr val="0000FF"/>
                </a:solidFill>
              </a:rPr>
              <a:t>Regime II.</a:t>
            </a:r>
            <a:r>
              <a:rPr lang="en-GB" sz="2000"/>
              <a:t> The rights on intellectual property are </a:t>
            </a:r>
            <a:r>
              <a:rPr lang="en-GB" sz="2000" b="1">
                <a:solidFill>
                  <a:srgbClr val="0000FF"/>
                </a:solidFill>
              </a:rPr>
              <a:t>strongly defined</a:t>
            </a:r>
            <a:r>
              <a:rPr lang="en-GB" sz="2000">
                <a:solidFill>
                  <a:srgbClr val="0000FF"/>
                </a:solidFill>
              </a:rPr>
              <a:t> </a:t>
            </a:r>
          </a:p>
          <a:p>
            <a:pPr eaLnBrk="0" hangingPunct="0"/>
            <a:r>
              <a:rPr lang="en-GB" sz="2000">
                <a:solidFill>
                  <a:srgbClr val="0000FF"/>
                </a:solidFill>
              </a:rPr>
              <a:t>and “upstreamed”.  </a:t>
            </a:r>
          </a:p>
          <a:p>
            <a:pPr eaLnBrk="0" hangingPunct="0"/>
            <a:r>
              <a:rPr lang="en-GB" sz="2000" b="1">
                <a:solidFill>
                  <a:srgbClr val="FF0000"/>
                </a:solidFill>
              </a:rPr>
              <a:t>Countries a</a:t>
            </a:r>
            <a:r>
              <a:rPr lang="en-GB" sz="2000"/>
              <a:t> (based on the production and the application of codifiable top down knowledge) </a:t>
            </a:r>
            <a:r>
              <a:rPr lang="en-GB" sz="2000" b="1"/>
              <a:t>can exploit and impose high monopoly prices on </a:t>
            </a:r>
            <a:r>
              <a:rPr lang="en-GB" sz="2000" b="1">
                <a:solidFill>
                  <a:srgbClr val="FF0000"/>
                </a:solidFill>
              </a:rPr>
              <a:t>countries b</a:t>
            </a:r>
            <a:r>
              <a:rPr lang="en-GB" sz="2000"/>
              <a:t> (based on the production and the application of  bottom-up tacit knowledge).</a:t>
            </a:r>
          </a:p>
        </p:txBody>
      </p:sp>
      <p:sp>
        <p:nvSpPr>
          <p:cNvPr id="179203" name="Rectangle 3"/>
          <p:cNvSpPr>
            <a:spLocks noChangeArrowheads="1"/>
          </p:cNvSpPr>
          <p:nvPr/>
        </p:nvSpPr>
        <p:spPr bwMode="auto">
          <a:xfrm>
            <a:off x="381000" y="54102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79204" name="Rectangle 4"/>
          <p:cNvSpPr>
            <a:spLocks noChangeArrowheads="1"/>
          </p:cNvSpPr>
          <p:nvPr/>
        </p:nvSpPr>
        <p:spPr bwMode="auto">
          <a:xfrm>
            <a:off x="228600" y="4811713"/>
            <a:ext cx="8559800" cy="1570037"/>
          </a:xfrm>
          <a:prstGeom prst="rect">
            <a:avLst/>
          </a:prstGeom>
          <a:solidFill>
            <a:srgbClr val="CCFFCC"/>
          </a:solidFill>
          <a:ln w="9525">
            <a:solidFill>
              <a:srgbClr val="FF0000"/>
            </a:solidFill>
            <a:miter lim="800000"/>
            <a:headEnd/>
            <a:tailEnd/>
          </a:ln>
        </p:spPr>
        <p:txBody>
          <a:bodyPr>
            <a:prstTxWarp prst="textNoShape">
              <a:avLst/>
            </a:prstTxWarp>
            <a:spAutoFit/>
          </a:bodyPr>
          <a:lstStyle/>
          <a:p>
            <a:pPr eaLnBrk="0" hangingPunct="0"/>
            <a:r>
              <a:rPr lang="en-GB" b="1">
                <a:solidFill>
                  <a:schemeClr val="accent2"/>
                </a:solidFill>
              </a:rPr>
              <a:t>Globalization </a:t>
            </a:r>
            <a:r>
              <a:rPr lang="en-GB" b="1">
                <a:solidFill>
                  <a:srgbClr val="FF0000"/>
                </a:solidFill>
              </a:rPr>
              <a:t>is </a:t>
            </a:r>
            <a:r>
              <a:rPr lang="en-GB" b="1">
                <a:solidFill>
                  <a:schemeClr val="accent2"/>
                </a:solidFill>
              </a:rPr>
              <a:t>not only global cultural standardisation </a:t>
            </a:r>
          </a:p>
          <a:p>
            <a:pPr eaLnBrk="0" hangingPunct="0"/>
            <a:r>
              <a:rPr lang="en-GB" b="1">
                <a:solidFill>
                  <a:schemeClr val="accent2"/>
                </a:solidFill>
              </a:rPr>
              <a:t>and global economic integration but</a:t>
            </a:r>
            <a:r>
              <a:rPr lang="en-GB" b="1"/>
              <a:t> </a:t>
            </a:r>
            <a:r>
              <a:rPr lang="en-GB" b="1">
                <a:solidFill>
                  <a:srgbClr val="FF0000"/>
                </a:solidFill>
              </a:rPr>
              <a:t>also an introduction of global rights</a:t>
            </a:r>
            <a:r>
              <a:rPr lang="en-GB" b="1"/>
              <a:t> that marks a move from </a:t>
            </a:r>
            <a:r>
              <a:rPr lang="en-GB" b="1">
                <a:solidFill>
                  <a:srgbClr val="FF0000"/>
                </a:solidFill>
              </a:rPr>
              <a:t>Regime I</a:t>
            </a:r>
            <a:r>
              <a:rPr lang="en-GB" b="1"/>
              <a:t> to </a:t>
            </a:r>
            <a:r>
              <a:rPr lang="en-GB" b="1">
                <a:solidFill>
                  <a:srgbClr val="FF0000"/>
                </a:solidFill>
              </a:rPr>
              <a:t>Regime II</a:t>
            </a:r>
            <a:r>
              <a:rPr lang="en-GB" b="1"/>
              <a: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304800" y="609600"/>
            <a:ext cx="8420100" cy="6002338"/>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eaLnBrk="0" hangingPunct="0"/>
            <a:r>
              <a:rPr lang="en-GB"/>
              <a:t>Suppose that</a:t>
            </a:r>
            <a:r>
              <a:rPr lang="en-GB" b="1">
                <a:solidFill>
                  <a:srgbClr val="996633"/>
                </a:solidFill>
              </a:rPr>
              <a:t> globalization is intended </a:t>
            </a:r>
          </a:p>
          <a:p>
            <a:pPr eaLnBrk="0" hangingPunct="0"/>
            <a:r>
              <a:rPr lang="en-GB" b="1">
                <a:solidFill>
                  <a:srgbClr val="996633"/>
                </a:solidFill>
              </a:rPr>
              <a:t>as the introduction of a</a:t>
            </a:r>
          </a:p>
          <a:p>
            <a:pPr eaLnBrk="0" hangingPunct="0"/>
            <a:r>
              <a:rPr lang="en-GB" b="1">
                <a:solidFill>
                  <a:srgbClr val="0000FF"/>
                </a:solidFill>
              </a:rPr>
              <a:t>global systems of rights</a:t>
            </a:r>
            <a:r>
              <a:rPr lang="en-GB"/>
              <a:t> </a:t>
            </a:r>
          </a:p>
          <a:p>
            <a:pPr eaLnBrk="0" hangingPunct="0"/>
            <a:r>
              <a:rPr lang="en-GB"/>
              <a:t>favouring very much </a:t>
            </a:r>
            <a:r>
              <a:rPr lang="en-GB" b="1">
                <a:solidFill>
                  <a:srgbClr val="FF0000"/>
                </a:solidFill>
              </a:rPr>
              <a:t>country a</a:t>
            </a:r>
            <a:r>
              <a:rPr lang="en-GB"/>
              <a:t>  types. </a:t>
            </a:r>
          </a:p>
          <a:p>
            <a:pPr eaLnBrk="0" hangingPunct="0"/>
            <a:endParaRPr lang="en-GB"/>
          </a:p>
          <a:p>
            <a:pPr eaLnBrk="0" hangingPunct="0"/>
            <a:r>
              <a:rPr lang="en-GB"/>
              <a:t>Then </a:t>
            </a:r>
            <a:r>
              <a:rPr lang="en-GB" b="1">
                <a:solidFill>
                  <a:srgbClr val="996633"/>
                </a:solidFill>
              </a:rPr>
              <a:t>specialization according to </a:t>
            </a:r>
            <a:r>
              <a:rPr lang="en-GB" b="1">
                <a:solidFill>
                  <a:srgbClr val="0000FF"/>
                </a:solidFill>
              </a:rPr>
              <a:t>the principle of Comparative Institutional Advantage</a:t>
            </a:r>
            <a:r>
              <a:rPr lang="en-GB"/>
              <a:t>  </a:t>
            </a:r>
          </a:p>
          <a:p>
            <a:pPr eaLnBrk="0" hangingPunct="0"/>
            <a:r>
              <a:rPr lang="en-GB"/>
              <a:t>(which requires that each nation is able</a:t>
            </a:r>
          </a:p>
          <a:p>
            <a:pPr eaLnBrk="0" hangingPunct="0"/>
            <a:r>
              <a:rPr lang="en-GB"/>
              <a:t>to choose </a:t>
            </a:r>
            <a:r>
              <a:rPr lang="en-GB" b="1">
                <a:solidFill>
                  <a:srgbClr val="0000FF"/>
                </a:solidFill>
              </a:rPr>
              <a:t>its own system of rights</a:t>
            </a:r>
            <a:r>
              <a:rPr lang="en-GB"/>
              <a:t>)</a:t>
            </a:r>
          </a:p>
          <a:p>
            <a:pPr eaLnBrk="0" hangingPunct="0"/>
            <a:r>
              <a:rPr lang="en-GB" b="1">
                <a:solidFill>
                  <a:srgbClr val="996633"/>
                </a:solidFill>
              </a:rPr>
              <a:t>becomes impossible</a:t>
            </a:r>
            <a:r>
              <a:rPr lang="en-GB"/>
              <a:t>. </a:t>
            </a:r>
          </a:p>
          <a:p>
            <a:pPr eaLnBrk="0" hangingPunct="0"/>
            <a:endParaRPr lang="en-GB"/>
          </a:p>
          <a:p>
            <a:pPr eaLnBrk="0" hangingPunct="0"/>
            <a:r>
              <a:rPr lang="en-GB"/>
              <a:t>The </a:t>
            </a:r>
            <a:r>
              <a:rPr lang="en-GB">
                <a:solidFill>
                  <a:srgbClr val="0000FF"/>
                </a:solidFill>
              </a:rPr>
              <a:t>more egalitarian distribution,</a:t>
            </a:r>
            <a:r>
              <a:rPr lang="en-GB"/>
              <a:t> </a:t>
            </a:r>
          </a:p>
          <a:p>
            <a:pPr eaLnBrk="0" hangingPunct="0"/>
            <a:r>
              <a:rPr lang="en-GB"/>
              <a:t>which may characterise </a:t>
            </a:r>
            <a:r>
              <a:rPr lang="en-GB" b="1">
                <a:solidFill>
                  <a:srgbClr val="FF0000"/>
                </a:solidFill>
              </a:rPr>
              <a:t>countries b,</a:t>
            </a:r>
            <a:r>
              <a:rPr lang="en-GB"/>
              <a:t> </a:t>
            </a:r>
          </a:p>
          <a:p>
            <a:pPr eaLnBrk="0" hangingPunct="0"/>
            <a:r>
              <a:rPr lang="en-GB"/>
              <a:t>may become </a:t>
            </a:r>
            <a:r>
              <a:rPr lang="en-GB" b="1">
                <a:solidFill>
                  <a:srgbClr val="FF0000"/>
                </a:solidFill>
              </a:rPr>
              <a:t>incompatible</a:t>
            </a:r>
            <a:r>
              <a:rPr lang="en-GB"/>
              <a:t> with </a:t>
            </a:r>
          </a:p>
          <a:p>
            <a:pPr eaLnBrk="0" hangingPunct="0"/>
            <a:r>
              <a:rPr lang="en-GB"/>
              <a:t>the present regime of </a:t>
            </a:r>
          </a:p>
          <a:p>
            <a:pPr eaLnBrk="0" hangingPunct="0"/>
            <a:r>
              <a:rPr lang="en-GB" b="1">
                <a:solidFill>
                  <a:srgbClr val="0000FF"/>
                </a:solidFill>
              </a:rPr>
              <a:t>Global Intellectual Property Rights</a:t>
            </a:r>
            <a:r>
              <a:rPr lang="en-GB">
                <a:solidFill>
                  <a:srgbClr val="0000FF"/>
                </a:solidFill>
              </a:rPr>
              <a:t>.</a:t>
            </a:r>
            <a:endParaRPr lang="en-GB"/>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0" y="0"/>
            <a:ext cx="9144000" cy="762000"/>
          </a:xfrm>
          <a:solidFill>
            <a:srgbClr val="CCFFCC"/>
          </a:solidFill>
          <a:ln>
            <a:solidFill>
              <a:srgbClr val="FF0000"/>
            </a:solidFill>
          </a:ln>
        </p:spPr>
        <p:txBody>
          <a:bodyPr/>
          <a:lstStyle/>
          <a:p>
            <a:pPr eaLnBrk="1" hangingPunct="1"/>
            <a:r>
              <a:rPr lang="en-GB" sz="3200">
                <a:solidFill>
                  <a:srgbClr val="0000FF"/>
                </a:solidFill>
                <a:latin typeface="Chicago" charset="0"/>
                <a:ea typeface="ヒラギノ角ゴ Pro W3" pitchFamily="-107" charset="-128"/>
                <a:cs typeface="ヒラギノ角ゴ Pro W3" pitchFamily="-107" charset="-128"/>
              </a:rPr>
              <a:t>A new model of accumulation?</a:t>
            </a:r>
            <a:endParaRPr lang="en-GB" sz="3200">
              <a:solidFill>
                <a:schemeClr val="tx1"/>
              </a:solidFill>
              <a:latin typeface="Chicago" charset="0"/>
              <a:ea typeface="ヒラギノ角ゴ Pro W3" pitchFamily="-107" charset="-128"/>
              <a:cs typeface="ヒラギノ角ゴ Pro W3" pitchFamily="-107" charset="-128"/>
            </a:endParaRPr>
          </a:p>
        </p:txBody>
      </p:sp>
      <p:sp>
        <p:nvSpPr>
          <p:cNvPr id="183299" name="Rectangle 3"/>
          <p:cNvSpPr>
            <a:spLocks noChangeArrowheads="1"/>
          </p:cNvSpPr>
          <p:nvPr/>
        </p:nvSpPr>
        <p:spPr bwMode="auto">
          <a:xfrm>
            <a:off x="0" y="914400"/>
            <a:ext cx="9144000" cy="1631950"/>
          </a:xfrm>
          <a:prstGeom prst="rect">
            <a:avLst/>
          </a:prstGeom>
          <a:solidFill>
            <a:srgbClr val="FFFFFF"/>
          </a:solidFill>
          <a:ln w="9525">
            <a:noFill/>
            <a:miter lim="800000"/>
            <a:headEnd/>
            <a:tailEnd/>
          </a:ln>
        </p:spPr>
        <p:txBody>
          <a:bodyPr>
            <a:prstTxWarp prst="textNoShape">
              <a:avLst/>
            </a:prstTxWarp>
            <a:spAutoFit/>
          </a:bodyPr>
          <a:lstStyle/>
          <a:p>
            <a:pPr eaLnBrk="0" hangingPunct="0"/>
            <a:r>
              <a:rPr lang="en-GB" sz="2000" b="1">
                <a:solidFill>
                  <a:srgbClr val="FF0000"/>
                </a:solidFill>
                <a:latin typeface="Geneva" pitchFamily="-107" charset="0"/>
              </a:rPr>
              <a:t>When contracts are incomplete, rights and safeguards give incentives to agents to develop specific skills (Williamson).  </a:t>
            </a:r>
          </a:p>
          <a:p>
            <a:pPr eaLnBrk="0" hangingPunct="0"/>
            <a:r>
              <a:rPr lang="en-GB" sz="2000" b="1">
                <a:latin typeface="Geneva" pitchFamily="-107" charset="0"/>
              </a:rPr>
              <a:t>However, these incentive effects are much stronger for intellectual property rights where individuals cannot find similar assets available in the economy.</a:t>
            </a:r>
            <a:endParaRPr lang="en-GB">
              <a:latin typeface="Geneva" pitchFamily="-107" charset="0"/>
            </a:endParaRPr>
          </a:p>
        </p:txBody>
      </p:sp>
      <p:sp>
        <p:nvSpPr>
          <p:cNvPr id="183300" name="Rectangle 4"/>
          <p:cNvSpPr>
            <a:spLocks noChangeArrowheads="1"/>
          </p:cNvSpPr>
          <p:nvPr/>
        </p:nvSpPr>
        <p:spPr bwMode="auto">
          <a:xfrm>
            <a:off x="90488" y="2514600"/>
            <a:ext cx="8161337" cy="830263"/>
          </a:xfrm>
          <a:prstGeom prst="rect">
            <a:avLst/>
          </a:prstGeom>
          <a:noFill/>
          <a:ln w="9525">
            <a:noFill/>
            <a:miter lim="800000"/>
            <a:headEnd/>
            <a:tailEnd/>
          </a:ln>
        </p:spPr>
        <p:txBody>
          <a:bodyPr wrap="none">
            <a:prstTxWarp prst="textNoShape">
              <a:avLst/>
            </a:prstTxWarp>
            <a:spAutoFit/>
          </a:bodyPr>
          <a:lstStyle/>
          <a:p>
            <a:pPr eaLnBrk="0" hangingPunct="0"/>
            <a:r>
              <a:rPr lang="en-GB" b="1">
                <a:solidFill>
                  <a:srgbClr val="222268"/>
                </a:solidFill>
              </a:rPr>
              <a:t>The complementarity between the accumulation of skills and </a:t>
            </a:r>
          </a:p>
          <a:p>
            <a:pPr eaLnBrk="0" hangingPunct="0"/>
            <a:r>
              <a:rPr lang="en-GB" b="1">
                <a:solidFill>
                  <a:srgbClr val="222268"/>
                </a:solidFill>
              </a:rPr>
              <a:t>intellectual capital may generate increasing inequality:</a:t>
            </a:r>
          </a:p>
        </p:txBody>
      </p:sp>
      <p:sp>
        <p:nvSpPr>
          <p:cNvPr id="115717" name="Rectangle 5"/>
          <p:cNvSpPr>
            <a:spLocks noChangeArrowheads="1"/>
          </p:cNvSpPr>
          <p:nvPr/>
        </p:nvSpPr>
        <p:spPr bwMode="auto">
          <a:xfrm>
            <a:off x="228600" y="3505200"/>
            <a:ext cx="8259763" cy="3013075"/>
          </a:xfrm>
          <a:prstGeom prst="rect">
            <a:avLst/>
          </a:prstGeom>
          <a:solidFill>
            <a:schemeClr val="bg1">
              <a:lumMod val="85000"/>
            </a:schemeClr>
          </a:solidFill>
          <a:ln w="9525">
            <a:solidFill>
              <a:srgbClr val="FF0000"/>
            </a:solidFill>
            <a:miter lim="800000"/>
            <a:headEnd/>
            <a:tailEnd/>
          </a:ln>
        </p:spPr>
        <p:txBody>
          <a:bodyPr>
            <a:prstTxWarp prst="textNoShape">
              <a:avLst/>
            </a:prstTxWarp>
            <a:spAutoFit/>
          </a:bodyPr>
          <a:lstStyle/>
          <a:p>
            <a:pPr algn="just" eaLnBrk="0" hangingPunct="0">
              <a:defRPr/>
            </a:pPr>
            <a:r>
              <a:rPr lang="en-GB" dirty="0">
                <a:latin typeface="Times" charset="0"/>
                <a:ea typeface="ヒラギノ角ゴ Pro W3" charset="-128"/>
                <a:cs typeface="ヒラギノ角ゴ Pro W3" charset="-128"/>
              </a:rPr>
              <a:t>-----</a:t>
            </a:r>
            <a:r>
              <a:rPr lang="en-GB" b="1" dirty="0">
                <a:latin typeface="Times" charset="0"/>
                <a:ea typeface="ヒラギノ角ゴ Pro W3" charset="-128"/>
                <a:cs typeface="ヒラギノ角ゴ Pro W3" charset="-128"/>
              </a:rPr>
              <a:t>&gt; </a:t>
            </a:r>
            <a:r>
              <a:rPr lang="en-GB" dirty="0">
                <a:latin typeface="Times" charset="0"/>
                <a:ea typeface="ヒラギノ角ゴ Pro W3" charset="-128"/>
                <a:cs typeface="ヒラギノ角ゴ Pro W3" charset="-128"/>
              </a:rPr>
              <a:t> </a:t>
            </a:r>
            <a:r>
              <a:rPr lang="en-GB" u="sng" dirty="0">
                <a:latin typeface="Times" charset="0"/>
                <a:ea typeface="ヒラギノ角ゴ Pro W3" charset="-128"/>
                <a:cs typeface="ヒラギノ角ゴ Pro W3" charset="-128"/>
              </a:rPr>
              <a:t>Ownership of </a:t>
            </a:r>
            <a:r>
              <a:rPr lang="en-GB" u="sng" dirty="0">
                <a:solidFill>
                  <a:srgbClr val="FF0000"/>
                </a:solidFill>
                <a:latin typeface="Times" charset="0"/>
                <a:ea typeface="ヒラギノ角ゴ Pro W3" charset="-128"/>
                <a:cs typeface="ヒラギノ角ゴ Pro W3" charset="-128"/>
              </a:rPr>
              <a:t>Intellectual Capital</a:t>
            </a:r>
            <a:r>
              <a:rPr lang="en-GB" dirty="0">
                <a:latin typeface="Times" charset="0"/>
                <a:ea typeface="ヒラギノ角ゴ Pro W3" charset="-128"/>
                <a:cs typeface="ヒラギノ角ゴ Pro W3" charset="-128"/>
              </a:rPr>
              <a:t> -----</a:t>
            </a:r>
            <a:r>
              <a:rPr lang="en-GB" b="1" dirty="0">
                <a:latin typeface="Times" charset="0"/>
                <a:ea typeface="ヒラギノ角ゴ Pro W3" charset="-128"/>
                <a:cs typeface="ヒラギノ角ゴ Pro W3" charset="-128"/>
              </a:rPr>
              <a:t>&gt;</a:t>
            </a:r>
            <a:r>
              <a:rPr lang="en-GB" dirty="0">
                <a:latin typeface="Times" charset="0"/>
                <a:ea typeface="ヒラギノ角ゴ Pro W3" charset="-128"/>
                <a:cs typeface="ヒラギノ角ゴ Pro W3" charset="-128"/>
              </a:rPr>
              <a:t> </a:t>
            </a:r>
          </a:p>
          <a:p>
            <a:pPr algn="just" eaLnBrk="0" hangingPunct="0">
              <a:defRPr/>
            </a:pPr>
            <a:endParaRPr lang="en-GB" dirty="0">
              <a:latin typeface="Times" charset="0"/>
              <a:ea typeface="ヒラギノ角ゴ Pro W3" charset="-128"/>
              <a:cs typeface="ヒラギノ角ゴ Pro W3" charset="-128"/>
            </a:endParaRPr>
          </a:p>
          <a:p>
            <a:pPr algn="just" eaLnBrk="0" hangingPunct="0">
              <a:defRPr/>
            </a:pPr>
            <a:r>
              <a:rPr lang="en-GB" u="sng" dirty="0">
                <a:latin typeface="Times" charset="0"/>
                <a:ea typeface="ヒラギノ角ゴ Pro W3" charset="-128"/>
                <a:cs typeface="ヒラギノ角ゴ Pro W3" charset="-128"/>
              </a:rPr>
              <a:t>Incentive to acquire </a:t>
            </a:r>
            <a:r>
              <a:rPr lang="en-GB" u="sng" dirty="0">
                <a:solidFill>
                  <a:srgbClr val="FF0000"/>
                </a:solidFill>
                <a:latin typeface="Times" charset="0"/>
                <a:ea typeface="ヒラギノ角ゴ Pro W3" charset="-128"/>
                <a:cs typeface="ヒラギノ角ゴ Pro W3" charset="-128"/>
              </a:rPr>
              <a:t>new</a:t>
            </a:r>
            <a:r>
              <a:rPr lang="en-GB" u="sng" dirty="0">
                <a:latin typeface="Times" charset="0"/>
                <a:ea typeface="ヒラギノ角ゴ Pro W3" charset="-128"/>
                <a:cs typeface="ヒラギノ角ゴ Pro W3" charset="-128"/>
              </a:rPr>
              <a:t> IPR-specific skills</a:t>
            </a:r>
            <a:r>
              <a:rPr lang="en-GB" dirty="0">
                <a:latin typeface="Times" charset="0"/>
                <a:ea typeface="ヒラギノ角ゴ Pro W3" charset="-128"/>
                <a:cs typeface="ヒラギノ角ゴ Pro W3" charset="-128"/>
              </a:rPr>
              <a:t> --</a:t>
            </a:r>
          </a:p>
          <a:p>
            <a:pPr algn="just" eaLnBrk="0" hangingPunct="0">
              <a:defRPr/>
            </a:pPr>
            <a:endParaRPr lang="en-GB" dirty="0">
              <a:latin typeface="Times" charset="0"/>
              <a:ea typeface="ヒラギノ角ゴ Pro W3" charset="-128"/>
              <a:cs typeface="ヒラギノ角ゴ Pro W3" charset="-128"/>
            </a:endParaRPr>
          </a:p>
          <a:p>
            <a:pPr algn="just" eaLnBrk="0" hangingPunct="0">
              <a:defRPr/>
            </a:pPr>
            <a:r>
              <a:rPr lang="en-GB" dirty="0">
                <a:latin typeface="Times" charset="0"/>
                <a:ea typeface="ヒラギノ角ゴ Pro W3" charset="-128"/>
                <a:cs typeface="ヒラギノ角ゴ Pro W3" charset="-128"/>
              </a:rPr>
              <a:t>-----</a:t>
            </a:r>
            <a:r>
              <a:rPr lang="en-GB" b="1" dirty="0">
                <a:latin typeface="Times" charset="0"/>
                <a:ea typeface="ヒラギノ角ゴ Pro W3" charset="-128"/>
                <a:cs typeface="ヒラギノ角ゴ Pro W3" charset="-128"/>
              </a:rPr>
              <a:t>&gt;</a:t>
            </a:r>
            <a:r>
              <a:rPr lang="en-GB" dirty="0">
                <a:latin typeface="Times" charset="0"/>
                <a:ea typeface="ヒラギノ角ゴ Pro W3" charset="-128"/>
                <a:cs typeface="ヒラギノ角ゴ Pro W3" charset="-128"/>
              </a:rPr>
              <a:t> </a:t>
            </a:r>
            <a:r>
              <a:rPr lang="en-GB" u="sng" dirty="0">
                <a:latin typeface="Times" charset="0"/>
                <a:ea typeface="ヒラギノ角ゴ Pro W3" charset="-128"/>
                <a:cs typeface="ヒラギノ角ゴ Pro W3" charset="-128"/>
              </a:rPr>
              <a:t>Ownership of </a:t>
            </a:r>
            <a:r>
              <a:rPr lang="en-GB" u="sng" dirty="0">
                <a:solidFill>
                  <a:srgbClr val="FF0000"/>
                </a:solidFill>
                <a:latin typeface="Times" charset="0"/>
                <a:ea typeface="ヒラギノ角ゴ Pro W3" charset="-128"/>
                <a:cs typeface="ヒラギノ角ゴ Pro W3" charset="-128"/>
              </a:rPr>
              <a:t>more Intellectual Capital</a:t>
            </a:r>
            <a:r>
              <a:rPr lang="en-GB" dirty="0">
                <a:latin typeface="Times" charset="0"/>
                <a:ea typeface="ヒラギノ角ゴ Pro W3" charset="-128"/>
                <a:cs typeface="ヒラギノ角ゴ Pro W3" charset="-128"/>
              </a:rPr>
              <a:t> -</a:t>
            </a:r>
          </a:p>
          <a:p>
            <a:pPr algn="just" eaLnBrk="0" hangingPunct="0">
              <a:defRPr/>
            </a:pPr>
            <a:endParaRPr lang="en-GB" dirty="0">
              <a:latin typeface="Times" charset="0"/>
              <a:ea typeface="ヒラギノ角ゴ Pro W3" charset="-128"/>
              <a:cs typeface="ヒラギノ角ゴ Pro W3" charset="-128"/>
            </a:endParaRPr>
          </a:p>
          <a:p>
            <a:pPr algn="just" eaLnBrk="0" hangingPunct="0">
              <a:defRPr/>
            </a:pPr>
            <a:r>
              <a:rPr lang="en-GB" dirty="0">
                <a:latin typeface="Times" charset="0"/>
                <a:ea typeface="ヒラギノ角ゴ Pro W3" charset="-128"/>
                <a:cs typeface="ヒラギノ角ゴ Pro W3" charset="-128"/>
              </a:rPr>
              <a:t>--------</a:t>
            </a:r>
            <a:r>
              <a:rPr lang="en-GB" b="1" dirty="0">
                <a:latin typeface="Times" charset="0"/>
                <a:ea typeface="ヒラギノ角ゴ Pro W3" charset="-128"/>
                <a:cs typeface="ヒラギノ角ゴ Pro W3" charset="-128"/>
              </a:rPr>
              <a:t>&gt; </a:t>
            </a:r>
            <a:endParaRPr lang="en-GB" i="1" dirty="0">
              <a:latin typeface="Times" charset="0"/>
              <a:ea typeface="ヒラギノ角ゴ Pro W3" charset="-128"/>
              <a:cs typeface="ヒラギノ角ゴ Pro W3" charset="-128"/>
            </a:endParaRPr>
          </a:p>
          <a:p>
            <a:pPr eaLnBrk="0" hangingPunct="0">
              <a:defRPr/>
            </a:pPr>
            <a:endParaRPr lang="en-GB" dirty="0">
              <a:latin typeface="Times" charset="0"/>
              <a:ea typeface="ヒラギノ角ゴ Pro W3" charset="-128"/>
              <a:cs typeface="ヒラギノ角ゴ Pro W3" charset="-128"/>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461963"/>
          </a:xfrm>
          <a:prstGeom prst="rect">
            <a:avLst/>
          </a:prstGeom>
          <a:solidFill>
            <a:srgbClr val="FFFFFF"/>
          </a:solidFill>
          <a:ln w="9525">
            <a:solidFill>
              <a:srgbClr val="FF0000"/>
            </a:solidFill>
            <a:miter lim="800000"/>
            <a:headEnd/>
            <a:tailEnd/>
          </a:ln>
        </p:spPr>
        <p:txBody>
          <a:bodyPr>
            <a:prstTxWarp prst="textNoShape">
              <a:avLst/>
            </a:prstTxWarp>
            <a:spAutoFit/>
          </a:bodyPr>
          <a:lstStyle/>
          <a:p>
            <a:pPr eaLnBrk="0" hangingPunct="0"/>
            <a:r>
              <a:rPr lang="en-GB" b="1">
                <a:solidFill>
                  <a:srgbClr val="0000FF"/>
                </a:solidFill>
              </a:rPr>
              <a:t>Economic integration and inequality: summing up.</a:t>
            </a:r>
          </a:p>
        </p:txBody>
      </p:sp>
      <p:sp>
        <p:nvSpPr>
          <p:cNvPr id="185347" name="Rectangle 3"/>
          <p:cNvSpPr>
            <a:spLocks noChangeArrowheads="1"/>
          </p:cNvSpPr>
          <p:nvPr/>
        </p:nvSpPr>
        <p:spPr bwMode="auto">
          <a:xfrm>
            <a:off x="198438" y="549275"/>
            <a:ext cx="8791575" cy="6002338"/>
          </a:xfrm>
          <a:prstGeom prst="rect">
            <a:avLst/>
          </a:prstGeom>
          <a:solidFill>
            <a:srgbClr val="CCFFCC"/>
          </a:solidFill>
          <a:ln w="9525">
            <a:solidFill>
              <a:srgbClr val="FF0000"/>
            </a:solidFill>
            <a:miter lim="800000"/>
            <a:headEnd/>
            <a:tailEnd/>
          </a:ln>
        </p:spPr>
        <p:txBody>
          <a:bodyPr>
            <a:prstTxWarp prst="textNoShape">
              <a:avLst/>
            </a:prstTxWarp>
            <a:spAutoFit/>
          </a:bodyPr>
          <a:lstStyle/>
          <a:p>
            <a:pPr marL="457200" indent="-457200" eaLnBrk="0" hangingPunct="0">
              <a:buFont typeface="Times" pitchFamily="-107" charset="0"/>
              <a:buNone/>
            </a:pPr>
            <a:r>
              <a:rPr lang="en-GB" b="1">
                <a:solidFill>
                  <a:srgbClr val="0000FF"/>
                </a:solidFill>
              </a:rPr>
              <a:t>1)</a:t>
            </a:r>
            <a:r>
              <a:rPr lang="en-GB"/>
              <a:t> Globalism is (like nationalism) characterised</a:t>
            </a:r>
          </a:p>
          <a:p>
            <a:pPr marL="457200" indent="-457200" eaLnBrk="0" hangingPunct="0">
              <a:buFont typeface="Times" pitchFamily="-107" charset="0"/>
              <a:buNone/>
            </a:pPr>
            <a:r>
              <a:rPr lang="en-GB"/>
              <a:t> by </a:t>
            </a:r>
            <a:r>
              <a:rPr lang="en-GB">
                <a:solidFill>
                  <a:srgbClr val="FF0000"/>
                </a:solidFill>
              </a:rPr>
              <a:t>cultural standardisation</a:t>
            </a:r>
            <a:r>
              <a:rPr lang="en-GB"/>
              <a:t> and </a:t>
            </a:r>
            <a:r>
              <a:rPr lang="en-GB">
                <a:solidFill>
                  <a:srgbClr val="FF0000"/>
                </a:solidFill>
              </a:rPr>
              <a:t>economic integration</a:t>
            </a:r>
            <a:r>
              <a:rPr lang="en-GB"/>
              <a:t>.</a:t>
            </a:r>
          </a:p>
          <a:p>
            <a:pPr marL="457200" indent="-457200" eaLnBrk="0" hangingPunct="0"/>
            <a:r>
              <a:rPr lang="en-GB"/>
              <a:t>Unlike nationalism, the process occurs in an international environment without forms of </a:t>
            </a:r>
            <a:r>
              <a:rPr lang="en-GB">
                <a:solidFill>
                  <a:srgbClr val="FF0000"/>
                </a:solidFill>
              </a:rPr>
              <a:t>social protection</a:t>
            </a:r>
            <a:r>
              <a:rPr lang="en-GB"/>
              <a:t>.</a:t>
            </a:r>
          </a:p>
          <a:p>
            <a:pPr marL="457200" indent="-457200" eaLnBrk="0" hangingPunct="0"/>
            <a:r>
              <a:rPr lang="en-GB"/>
              <a:t>Moreover </a:t>
            </a:r>
            <a:r>
              <a:rPr lang="en-GB" b="1"/>
              <a:t>specialization</a:t>
            </a:r>
            <a:r>
              <a:rPr lang="en-GB"/>
              <a:t>, which is carried out according to the</a:t>
            </a:r>
          </a:p>
          <a:p>
            <a:pPr marL="457200" indent="-457200" eaLnBrk="0" hangingPunct="0"/>
            <a:r>
              <a:rPr lang="en-GB" b="1">
                <a:solidFill>
                  <a:srgbClr val="996633"/>
                </a:solidFill>
              </a:rPr>
              <a:t>standard principle of comparative advantage</a:t>
            </a:r>
            <a:r>
              <a:rPr lang="en-GB"/>
              <a:t> may imply that each country “overspecialises” and it is unable to offer social insurance for the losers. </a:t>
            </a:r>
          </a:p>
          <a:p>
            <a:pPr marL="457200" indent="-457200" eaLnBrk="0" hangingPunct="0"/>
            <a:r>
              <a:rPr lang="en-GB" b="1">
                <a:solidFill>
                  <a:srgbClr val="0000FF"/>
                </a:solidFill>
              </a:rPr>
              <a:t>2</a:t>
            </a:r>
            <a:r>
              <a:rPr lang="en-GB" b="1"/>
              <a:t>)</a:t>
            </a:r>
            <a:r>
              <a:rPr lang="en-GB"/>
              <a:t> </a:t>
            </a:r>
            <a:r>
              <a:rPr lang="en-GB" b="1"/>
              <a:t>Specialization</a:t>
            </a:r>
            <a:r>
              <a:rPr lang="en-GB"/>
              <a:t> according to the principle of </a:t>
            </a:r>
            <a:r>
              <a:rPr lang="en-GB" b="1">
                <a:solidFill>
                  <a:srgbClr val="996633"/>
                </a:solidFill>
              </a:rPr>
              <a:t>comparative institutional advantage</a:t>
            </a:r>
            <a:r>
              <a:rPr lang="en-GB"/>
              <a:t> may imply that for some countries there is counter-tendency (as long as social protection and job rights allow some form of Comparative institutional advantage).</a:t>
            </a:r>
          </a:p>
          <a:p>
            <a:pPr marL="457200" indent="-457200" eaLnBrk="0" hangingPunct="0"/>
            <a:r>
              <a:rPr lang="en-GB" b="1">
                <a:solidFill>
                  <a:srgbClr val="0000FF"/>
                </a:solidFill>
              </a:rPr>
              <a:t>3</a:t>
            </a:r>
            <a:r>
              <a:rPr lang="en-GB">
                <a:solidFill>
                  <a:srgbClr val="0000FF"/>
                </a:solidFill>
              </a:rPr>
              <a:t>)</a:t>
            </a:r>
            <a:r>
              <a:rPr lang="en-GB"/>
              <a:t> However, this countertendency may be rather weakened by the fact that globalization is also associated to </a:t>
            </a:r>
            <a:r>
              <a:rPr lang="en-GB">
                <a:solidFill>
                  <a:srgbClr val="FF0000"/>
                </a:solidFill>
              </a:rPr>
              <a:t>stronger and upstreamed IPRs</a:t>
            </a:r>
            <a:r>
              <a:rPr lang="en-GB"/>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782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Outline</a:t>
            </a:r>
          </a:p>
        </p:txBody>
      </p:sp>
      <p:sp>
        <p:nvSpPr>
          <p:cNvPr id="3" name="Content Placeholder 2"/>
          <p:cNvSpPr>
            <a:spLocks noGrp="1"/>
          </p:cNvSpPr>
          <p:nvPr>
            <p:ph idx="1"/>
          </p:nvPr>
        </p:nvSpPr>
        <p:spPr>
          <a:xfrm>
            <a:off x="0" y="1327820"/>
            <a:ext cx="9143999" cy="5530180"/>
          </a:xfrm>
          <a:solidFill>
            <a:schemeClr val="tx1"/>
          </a:solidFill>
        </p:spPr>
        <p:txBody>
          <a:bodyPr/>
          <a:lstStyle/>
          <a:p>
            <a:r>
              <a:rPr lang="en-US" dirty="0">
                <a:solidFill>
                  <a:srgbClr val="CCFFCC"/>
                </a:solidFill>
              </a:rPr>
              <a:t>1) Capitalism and Scarcity</a:t>
            </a:r>
            <a:endParaRPr lang="it-IT" dirty="0">
              <a:solidFill>
                <a:srgbClr val="CCFFCC"/>
              </a:solidFill>
            </a:endParaRPr>
          </a:p>
          <a:p>
            <a:r>
              <a:rPr lang="en-US" dirty="0">
                <a:solidFill>
                  <a:srgbClr val="CCFFCC"/>
                </a:solidFill>
              </a:rPr>
              <a:t>2) The Evolution of Property</a:t>
            </a:r>
            <a:endParaRPr lang="it-IT" dirty="0">
              <a:solidFill>
                <a:srgbClr val="CCFFCC"/>
              </a:solidFill>
            </a:endParaRPr>
          </a:p>
          <a:p>
            <a:r>
              <a:rPr lang="en-US" dirty="0">
                <a:solidFill>
                  <a:srgbClr val="CCFFCC"/>
                </a:solidFill>
              </a:rPr>
              <a:t>3) Technology and Institutions</a:t>
            </a:r>
            <a:endParaRPr lang="it-IT" dirty="0">
              <a:solidFill>
                <a:srgbClr val="CCFFCC"/>
              </a:solidFill>
            </a:endParaRPr>
          </a:p>
          <a:p>
            <a:r>
              <a:rPr lang="en-US" dirty="0">
                <a:solidFill>
                  <a:srgbClr val="CCFFCC"/>
                </a:solidFill>
              </a:rPr>
              <a:t>4) Institutional Complementarities and Varieties of Capitalism </a:t>
            </a:r>
            <a:endParaRPr lang="it-IT" dirty="0">
              <a:solidFill>
                <a:srgbClr val="CCFFCC"/>
              </a:solidFill>
            </a:endParaRPr>
          </a:p>
          <a:p>
            <a:r>
              <a:rPr lang="en-US" dirty="0">
                <a:solidFill>
                  <a:srgbClr val="CCFFCC"/>
                </a:solidFill>
              </a:rPr>
              <a:t>5) Divisions of Labor</a:t>
            </a:r>
            <a:endParaRPr lang="it-IT" dirty="0">
              <a:solidFill>
                <a:srgbClr val="CCFFCC"/>
              </a:solidFill>
            </a:endParaRPr>
          </a:p>
          <a:p>
            <a:r>
              <a:rPr lang="en-US" dirty="0">
                <a:solidFill>
                  <a:srgbClr val="CCFFCC"/>
                </a:solidFill>
              </a:rPr>
              <a:t>6) Power and Wealth</a:t>
            </a:r>
            <a:endParaRPr lang="it-IT" dirty="0">
              <a:solidFill>
                <a:srgbClr val="CCFFCC"/>
              </a:solidFill>
            </a:endParaRPr>
          </a:p>
          <a:p>
            <a:r>
              <a:rPr lang="en-US" dirty="0">
                <a:solidFill>
                  <a:srgbClr val="CCFFCC"/>
                </a:solidFill>
              </a:rPr>
              <a:t>7) Intellectual Monopoly Capitalism</a:t>
            </a:r>
            <a:endParaRPr lang="it-IT" dirty="0">
              <a:solidFill>
                <a:srgbClr val="CCFFCC"/>
              </a:solidFill>
            </a:endParaRPr>
          </a:p>
          <a:p>
            <a:endParaRPr lang="en-US" dirty="0"/>
          </a:p>
        </p:txBody>
      </p:sp>
    </p:spTree>
    <p:extLst>
      <p:ext uri="{BB962C8B-B14F-4D97-AF65-F5344CB8AC3E}">
        <p14:creationId xmlns:p14="http://schemas.microsoft.com/office/powerpoint/2010/main" val="336281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219200"/>
          </a:xfrm>
          <a:solidFill>
            <a:srgbClr val="331FCC"/>
          </a:solidFill>
          <a:ln>
            <a:solidFill>
              <a:schemeClr val="accent1"/>
            </a:solidFill>
          </a:ln>
        </p:spPr>
        <p:txBody>
          <a:bodyPr rtlCol="0">
            <a:normAutofit/>
          </a:bodyPr>
          <a:lstStyle/>
          <a:p>
            <a:pPr eaLnBrk="1" fontAlgn="auto" hangingPunct="1">
              <a:spcAft>
                <a:spcPts val="0"/>
              </a:spcAft>
              <a:defRPr/>
            </a:pPr>
            <a:r>
              <a:rPr lang="en-GB" sz="2800" b="1" dirty="0">
                <a:ln>
                  <a:solidFill>
                    <a:srgbClr val="FFFFFF"/>
                  </a:solidFill>
                </a:ln>
                <a:solidFill>
                  <a:schemeClr val="accent1"/>
                </a:solidFill>
                <a:ea typeface="+mj-ea"/>
                <a:cs typeface="+mj-cs"/>
              </a:rPr>
              <a:t>Dimension 4:  Human Intelligence Scarcity.</a:t>
            </a:r>
            <a:endParaRPr lang="en-GB" dirty="0">
              <a:ln>
                <a:solidFill>
                  <a:srgbClr val="FFFFFF"/>
                </a:solidFill>
              </a:ln>
              <a:ea typeface="+mj-ea"/>
              <a:cs typeface="+mj-cs"/>
            </a:endParaRPr>
          </a:p>
        </p:txBody>
      </p:sp>
      <p:sp>
        <p:nvSpPr>
          <p:cNvPr id="33795" name="Rectangle 3"/>
          <p:cNvSpPr>
            <a:spLocks noGrp="1" noChangeArrowheads="1"/>
          </p:cNvSpPr>
          <p:nvPr>
            <p:ph type="body" idx="1"/>
          </p:nvPr>
        </p:nvSpPr>
        <p:spPr>
          <a:xfrm>
            <a:off x="685800" y="1295400"/>
            <a:ext cx="7932738" cy="4938713"/>
          </a:xfrm>
        </p:spPr>
        <p:txBody>
          <a:bodyPr rtlCol="0">
            <a:normAutofit/>
          </a:bodyPr>
          <a:lstStyle/>
          <a:p>
            <a:pPr eaLnBrk="1" fontAlgn="auto" hangingPunct="1">
              <a:lnSpc>
                <a:spcPct val="120000"/>
              </a:lnSpc>
              <a:spcBef>
                <a:spcPct val="0"/>
              </a:spcBef>
              <a:spcAft>
                <a:spcPts val="0"/>
              </a:spcAft>
              <a:buFontTx/>
              <a:buNone/>
              <a:defRPr/>
            </a:pPr>
            <a:r>
              <a:rPr lang="en-GB" sz="2000" b="1" dirty="0">
                <a:ea typeface="+mn-ea"/>
                <a:cs typeface="+mn-cs"/>
              </a:rPr>
              <a:t>Another dimension of scarcity has to do </a:t>
            </a:r>
            <a:r>
              <a:rPr lang="en-GB" sz="2000" b="1" dirty="0">
                <a:solidFill>
                  <a:srgbClr val="FF0000"/>
                </a:solidFill>
                <a:ea typeface="+mn-ea"/>
                <a:cs typeface="+mn-cs"/>
              </a:rPr>
              <a:t>with the limitations of the decision maker.</a:t>
            </a:r>
            <a:r>
              <a:rPr lang="en-GB" sz="2000" b="1" dirty="0">
                <a:ea typeface="+mn-ea"/>
                <a:cs typeface="+mn-cs"/>
              </a:rPr>
              <a:t> “Maximization activities” are costly and consume scarce resources. One could think that  that additional constraints should be added in the standard maximization problem.</a:t>
            </a:r>
          </a:p>
          <a:p>
            <a:pPr eaLnBrk="1" fontAlgn="auto" hangingPunct="1">
              <a:lnSpc>
                <a:spcPct val="120000"/>
              </a:lnSpc>
              <a:spcBef>
                <a:spcPct val="0"/>
              </a:spcBef>
              <a:spcAft>
                <a:spcPts val="0"/>
              </a:spcAft>
              <a:buFontTx/>
              <a:buNone/>
              <a:defRPr/>
            </a:pPr>
            <a:endParaRPr lang="en-GB" sz="2000" b="1" dirty="0">
              <a:ea typeface="+mn-ea"/>
              <a:cs typeface="+mn-cs"/>
            </a:endParaRPr>
          </a:p>
          <a:p>
            <a:pPr eaLnBrk="1" fontAlgn="auto" hangingPunct="1">
              <a:lnSpc>
                <a:spcPct val="120000"/>
              </a:lnSpc>
              <a:spcBef>
                <a:spcPct val="0"/>
              </a:spcBef>
              <a:spcAft>
                <a:spcPts val="0"/>
              </a:spcAft>
              <a:buFontTx/>
              <a:buNone/>
              <a:defRPr/>
            </a:pPr>
            <a:r>
              <a:rPr lang="en-GB" sz="2000" b="1" dirty="0">
                <a:ea typeface="+mn-ea"/>
                <a:cs typeface="+mn-cs"/>
              </a:rPr>
              <a:t>The idea that one could deal with maximization costs by simply adding new constraints is wrong. </a:t>
            </a:r>
            <a:r>
              <a:rPr lang="en-GB" sz="2000" b="1" dirty="0">
                <a:solidFill>
                  <a:srgbClr val="FF0000"/>
                </a:solidFill>
                <a:ea typeface="+mn-ea"/>
                <a:cs typeface="+mn-cs"/>
              </a:rPr>
              <a:t>A problem with more constraints is computationally more complex.</a:t>
            </a:r>
            <a:r>
              <a:rPr lang="en-GB" sz="2000" b="1" dirty="0">
                <a:ea typeface="+mn-ea"/>
                <a:cs typeface="+mn-cs"/>
              </a:rPr>
              <a:t> The individual, who could not solve the rationally</a:t>
            </a:r>
            <a:r>
              <a:rPr lang="en-GB" sz="2000" b="1" dirty="0">
                <a:solidFill>
                  <a:srgbClr val="FF0000"/>
                </a:solidFill>
                <a:ea typeface="+mn-ea"/>
                <a:cs typeface="+mn-cs"/>
              </a:rPr>
              <a:t> unbounded</a:t>
            </a:r>
            <a:r>
              <a:rPr lang="en-GB" sz="2000" b="1" dirty="0">
                <a:ea typeface="+mn-ea"/>
                <a:cs typeface="+mn-cs"/>
              </a:rPr>
              <a:t> maximization problem, cannot solve a problem where the </a:t>
            </a:r>
            <a:r>
              <a:rPr lang="en-GB" sz="2000" b="1" dirty="0">
                <a:solidFill>
                  <a:srgbClr val="FF0000"/>
                </a:solidFill>
                <a:ea typeface="+mn-ea"/>
                <a:cs typeface="+mn-cs"/>
              </a:rPr>
              <a:t>bounded</a:t>
            </a:r>
            <a:r>
              <a:rPr lang="en-GB" sz="2000" b="1" dirty="0">
                <a:ea typeface="+mn-ea"/>
                <a:cs typeface="+mn-cs"/>
              </a:rPr>
              <a:t> rationality constraints have been added. </a:t>
            </a:r>
          </a:p>
          <a:p>
            <a:pPr eaLnBrk="1" fontAlgn="auto" hangingPunct="1">
              <a:lnSpc>
                <a:spcPct val="120000"/>
              </a:lnSpc>
              <a:spcBef>
                <a:spcPct val="0"/>
              </a:spcBef>
              <a:spcAft>
                <a:spcPts val="0"/>
              </a:spcAft>
              <a:buFontTx/>
              <a:buNone/>
              <a:defRPr/>
            </a:pPr>
            <a:endParaRPr lang="en-GB" sz="2000" b="1" dirty="0">
              <a:ea typeface="+mn-ea"/>
              <a:cs typeface="+mn-cs"/>
            </a:endParaRPr>
          </a:p>
          <a:p>
            <a:pPr eaLnBrk="1" fontAlgn="auto" hangingPunct="1">
              <a:lnSpc>
                <a:spcPct val="120000"/>
              </a:lnSpc>
              <a:spcBef>
                <a:spcPct val="0"/>
              </a:spcBef>
              <a:spcAft>
                <a:spcPts val="0"/>
              </a:spcAft>
              <a:buFontTx/>
              <a:buNone/>
              <a:defRPr/>
            </a:pPr>
            <a:r>
              <a:rPr lang="en-GB" sz="2000" b="1" dirty="0">
                <a:ea typeface="+mn-ea"/>
                <a:cs typeface="+mn-cs"/>
              </a:rPr>
              <a:t>Because of the scarcity of human intelligence maximization behaviour is not consistent with these dimensions of the economic problem. </a:t>
            </a:r>
          </a:p>
          <a:p>
            <a:pPr eaLnBrk="1" fontAlgn="auto" hangingPunct="1">
              <a:lnSpc>
                <a:spcPct val="90000"/>
              </a:lnSpc>
              <a:spcAft>
                <a:spcPts val="0"/>
              </a:spcAft>
              <a:buFont typeface="Arial"/>
              <a:buChar char="•"/>
              <a:defRPr/>
            </a:pPr>
            <a:endParaRPr lang="en-GB" sz="2800" dirty="0">
              <a:ea typeface="+mn-ea"/>
              <a:cs typeface="+mn-cs"/>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98538"/>
          </a:xfrm>
          <a:solidFill>
            <a:schemeClr val="tx1"/>
          </a:solidFill>
        </p:spPr>
        <p:txBody>
          <a:bodyPr rtlCol="0">
            <a:normAutofit/>
          </a:bodyPr>
          <a:lstStyle/>
          <a:p>
            <a:pPr fontAlgn="auto">
              <a:spcAft>
                <a:spcPts val="0"/>
              </a:spcAft>
              <a:defRPr/>
            </a:pPr>
            <a:r>
              <a:rPr lang="en-US" dirty="0">
                <a:solidFill>
                  <a:schemeClr val="accent2">
                    <a:lumMod val="20000"/>
                    <a:lumOff val="80000"/>
                  </a:schemeClr>
                </a:solidFill>
                <a:ea typeface="+mj-ea"/>
                <a:cs typeface="+mj-cs"/>
              </a:rPr>
              <a:t>      Intellectual Monopoly</a:t>
            </a:r>
          </a:p>
        </p:txBody>
      </p:sp>
      <p:sp>
        <p:nvSpPr>
          <p:cNvPr id="3" name="Segnaposto contenuto 2"/>
          <p:cNvSpPr>
            <a:spLocks noGrp="1"/>
          </p:cNvSpPr>
          <p:nvPr>
            <p:ph idx="1"/>
          </p:nvPr>
        </p:nvSpPr>
        <p:spPr>
          <a:xfrm>
            <a:off x="0" y="997827"/>
            <a:ext cx="9144000" cy="5860173"/>
          </a:xfrm>
          <a:solidFill>
            <a:schemeClr val="accent1"/>
          </a:solidFill>
        </p:spPr>
        <p:txBody>
          <a:bodyPr rtlCol="0">
            <a:normAutofit fontScale="92500" lnSpcReduction="20000"/>
          </a:bodyPr>
          <a:lstStyle/>
          <a:p>
            <a:pPr fontAlgn="auto">
              <a:spcAft>
                <a:spcPts val="0"/>
              </a:spcAft>
              <a:buFont typeface="Arial"/>
              <a:buChar char="•"/>
              <a:defRPr/>
            </a:pPr>
            <a:r>
              <a:rPr lang="en-US" dirty="0">
                <a:ea typeface="+mn-ea"/>
                <a:cs typeface="+mn-cs"/>
              </a:rPr>
              <a:t>Intellectual property is a temporary intellectual monopoly, restricting temporarily the liberty of others to use the good . </a:t>
            </a:r>
          </a:p>
          <a:p>
            <a:pPr fontAlgn="auto">
              <a:spcAft>
                <a:spcPts val="0"/>
              </a:spcAft>
              <a:buFont typeface="Arial"/>
              <a:buChar char="•"/>
              <a:defRPr/>
            </a:pPr>
            <a:r>
              <a:rPr lang="en-US" dirty="0">
                <a:ea typeface="+mn-ea"/>
                <a:cs typeface="+mn-cs"/>
              </a:rPr>
              <a:t>This restriction involves always some </a:t>
            </a:r>
            <a:r>
              <a:rPr lang="en-US" dirty="0">
                <a:ln>
                  <a:solidFill>
                    <a:srgbClr val="FF0000"/>
                  </a:solidFill>
                </a:ln>
                <a:ea typeface="+mn-ea"/>
                <a:cs typeface="+mn-cs"/>
              </a:rPr>
              <a:t>inefficiency</a:t>
            </a:r>
            <a:r>
              <a:rPr lang="en-US" dirty="0">
                <a:ea typeface="+mn-ea"/>
                <a:cs typeface="+mn-cs"/>
              </a:rPr>
              <a:t> but it may be compensated by the incentives that the acquisition of a monopoly gives to the producers of new knowledge (</a:t>
            </a:r>
            <a:r>
              <a:rPr lang="en-US" dirty="0">
                <a:ln>
                  <a:solidFill>
                    <a:srgbClr val="FF0000"/>
                  </a:solidFill>
                </a:ln>
                <a:ea typeface="+mn-ea"/>
                <a:cs typeface="+mn-cs"/>
              </a:rPr>
              <a:t>incentive effect</a:t>
            </a:r>
            <a:r>
              <a:rPr lang="en-US" dirty="0">
                <a:ea typeface="+mn-ea"/>
                <a:cs typeface="+mn-cs"/>
              </a:rPr>
              <a:t>).</a:t>
            </a:r>
          </a:p>
          <a:p>
            <a:pPr fontAlgn="auto">
              <a:spcAft>
                <a:spcPts val="0"/>
              </a:spcAft>
              <a:buFont typeface="Arial"/>
              <a:buChar char="•"/>
              <a:defRPr/>
            </a:pPr>
            <a:r>
              <a:rPr lang="en-US" dirty="0">
                <a:ea typeface="+mn-ea"/>
                <a:cs typeface="+mn-cs"/>
              </a:rPr>
              <a:t>However, against this positive incentive effect, one should consider the negative effect that intellectual monopoly has on the intellectual investments of other firms (</a:t>
            </a:r>
            <a:r>
              <a:rPr lang="en-US" dirty="0">
                <a:ln>
                  <a:solidFill>
                    <a:srgbClr val="FF0000"/>
                  </a:solidFill>
                </a:ln>
                <a:ea typeface="+mn-ea"/>
                <a:cs typeface="+mn-cs"/>
              </a:rPr>
              <a:t>blocking effect</a:t>
            </a:r>
            <a:r>
              <a:rPr lang="en-US" dirty="0">
                <a:ea typeface="+mn-ea"/>
                <a:cs typeface="+mn-cs"/>
              </a:rPr>
              <a:t>).</a:t>
            </a:r>
          </a:p>
          <a:p>
            <a:pPr fontAlgn="auto">
              <a:spcAft>
                <a:spcPts val="0"/>
              </a:spcAft>
              <a:buFont typeface="Arial"/>
              <a:buChar char="•"/>
              <a:defRPr/>
            </a:pPr>
            <a:r>
              <a:rPr lang="en-US" dirty="0">
                <a:ea typeface="+mn-ea"/>
                <a:cs typeface="+mn-cs"/>
              </a:rPr>
              <a:t>Observe that when “intellectual property” is enforced with greater vigor, the </a:t>
            </a:r>
            <a:r>
              <a:rPr lang="en-US" dirty="0">
                <a:ln>
                  <a:solidFill>
                    <a:srgbClr val="FF0000"/>
                  </a:solidFill>
                </a:ln>
                <a:ea typeface="+mn-ea"/>
                <a:cs typeface="+mn-cs"/>
              </a:rPr>
              <a:t>incentive</a:t>
            </a:r>
            <a:r>
              <a:rPr lang="en-US" dirty="0">
                <a:ea typeface="+mn-ea"/>
                <a:cs typeface="+mn-cs"/>
              </a:rPr>
              <a:t> effect is </a:t>
            </a:r>
            <a:r>
              <a:rPr lang="en-US" dirty="0">
                <a:ln>
                  <a:solidFill>
                    <a:srgbClr val="FF0000"/>
                  </a:solidFill>
                </a:ln>
                <a:ea typeface="+mn-ea"/>
                <a:cs typeface="+mn-cs"/>
              </a:rPr>
              <a:t>immediate</a:t>
            </a:r>
            <a:r>
              <a:rPr lang="en-US" dirty="0">
                <a:ea typeface="+mn-ea"/>
                <a:cs typeface="+mn-cs"/>
              </a:rPr>
              <a:t> whereas the </a:t>
            </a:r>
            <a:r>
              <a:rPr lang="en-US" dirty="0">
                <a:ln>
                  <a:solidFill>
                    <a:srgbClr val="FF0000"/>
                  </a:solidFill>
                </a:ln>
                <a:ea typeface="+mn-ea"/>
                <a:cs typeface="+mn-cs"/>
              </a:rPr>
              <a:t>blocking</a:t>
            </a:r>
            <a:r>
              <a:rPr lang="en-US" dirty="0">
                <a:ea typeface="+mn-ea"/>
                <a:cs typeface="+mn-cs"/>
              </a:rPr>
              <a:t> effect comes </a:t>
            </a:r>
            <a:r>
              <a:rPr lang="en-US" dirty="0">
                <a:ln>
                  <a:solidFill>
                    <a:srgbClr val="FF0000"/>
                  </a:solidFill>
                </a:ln>
                <a:ea typeface="+mn-ea"/>
                <a:cs typeface="+mn-cs"/>
              </a:rPr>
              <a:t>later</a:t>
            </a:r>
            <a:r>
              <a:rPr lang="en-US" dirty="0">
                <a:ea typeface="+mn-ea"/>
                <a:cs typeface="+mn-cs"/>
              </a:rPr>
              <a:t>. </a:t>
            </a:r>
          </a:p>
          <a:p>
            <a:pPr fontAlgn="auto">
              <a:spcAft>
                <a:spcPts val="0"/>
              </a:spcAft>
              <a:buFont typeface="Arial"/>
              <a:buChar char="•"/>
              <a:defRPr/>
            </a:pPr>
            <a:endParaRPr lang="en-US" dirty="0">
              <a:ea typeface="+mn-ea"/>
              <a:cs typeface="+mn-cs"/>
            </a:endParaRPr>
          </a:p>
          <a:p>
            <a:pPr fontAlgn="auto">
              <a:spcAft>
                <a:spcPts val="0"/>
              </a:spcAft>
              <a:buFont typeface="Arial"/>
              <a:buChar char="•"/>
              <a:defRPr/>
            </a:pPr>
            <a:endParaRPr lang="en-US" dirty="0">
              <a:ea typeface="+mn-ea"/>
              <a:cs typeface="+mn-cs"/>
            </a:endParaRPr>
          </a:p>
        </p:txBody>
      </p:sp>
      <p:pic>
        <p:nvPicPr>
          <p:cNvPr id="187396" name="Picture 2"/>
          <p:cNvPicPr>
            <a:picLocks noChangeAspect="1" noChangeArrowheads="1"/>
          </p:cNvPicPr>
          <p:nvPr/>
        </p:nvPicPr>
        <p:blipFill>
          <a:blip r:embed="rId2"/>
          <a:srcRect/>
          <a:stretch>
            <a:fillRect/>
          </a:stretch>
        </p:blipFill>
        <p:spPr bwMode="auto">
          <a:xfrm>
            <a:off x="646113" y="103188"/>
            <a:ext cx="687387" cy="793750"/>
          </a:xfrm>
          <a:prstGeom prst="rect">
            <a:avLst/>
          </a:prstGeom>
          <a:noFill/>
          <a:ln w="9525">
            <a:noFill/>
            <a:miter lim="800000"/>
            <a:headEnd/>
            <a:tailEnd/>
          </a:ln>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1417" y="0"/>
            <a:ext cx="7122583" cy="1494764"/>
          </a:xfrm>
          <a:solidFill>
            <a:srgbClr val="FCD5B5"/>
          </a:solidFill>
        </p:spPr>
        <p:txBody>
          <a:bodyPr rtlCol="0">
            <a:normAutofit/>
          </a:bodyPr>
          <a:lstStyle/>
          <a:p>
            <a:pPr eaLnBrk="1" fontAlgn="auto" hangingPunct="1">
              <a:spcAft>
                <a:spcPts val="0"/>
              </a:spcAft>
              <a:defRPr/>
            </a:pPr>
            <a:r>
              <a:rPr lang="it-IT" dirty="0">
                <a:ea typeface="+mj-ea"/>
                <a:cs typeface="+mj-cs"/>
              </a:rPr>
              <a:t> </a:t>
            </a:r>
            <a:r>
              <a:rPr lang="it-IT" dirty="0" err="1">
                <a:ln>
                  <a:solidFill>
                    <a:srgbClr val="008000"/>
                  </a:solidFill>
                </a:ln>
                <a:ea typeface="+mj-ea"/>
                <a:cs typeface="+mj-cs"/>
              </a:rPr>
              <a:t>Knowledge</a:t>
            </a:r>
            <a:r>
              <a:rPr lang="it-IT" dirty="0">
                <a:ln>
                  <a:solidFill>
                    <a:srgbClr val="008000"/>
                  </a:solidFill>
                </a:ln>
                <a:ea typeface="+mj-ea"/>
                <a:cs typeface="+mj-cs"/>
              </a:rPr>
              <a:t> and </a:t>
            </a:r>
            <a:br>
              <a:rPr lang="it-IT" dirty="0">
                <a:ln>
                  <a:solidFill>
                    <a:srgbClr val="008000"/>
                  </a:solidFill>
                </a:ln>
                <a:ea typeface="+mj-ea"/>
                <a:cs typeface="+mj-cs"/>
              </a:rPr>
            </a:br>
            <a:r>
              <a:rPr lang="it-IT" dirty="0" err="1">
                <a:ln>
                  <a:solidFill>
                    <a:srgbClr val="008000"/>
                  </a:solidFill>
                </a:ln>
                <a:ea typeface="+mj-ea"/>
                <a:cs typeface="+mj-cs"/>
              </a:rPr>
              <a:t>Land</a:t>
            </a:r>
            <a:r>
              <a:rPr lang="it-IT" dirty="0">
                <a:ln>
                  <a:solidFill>
                    <a:srgbClr val="008000"/>
                  </a:solidFill>
                </a:ln>
                <a:ea typeface="+mj-ea"/>
                <a:cs typeface="+mj-cs"/>
              </a:rPr>
              <a:t> Enclosures.</a:t>
            </a:r>
          </a:p>
        </p:txBody>
      </p:sp>
      <p:sp>
        <p:nvSpPr>
          <p:cNvPr id="3" name="Segnaposto contenuto 2"/>
          <p:cNvSpPr>
            <a:spLocks noGrp="1"/>
          </p:cNvSpPr>
          <p:nvPr>
            <p:ph idx="1"/>
          </p:nvPr>
        </p:nvSpPr>
        <p:spPr>
          <a:xfrm>
            <a:off x="457200" y="1795463"/>
            <a:ext cx="8229600" cy="4881562"/>
          </a:xfrm>
        </p:spPr>
        <p:txBody>
          <a:bodyPr rtlCol="0">
            <a:normAutofit fontScale="77500" lnSpcReduction="20000"/>
          </a:bodyPr>
          <a:lstStyle/>
          <a:p>
            <a:pPr eaLnBrk="1" fontAlgn="auto" hangingPunct="1">
              <a:spcAft>
                <a:spcPts val="0"/>
              </a:spcAft>
              <a:buFont typeface="Arial"/>
              <a:buChar char="•"/>
              <a:defRPr/>
            </a:pPr>
            <a:r>
              <a:rPr lang="it-IT" dirty="0">
                <a:ea typeface="+mn-ea"/>
                <a:cs typeface="+mn-cs"/>
              </a:rPr>
              <a:t> </a:t>
            </a:r>
            <a:r>
              <a:rPr lang="en-US" dirty="0">
                <a:ea typeface="+mn-ea"/>
                <a:cs typeface="+mn-cs"/>
              </a:rPr>
              <a:t>While </a:t>
            </a:r>
            <a:r>
              <a:rPr lang="en-US" i="1" dirty="0">
                <a:ea typeface="+mn-ea"/>
                <a:cs typeface="+mn-cs"/>
              </a:rPr>
              <a:t>industrial capitalism</a:t>
            </a:r>
            <a:r>
              <a:rPr lang="en-US" dirty="0">
                <a:ea typeface="+mn-ea"/>
                <a:cs typeface="+mn-cs"/>
              </a:rPr>
              <a:t> was preceded by the </a:t>
            </a:r>
            <a:r>
              <a:rPr lang="en-US" dirty="0">
                <a:solidFill>
                  <a:srgbClr val="FF0000"/>
                </a:solidFill>
                <a:ea typeface="+mn-ea"/>
                <a:cs typeface="+mn-cs"/>
              </a:rPr>
              <a:t>enclosure of lands</a:t>
            </a:r>
            <a:r>
              <a:rPr lang="en-US" dirty="0">
                <a:ea typeface="+mn-ea"/>
                <a:cs typeface="+mn-cs"/>
              </a:rPr>
              <a:t>, </a:t>
            </a:r>
            <a:r>
              <a:rPr lang="en-US" i="1" dirty="0">
                <a:ea typeface="+mn-ea"/>
                <a:cs typeface="+mn-cs"/>
              </a:rPr>
              <a:t>intellectual monopoly capitalism</a:t>
            </a:r>
            <a:r>
              <a:rPr lang="en-US" dirty="0">
                <a:ea typeface="+mn-ea"/>
                <a:cs typeface="+mn-cs"/>
              </a:rPr>
              <a:t> has been made possible by the </a:t>
            </a:r>
            <a:r>
              <a:rPr lang="en-US" dirty="0">
                <a:solidFill>
                  <a:srgbClr val="FF0000"/>
                </a:solidFill>
                <a:ea typeface="+mn-ea"/>
                <a:cs typeface="+mn-cs"/>
              </a:rPr>
              <a:t>enclosure of ideas </a:t>
            </a:r>
            <a:r>
              <a:rPr lang="en-US" dirty="0">
                <a:ea typeface="+mn-ea"/>
                <a:cs typeface="+mn-cs"/>
              </a:rPr>
              <a:t>in privately owned fields</a:t>
            </a:r>
          </a:p>
          <a:p>
            <a:pPr eaLnBrk="1" fontAlgn="auto" hangingPunct="1">
              <a:spcAft>
                <a:spcPts val="0"/>
              </a:spcAft>
              <a:buFont typeface="Arial"/>
              <a:buChar char="•"/>
              <a:defRPr/>
            </a:pPr>
            <a:endParaRPr lang="en-US" dirty="0">
              <a:ea typeface="+mn-ea"/>
              <a:cs typeface="+mn-cs"/>
            </a:endParaRPr>
          </a:p>
          <a:p>
            <a:pPr eaLnBrk="1" fontAlgn="auto" hangingPunct="1">
              <a:spcAft>
                <a:spcPts val="0"/>
              </a:spcAft>
              <a:buFont typeface="Arial"/>
              <a:buChar char="•"/>
              <a:defRPr/>
            </a:pPr>
            <a:r>
              <a:rPr lang="en-US" dirty="0">
                <a:ea typeface="+mn-ea"/>
                <a:cs typeface="+mn-cs"/>
              </a:rPr>
              <a:t> </a:t>
            </a:r>
            <a:r>
              <a:rPr lang="en-US" dirty="0">
                <a:solidFill>
                  <a:srgbClr val="FF0000"/>
                </a:solidFill>
                <a:ea typeface="+mn-ea"/>
                <a:cs typeface="+mn-cs"/>
              </a:rPr>
              <a:t>Land enclosures </a:t>
            </a:r>
            <a:r>
              <a:rPr lang="en-US" dirty="0">
                <a:ea typeface="+mn-ea"/>
                <a:cs typeface="+mn-cs"/>
              </a:rPr>
              <a:t>may have even prevented the over-exploitation of a resource being depleted by overcrowding (but there is some evidence against this thesis) . </a:t>
            </a:r>
          </a:p>
          <a:p>
            <a:pPr eaLnBrk="1" fontAlgn="auto" hangingPunct="1">
              <a:spcAft>
                <a:spcPts val="0"/>
              </a:spcAft>
              <a:buFont typeface="Arial"/>
              <a:buChar char="•"/>
              <a:defRPr/>
            </a:pPr>
            <a:endParaRPr lang="en-US" dirty="0">
              <a:ea typeface="+mn-ea"/>
              <a:cs typeface="+mn-cs"/>
            </a:endParaRPr>
          </a:p>
          <a:p>
            <a:pPr eaLnBrk="1" fontAlgn="auto" hangingPunct="1">
              <a:spcAft>
                <a:spcPts val="0"/>
              </a:spcAft>
              <a:buFont typeface="Arial"/>
              <a:buChar char="•"/>
              <a:defRPr/>
            </a:pPr>
            <a:r>
              <a:rPr lang="en-US" dirty="0">
                <a:ea typeface="+mn-ea"/>
                <a:cs typeface="+mn-cs"/>
              </a:rPr>
              <a:t>No similar claim can be made for the case of </a:t>
            </a:r>
            <a:r>
              <a:rPr lang="en-US" dirty="0">
                <a:solidFill>
                  <a:srgbClr val="FF0000"/>
                </a:solidFill>
                <a:ea typeface="+mn-ea"/>
                <a:cs typeface="+mn-cs"/>
              </a:rPr>
              <a:t>intellectual enclosures</a:t>
            </a:r>
            <a:r>
              <a:rPr lang="en-US" dirty="0">
                <a:ea typeface="+mn-ea"/>
                <a:cs typeface="+mn-cs"/>
              </a:rPr>
              <a:t>.  The fields of knowledge are not subject to overcrowding. By contrast,  the access to knowledge is seriously limited  by the fields privatized by others. The agents are forced to specialize in narrow fields and suffer a dramatic squeeze of investment opportunities.</a:t>
            </a:r>
            <a:endParaRPr lang="it-IT" dirty="0">
              <a:ea typeface="+mn-ea"/>
              <a:cs typeface="+mn-cs"/>
            </a:endParaRPr>
          </a:p>
          <a:p>
            <a:pPr eaLnBrk="1" fontAlgn="auto" hangingPunct="1">
              <a:spcAft>
                <a:spcPts val="0"/>
              </a:spcAft>
              <a:buFont typeface="Arial"/>
              <a:buChar char="•"/>
              <a:defRPr/>
            </a:pPr>
            <a:endParaRPr lang="it-IT" dirty="0">
              <a:ea typeface="+mn-ea"/>
              <a:cs typeface="+mn-cs"/>
            </a:endParaRPr>
          </a:p>
          <a:p>
            <a:pPr eaLnBrk="1" fontAlgn="auto" hangingPunct="1">
              <a:spcAft>
                <a:spcPts val="0"/>
              </a:spcAft>
              <a:buFont typeface="Arial"/>
              <a:buChar char="•"/>
              <a:defRPr/>
            </a:pPr>
            <a:endParaRPr lang="it-IT" dirty="0">
              <a:ea typeface="+mn-ea"/>
              <a:cs typeface="+mn-cs"/>
            </a:endParaRPr>
          </a:p>
        </p:txBody>
      </p:sp>
      <p:pic>
        <p:nvPicPr>
          <p:cNvPr id="188420" name="Picture 4"/>
          <p:cNvPicPr>
            <a:picLocks noChangeAspect="1" noChangeArrowheads="1"/>
          </p:cNvPicPr>
          <p:nvPr/>
        </p:nvPicPr>
        <p:blipFill>
          <a:blip r:embed="rId2"/>
          <a:srcRect/>
          <a:stretch>
            <a:fillRect/>
          </a:stretch>
        </p:blipFill>
        <p:spPr bwMode="auto">
          <a:xfrm>
            <a:off x="0" y="0"/>
            <a:ext cx="2020888" cy="1495425"/>
          </a:xfrm>
          <a:prstGeom prst="rect">
            <a:avLst/>
          </a:prstGeom>
          <a:noFill/>
          <a:ln w="9525">
            <a:solidFill>
              <a:srgbClr val="C0504D"/>
            </a:solid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304800" y="2286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89443" name="Rectangle 3"/>
          <p:cNvSpPr>
            <a:spLocks noChangeArrowheads="1"/>
          </p:cNvSpPr>
          <p:nvPr/>
        </p:nvSpPr>
        <p:spPr bwMode="auto">
          <a:xfrm>
            <a:off x="320675" y="168275"/>
            <a:ext cx="7129463" cy="830263"/>
          </a:xfrm>
          <a:prstGeom prst="rect">
            <a:avLst/>
          </a:prstGeom>
          <a:noFill/>
          <a:ln w="9525">
            <a:noFill/>
            <a:miter lim="800000"/>
            <a:headEnd/>
            <a:tailEnd/>
          </a:ln>
        </p:spPr>
        <p:txBody>
          <a:bodyPr wrap="none">
            <a:prstTxWarp prst="textNoShape">
              <a:avLst/>
            </a:prstTxWarp>
            <a:spAutoFit/>
          </a:bodyPr>
          <a:lstStyle/>
          <a:p>
            <a:pPr eaLnBrk="0" hangingPunct="0"/>
            <a:r>
              <a:rPr lang="en-GB" b="1">
                <a:solidFill>
                  <a:srgbClr val="0000FF"/>
                </a:solidFill>
              </a:rPr>
              <a:t>Globalization: </a:t>
            </a:r>
          </a:p>
          <a:p>
            <a:pPr eaLnBrk="0" hangingPunct="0"/>
            <a:r>
              <a:rPr lang="en-GB" b="1">
                <a:solidFill>
                  <a:srgbClr val="0000FF"/>
                </a:solidFill>
              </a:rPr>
              <a:t>are we moving towards a neo-agrarian society?</a:t>
            </a:r>
          </a:p>
        </p:txBody>
      </p:sp>
      <p:sp>
        <p:nvSpPr>
          <p:cNvPr id="189444" name="Rectangle 4"/>
          <p:cNvSpPr>
            <a:spLocks noChangeArrowheads="1"/>
          </p:cNvSpPr>
          <p:nvPr/>
        </p:nvSpPr>
        <p:spPr bwMode="auto">
          <a:xfrm>
            <a:off x="488950" y="1517650"/>
            <a:ext cx="8281988" cy="4154488"/>
          </a:xfrm>
          <a:prstGeom prst="rect">
            <a:avLst/>
          </a:prstGeom>
          <a:solidFill>
            <a:srgbClr val="D9D9D9"/>
          </a:solidFill>
          <a:ln w="9525">
            <a:solidFill>
              <a:srgbClr val="000000"/>
            </a:solidFill>
            <a:miter lim="800000"/>
            <a:headEnd/>
            <a:tailEnd/>
          </a:ln>
        </p:spPr>
        <p:txBody>
          <a:bodyPr>
            <a:prstTxWarp prst="textNoShape">
              <a:avLst/>
            </a:prstTxWarp>
            <a:spAutoFit/>
          </a:bodyPr>
          <a:lstStyle/>
          <a:p>
            <a:pPr marL="457200" indent="-457200" eaLnBrk="0" hangingPunct="0"/>
            <a:r>
              <a:rPr lang="en-GB"/>
              <a:t>There are some paradoxical similarities between the inequalities of the modern world and those of agrarian societies:</a:t>
            </a:r>
          </a:p>
          <a:p>
            <a:pPr marL="457200" indent="-457200" eaLnBrk="0" hangingPunct="0"/>
            <a:endParaRPr lang="en-GB"/>
          </a:p>
          <a:p>
            <a:pPr marL="457200" indent="-457200" eaLnBrk="0" hangingPunct="0">
              <a:buFont typeface="Times" pitchFamily="-107" charset="0"/>
              <a:buNone/>
            </a:pPr>
            <a:r>
              <a:rPr lang="en-GB">
                <a:solidFill>
                  <a:srgbClr val="FF0000"/>
                </a:solidFill>
              </a:rPr>
              <a:t>a)</a:t>
            </a:r>
            <a:r>
              <a:rPr lang="en-GB"/>
              <a:t> Vertical and horizontal cultural diversity due to differential</a:t>
            </a:r>
          </a:p>
          <a:p>
            <a:pPr marL="457200" indent="-457200" eaLnBrk="0" hangingPunct="0">
              <a:buFont typeface="Times" pitchFamily="-107" charset="0"/>
              <a:buNone/>
            </a:pPr>
            <a:r>
              <a:rPr lang="en-GB"/>
              <a:t>access to the global culture.</a:t>
            </a:r>
          </a:p>
          <a:p>
            <a:pPr marL="457200" indent="-457200" eaLnBrk="0" hangingPunct="0">
              <a:buFont typeface="Times" pitchFamily="-107" charset="0"/>
              <a:buNone/>
            </a:pPr>
            <a:endParaRPr lang="en-GB"/>
          </a:p>
          <a:p>
            <a:pPr marL="457200" indent="-457200" eaLnBrk="0" hangingPunct="0">
              <a:buFont typeface="Times" pitchFamily="-107" charset="0"/>
              <a:buNone/>
            </a:pPr>
            <a:r>
              <a:rPr lang="en-GB">
                <a:solidFill>
                  <a:srgbClr val="FF0000"/>
                </a:solidFill>
              </a:rPr>
              <a:t>b)</a:t>
            </a:r>
            <a:r>
              <a:rPr lang="en-GB"/>
              <a:t> Lack of social security and solidarity.</a:t>
            </a:r>
          </a:p>
          <a:p>
            <a:pPr marL="457200" indent="-457200" eaLnBrk="0" hangingPunct="0">
              <a:buFont typeface="Times" pitchFamily="-107" charset="0"/>
              <a:buNone/>
            </a:pPr>
            <a:endParaRPr lang="en-GB"/>
          </a:p>
          <a:p>
            <a:pPr marL="457200" indent="-457200" eaLnBrk="0" hangingPunct="0">
              <a:buFont typeface="Times" pitchFamily="-107" charset="0"/>
              <a:buNone/>
            </a:pPr>
            <a:r>
              <a:rPr lang="en-GB">
                <a:solidFill>
                  <a:srgbClr val="FF0000"/>
                </a:solidFill>
              </a:rPr>
              <a:t>c)</a:t>
            </a:r>
            <a:r>
              <a:rPr lang="en-GB"/>
              <a:t> A new cosmopolitan aristocracy based on monopolies</a:t>
            </a:r>
          </a:p>
          <a:p>
            <a:pPr marL="457200" indent="-457200" eaLnBrk="0" hangingPunct="0">
              <a:buFont typeface="Times" pitchFamily="-107" charset="0"/>
              <a:buNone/>
            </a:pPr>
            <a:r>
              <a:rPr lang="en-GB"/>
              <a:t> on Intellectual Property (replacing that on Land).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107950" y="115888"/>
            <a:ext cx="8578850" cy="1301750"/>
          </a:xfrm>
        </p:spPr>
        <p:txBody>
          <a:bodyPr/>
          <a:lstStyle/>
          <a:p>
            <a:pPr eaLnBrk="1" hangingPunct="1">
              <a:defRPr/>
            </a:pPr>
            <a:r>
              <a:rPr lang="it-IT" dirty="0">
                <a:ln>
                  <a:solidFill>
                    <a:srgbClr val="008000"/>
                  </a:solidFill>
                </a:ln>
              </a:rPr>
              <a:t>Global </a:t>
            </a:r>
            <a:r>
              <a:rPr lang="it-IT" dirty="0" err="1">
                <a:ln>
                  <a:solidFill>
                    <a:srgbClr val="008000"/>
                  </a:solidFill>
                </a:ln>
              </a:rPr>
              <a:t>Patents</a:t>
            </a:r>
            <a:r>
              <a:rPr lang="it-IT" dirty="0">
                <a:ln>
                  <a:solidFill>
                    <a:srgbClr val="008000"/>
                  </a:solidFill>
                </a:ln>
              </a:rPr>
              <a:t> and </a:t>
            </a:r>
            <a:r>
              <a:rPr lang="it-IT" dirty="0" err="1">
                <a:ln>
                  <a:solidFill>
                    <a:srgbClr val="008000"/>
                  </a:solidFill>
                </a:ln>
              </a:rPr>
              <a:t>Investments</a:t>
            </a:r>
            <a:r>
              <a:rPr lang="it-IT" dirty="0">
                <a:ln>
                  <a:solidFill>
                    <a:srgbClr val="008000"/>
                  </a:solidFill>
                </a:ln>
              </a:rPr>
              <a:t>.</a:t>
            </a:r>
          </a:p>
        </p:txBody>
      </p:sp>
      <p:sp>
        <p:nvSpPr>
          <p:cNvPr id="199683" name="Segnaposto contenuto 2"/>
          <p:cNvSpPr>
            <a:spLocks noGrp="1"/>
          </p:cNvSpPr>
          <p:nvPr>
            <p:ph idx="1"/>
          </p:nvPr>
        </p:nvSpPr>
        <p:spPr/>
        <p:txBody>
          <a:bodyPr/>
          <a:lstStyle/>
          <a:p>
            <a:pPr eaLnBrk="1" hangingPunct="1">
              <a:buFontTx/>
              <a:buNone/>
            </a:pPr>
            <a:endParaRPr lang="it-IT">
              <a:ea typeface="ヒラギノ角ゴ Pro W3" pitchFamily="-107" charset="-128"/>
              <a:cs typeface="ヒラギノ角ゴ Pro W3" pitchFamily="-107" charset="-128"/>
            </a:endParaRPr>
          </a:p>
          <a:p>
            <a:pPr eaLnBrk="1" hangingPunct="1"/>
            <a:endParaRPr lang="it-IT">
              <a:ea typeface="ヒラギノ角ゴ Pro W3" pitchFamily="-107" charset="-128"/>
              <a:cs typeface="ヒラギノ角ゴ Pro W3" pitchFamily="-107" charset="-128"/>
            </a:endParaRPr>
          </a:p>
        </p:txBody>
      </p:sp>
      <p:pic>
        <p:nvPicPr>
          <p:cNvPr id="199684" name="Immagine 4"/>
          <p:cNvPicPr>
            <a:picLocks noChangeAspect="1" noChangeArrowheads="1"/>
          </p:cNvPicPr>
          <p:nvPr/>
        </p:nvPicPr>
        <p:blipFill>
          <a:blip r:embed="rId2"/>
          <a:srcRect/>
          <a:stretch>
            <a:fillRect/>
          </a:stretch>
        </p:blipFill>
        <p:spPr bwMode="auto">
          <a:xfrm>
            <a:off x="107950" y="1566863"/>
            <a:ext cx="8837613" cy="495617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90401835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DCE6F2"/>
          </a:solidFill>
          <a:ln>
            <a:solidFill>
              <a:srgbClr val="FF0000"/>
            </a:solidFill>
          </a:ln>
        </p:spPr>
        <p:txBody>
          <a:bodyPr>
            <a:normAutofit/>
          </a:bodyPr>
          <a:lstStyle/>
          <a:p>
            <a:r>
              <a:rPr lang="it-IT" sz="3200" dirty="0">
                <a:solidFill>
                  <a:srgbClr val="FF0000"/>
                </a:solidFill>
              </a:rPr>
              <a:t>1982-1999:</a:t>
            </a:r>
            <a:br>
              <a:rPr lang="it-IT" sz="3200" dirty="0">
                <a:solidFill>
                  <a:srgbClr val="FF0000"/>
                </a:solidFill>
              </a:rPr>
            </a:br>
            <a:r>
              <a:rPr lang="it-IT" sz="3200" dirty="0">
                <a:solidFill>
                  <a:srgbClr val="FF0000"/>
                </a:solidFill>
              </a:rPr>
              <a:t> </a:t>
            </a:r>
            <a:r>
              <a:rPr lang="it-IT" sz="3200" b="1" dirty="0">
                <a:solidFill>
                  <a:srgbClr val="FF0000"/>
                </a:solidFill>
              </a:rPr>
              <a:t>The </a:t>
            </a:r>
            <a:r>
              <a:rPr lang="it-IT" sz="3200" b="1" dirty="0" err="1">
                <a:solidFill>
                  <a:srgbClr val="FF0000"/>
                </a:solidFill>
              </a:rPr>
              <a:t>great</a:t>
            </a:r>
            <a:r>
              <a:rPr lang="it-IT" sz="3200" b="1" dirty="0">
                <a:solidFill>
                  <a:srgbClr val="FF0000"/>
                </a:solidFill>
              </a:rPr>
              <a:t> </a:t>
            </a:r>
            <a:r>
              <a:rPr lang="it-IT" sz="3200" b="1" dirty="0" err="1">
                <a:solidFill>
                  <a:srgbClr val="FF0000"/>
                </a:solidFill>
              </a:rPr>
              <a:t>capitalist</a:t>
            </a:r>
            <a:r>
              <a:rPr lang="it-IT" sz="3200" b="1" dirty="0">
                <a:solidFill>
                  <a:srgbClr val="FF0000"/>
                </a:solidFill>
              </a:rPr>
              <a:t> </a:t>
            </a:r>
            <a:r>
              <a:rPr lang="it-IT" sz="3200" b="1" dirty="0" err="1">
                <a:solidFill>
                  <a:srgbClr val="FF0000"/>
                </a:solidFill>
              </a:rPr>
              <a:t>metamorphosis</a:t>
            </a:r>
            <a:endParaRPr lang="it-IT" sz="3200" b="1" dirty="0">
              <a:solidFill>
                <a:srgbClr val="FF0000"/>
              </a:solidFill>
            </a:endParaRPr>
          </a:p>
        </p:txBody>
      </p:sp>
      <p:pic>
        <p:nvPicPr>
          <p:cNvPr id="4" name="Segnaposto contenuto 3"/>
          <p:cNvPicPr>
            <a:picLocks noGrp="1" noChangeAspect="1"/>
          </p:cNvPicPr>
          <p:nvPr>
            <p:ph idx="1"/>
          </p:nvPr>
        </p:nvPicPr>
        <p:blipFill>
          <a:blip r:embed="rId2"/>
          <a:srcRect t="1290" b="1290"/>
          <a:stretch>
            <a:fillRect/>
          </a:stretch>
        </p:blipFill>
        <p:spPr>
          <a:ln>
            <a:solidFill>
              <a:srgbClr val="FF0000"/>
            </a:solidFill>
          </a:ln>
        </p:spPr>
      </p:pic>
    </p:spTree>
    <p:extLst>
      <p:ext uri="{BB962C8B-B14F-4D97-AF65-F5344CB8AC3E}">
        <p14:creationId xmlns:p14="http://schemas.microsoft.com/office/powerpoint/2010/main" val="34262243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olo 1"/>
          <p:cNvSpPr>
            <a:spLocks noGrp="1"/>
          </p:cNvSpPr>
          <p:nvPr>
            <p:ph type="title"/>
          </p:nvPr>
        </p:nvSpPr>
        <p:spPr>
          <a:xfrm>
            <a:off x="0" y="0"/>
            <a:ext cx="9144000" cy="1408113"/>
          </a:xfrm>
          <a:solidFill>
            <a:schemeClr val="accent2">
              <a:lumMod val="20000"/>
              <a:lumOff val="80000"/>
            </a:schemeClr>
          </a:solidFill>
        </p:spPr>
        <p:txBody>
          <a:bodyPr/>
          <a:lstStyle/>
          <a:p>
            <a:pPr eaLnBrk="1" hangingPunct="1">
              <a:defRPr/>
            </a:pPr>
            <a:r>
              <a:rPr lang="it-IT" sz="4000" b="1">
                <a:ea typeface="ＭＳ Ｐゴシック" pitchFamily="112" charset="-128"/>
                <a:cs typeface="ＭＳ Ｐゴシック" pitchFamily="112" charset="-128"/>
              </a:rPr>
              <a:t>Financial Times </a:t>
            </a:r>
            <a:br>
              <a:rPr lang="it-IT" sz="4000" b="1">
                <a:ea typeface="ＭＳ Ｐゴシック" pitchFamily="112" charset="-128"/>
                <a:cs typeface="ＭＳ Ｐゴシック" pitchFamily="112" charset="-128"/>
              </a:rPr>
            </a:br>
            <a:r>
              <a:rPr lang="it-IT" sz="4000" b="1">
                <a:ea typeface="ＭＳ Ｐゴシック" pitchFamily="112" charset="-128"/>
                <a:cs typeface="ＭＳ Ｐゴシック" pitchFamily="112" charset="-128"/>
              </a:rPr>
              <a:t>of March 6 2009</a:t>
            </a:r>
          </a:p>
        </p:txBody>
      </p:sp>
      <p:sp>
        <p:nvSpPr>
          <p:cNvPr id="192515" name="Segnaposto contenuto 2"/>
          <p:cNvSpPr>
            <a:spLocks noGrp="1"/>
          </p:cNvSpPr>
          <p:nvPr>
            <p:ph idx="1"/>
          </p:nvPr>
        </p:nvSpPr>
        <p:spPr>
          <a:xfrm>
            <a:off x="457200" y="1524000"/>
            <a:ext cx="8229600" cy="4800600"/>
          </a:xfrm>
          <a:solidFill>
            <a:srgbClr val="000000"/>
          </a:solidFill>
        </p:spPr>
        <p:txBody>
          <a:bodyPr/>
          <a:lstStyle/>
          <a:p>
            <a:pPr eaLnBrk="1" hangingPunct="1">
              <a:lnSpc>
                <a:spcPct val="90000"/>
              </a:lnSpc>
              <a:buFont typeface="Wingdings 2" pitchFamily="-107" charset="2"/>
              <a:buNone/>
            </a:pPr>
            <a:r>
              <a:rPr lang="en-US" sz="2400">
                <a:solidFill>
                  <a:srgbClr val="FDEADA"/>
                </a:solidFill>
                <a:ea typeface="ＭＳ Ｐゴシック" pitchFamily="-65" charset="-128"/>
                <a:cs typeface="ＭＳ Ｐゴシック" pitchFamily="-65" charset="-128"/>
              </a:rPr>
              <a:t>“</a:t>
            </a:r>
            <a:r>
              <a:rPr lang="en-US" sz="2400" i="1">
                <a:solidFill>
                  <a:srgbClr val="FDEADA"/>
                </a:solidFill>
                <a:ea typeface="ＭＳ Ｐゴシック" pitchFamily="-65" charset="-128"/>
                <a:cs typeface="ＭＳ Ｐゴシック" pitchFamily="-65" charset="-128"/>
              </a:rPr>
              <a:t>Our impression is that Opel has not freed itself from GM’s influence and that it is not being serious about becoming more autonomous as a business,” the insider said, confirming that both Mr. Guttenberg and Ms Merkel were losing patience with the companies.</a:t>
            </a:r>
            <a:endParaRPr lang="it-IT" sz="2400">
              <a:solidFill>
                <a:srgbClr val="FDEADA"/>
              </a:solidFill>
              <a:ea typeface="ＭＳ Ｐゴシック" pitchFamily="-65" charset="-128"/>
              <a:cs typeface="ＭＳ Ｐゴシック" pitchFamily="-65" charset="-128"/>
            </a:endParaRPr>
          </a:p>
          <a:p>
            <a:pPr eaLnBrk="1" hangingPunct="1">
              <a:lnSpc>
                <a:spcPct val="90000"/>
              </a:lnSpc>
              <a:buFont typeface="Wingdings 2" pitchFamily="-107" charset="2"/>
              <a:buNone/>
            </a:pPr>
            <a:r>
              <a:rPr lang="en-US" sz="2400" i="1">
                <a:solidFill>
                  <a:srgbClr val="FDEADA"/>
                </a:solidFill>
                <a:ea typeface="ＭＳ Ｐゴシック" pitchFamily="-65" charset="-128"/>
                <a:cs typeface="ＭＳ Ｐゴシック" pitchFamily="-65" charset="-128"/>
              </a:rPr>
              <a:t>Berlin has refused to assist Opel without cast-iron guarantees that the money will not flow to GM or be lost in the wake of a GM insolvency. Officials say Opel’s restructuring suggestions so far have failed to provide this guarantee.</a:t>
            </a:r>
            <a:endParaRPr lang="it-IT" sz="2400">
              <a:solidFill>
                <a:srgbClr val="FDEADA"/>
              </a:solidFill>
              <a:ea typeface="ＭＳ Ｐゴシック" pitchFamily="-65" charset="-128"/>
              <a:cs typeface="ＭＳ Ｐゴシック" pitchFamily="-65" charset="-128"/>
            </a:endParaRPr>
          </a:p>
          <a:p>
            <a:pPr eaLnBrk="1" hangingPunct="1">
              <a:lnSpc>
                <a:spcPct val="90000"/>
              </a:lnSpc>
              <a:buFont typeface="Wingdings 2" pitchFamily="-107" charset="2"/>
              <a:buNone/>
            </a:pPr>
            <a:r>
              <a:rPr lang="en-US" sz="2400" i="1">
                <a:solidFill>
                  <a:srgbClr val="FDEADA"/>
                </a:solidFill>
                <a:ea typeface="ＭＳ Ｐゴシック" pitchFamily="-65" charset="-128"/>
                <a:cs typeface="ＭＳ Ｐゴシック" pitchFamily="-65" charset="-128"/>
              </a:rPr>
              <a:t>The government suspects GM has provided some of Opel’s patents as collateral to the US Treasury in exchange for financial assistance. Berlin therefore doubts Opel would be shielded against an GM insolvency.”</a:t>
            </a:r>
            <a:endParaRPr lang="it-IT" sz="2400">
              <a:solidFill>
                <a:srgbClr val="FDEADA"/>
              </a:solidFill>
              <a:ea typeface="ＭＳ Ｐゴシック" pitchFamily="-65" charset="-128"/>
              <a:cs typeface="ＭＳ Ｐゴシック" pitchFamily="-65" charset="-128"/>
            </a:endParaRPr>
          </a:p>
          <a:p>
            <a:pPr eaLnBrk="1" hangingPunct="1">
              <a:lnSpc>
                <a:spcPct val="90000"/>
              </a:lnSpc>
            </a:pPr>
            <a:endParaRPr lang="it-IT" sz="2400">
              <a:ea typeface="ＭＳ Ｐゴシック" pitchFamily="-65" charset="-128"/>
              <a:cs typeface="ＭＳ Ｐゴシック" pitchFamily="-65" charset="-128"/>
            </a:endParaRPr>
          </a:p>
        </p:txBody>
      </p:sp>
      <p:pic>
        <p:nvPicPr>
          <p:cNvPr id="25604" name="Picture 4"/>
          <p:cNvPicPr>
            <a:picLocks noChangeAspect="1" noChangeArrowheads="1"/>
          </p:cNvPicPr>
          <p:nvPr/>
        </p:nvPicPr>
        <p:blipFill>
          <a:blip r:embed="rId2"/>
          <a:srcRect/>
          <a:stretch>
            <a:fillRect/>
          </a:stretch>
        </p:blipFill>
        <p:spPr bwMode="auto">
          <a:xfrm>
            <a:off x="812800" y="100013"/>
            <a:ext cx="1290638" cy="1308100"/>
          </a:xfrm>
          <a:prstGeom prst="rect">
            <a:avLst/>
          </a:prstGeom>
          <a:solidFill>
            <a:schemeClr val="tx2">
              <a:lumMod val="40000"/>
              <a:lumOff val="60000"/>
            </a:schemeClr>
          </a:solidFill>
          <a:ln w="9525">
            <a:solidFill>
              <a:srgbClr val="000000"/>
            </a:solidFill>
            <a:miter lim="800000"/>
            <a:headEnd/>
            <a:tailEnd/>
          </a:ln>
          <a:effectLst/>
        </p:spPr>
      </p:pic>
      <p:pic>
        <p:nvPicPr>
          <p:cNvPr id="192517" name="Immagine 4"/>
          <p:cNvPicPr>
            <a:picLocks noChangeAspect="1"/>
          </p:cNvPicPr>
          <p:nvPr/>
        </p:nvPicPr>
        <p:blipFill>
          <a:blip r:embed="rId3"/>
          <a:srcRect/>
          <a:stretch>
            <a:fillRect/>
          </a:stretch>
        </p:blipFill>
        <p:spPr bwMode="auto">
          <a:xfrm>
            <a:off x="7107238" y="100013"/>
            <a:ext cx="1308100" cy="1308100"/>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olo 1"/>
          <p:cNvSpPr>
            <a:spLocks noGrp="1"/>
          </p:cNvSpPr>
          <p:nvPr>
            <p:ph type="title"/>
          </p:nvPr>
        </p:nvSpPr>
        <p:spPr>
          <a:xfrm>
            <a:off x="457200" y="127000"/>
            <a:ext cx="8229600" cy="1143000"/>
          </a:xfrm>
          <a:solidFill>
            <a:srgbClr val="FF0000"/>
          </a:solidFill>
        </p:spPr>
        <p:txBody>
          <a:bodyPr/>
          <a:lstStyle/>
          <a:p>
            <a:r>
              <a:rPr lang="en-US">
                <a:solidFill>
                  <a:srgbClr val="DCE6F2"/>
                </a:solidFill>
                <a:ea typeface="ヒラギノ角ゴ Pro W3" pitchFamily="-107" charset="-128"/>
                <a:cs typeface="ヒラギノ角ゴ Pro W3" pitchFamily="-107" charset="-128"/>
              </a:rPr>
              <a:t>The ownership of round corners</a:t>
            </a:r>
          </a:p>
        </p:txBody>
      </p:sp>
      <p:sp>
        <p:nvSpPr>
          <p:cNvPr id="193539" name="Segnaposto contenuto 2"/>
          <p:cNvSpPr>
            <a:spLocks noGrp="1"/>
          </p:cNvSpPr>
          <p:nvPr>
            <p:ph idx="1"/>
          </p:nvPr>
        </p:nvSpPr>
        <p:spPr>
          <a:xfrm>
            <a:off x="457200" y="4106863"/>
            <a:ext cx="8686800" cy="2260600"/>
          </a:xfrm>
          <a:solidFill>
            <a:srgbClr val="CCFFCC"/>
          </a:solidFill>
          <a:ln>
            <a:solidFill>
              <a:srgbClr val="008000"/>
            </a:solidFill>
          </a:ln>
        </p:spPr>
        <p:txBody>
          <a:bodyPr/>
          <a:lstStyle/>
          <a:p>
            <a:pPr>
              <a:buFontTx/>
              <a:buNone/>
            </a:pPr>
            <a:r>
              <a:rPr lang="en-US">
                <a:ea typeface="ヒラギノ角ゴ Pro W3" pitchFamily="-107" charset="-128"/>
                <a:cs typeface="ヒラギノ角ゴ Pro W3" pitchFamily="-107" charset="-128"/>
              </a:rPr>
              <a:t>According to Samsung:</a:t>
            </a:r>
          </a:p>
          <a:p>
            <a:pPr>
              <a:buFontTx/>
              <a:buNone/>
            </a:pPr>
            <a:r>
              <a:rPr lang="en-US" i="1">
                <a:ea typeface="ヒラギノ角ゴ Pro W3" pitchFamily="-107" charset="-128"/>
                <a:cs typeface="ヒラギノ角ゴ Pro W3" pitchFamily="-107" charset="-128"/>
              </a:rPr>
              <a:t>“Apple could not claim the rights for all rectangles with rounded corners or other basic design used for phones or tablets”.</a:t>
            </a:r>
          </a:p>
        </p:txBody>
      </p:sp>
      <p:pic>
        <p:nvPicPr>
          <p:cNvPr id="49154" name="Picture 2"/>
          <p:cNvPicPr>
            <a:picLocks noChangeAspect="1" noChangeArrowheads="1"/>
          </p:cNvPicPr>
          <p:nvPr/>
        </p:nvPicPr>
        <p:blipFill>
          <a:blip r:embed="rId2"/>
          <a:srcRect/>
          <a:stretch>
            <a:fillRect/>
          </a:stretch>
        </p:blipFill>
        <p:spPr bwMode="auto">
          <a:xfrm>
            <a:off x="1920875" y="1066800"/>
            <a:ext cx="5013325" cy="2822575"/>
          </a:xfrm>
          <a:prstGeom prst="rect">
            <a:avLst/>
          </a:prstGeom>
          <a:solidFill>
            <a:schemeClr val="accent1">
              <a:lumMod val="20000"/>
              <a:lumOff val="80000"/>
            </a:schemeClr>
          </a:solidFill>
          <a:ln w="9525">
            <a:noFill/>
            <a:miter lim="800000"/>
            <a:headEnd/>
            <a:tailEnd/>
          </a:ln>
          <a:effec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228600" y="0"/>
            <a:ext cx="8305800" cy="1143000"/>
          </a:xfrm>
        </p:spPr>
        <p:txBody>
          <a:bodyPr/>
          <a:lstStyle/>
          <a:p>
            <a:pPr eaLnBrk="1" hangingPunct="1">
              <a:defRPr/>
            </a:pPr>
            <a:r>
              <a:rPr lang="en-GB" dirty="0">
                <a:ln>
                  <a:solidFill>
                    <a:srgbClr val="FF0000"/>
                  </a:solidFill>
                </a:ln>
                <a:solidFill>
                  <a:srgbClr val="CC1111"/>
                </a:solidFill>
                <a:ea typeface="ヒラギノ角ゴ Pro W3" pitchFamily="8" charset="-128"/>
                <a:cs typeface="ヒラギノ角ゴ Pro W3" pitchFamily="8" charset="-128"/>
              </a:rPr>
              <a:t>Global vs. local legal positions.</a:t>
            </a:r>
            <a:endParaRPr lang="en-GB" dirty="0">
              <a:ln>
                <a:solidFill>
                  <a:srgbClr val="FF0000"/>
                </a:solidFill>
              </a:ln>
              <a:ea typeface="ヒラギノ角ゴ Pro W3" pitchFamily="8" charset="-128"/>
              <a:cs typeface="ヒラギノ角ゴ Pro W3" pitchFamily="8" charset="-128"/>
            </a:endParaRPr>
          </a:p>
        </p:txBody>
      </p:sp>
      <p:sp>
        <p:nvSpPr>
          <p:cNvPr id="194563" name="Rectangle 3"/>
          <p:cNvSpPr>
            <a:spLocks noChangeArrowheads="1"/>
          </p:cNvSpPr>
          <p:nvPr/>
        </p:nvSpPr>
        <p:spPr bwMode="auto">
          <a:xfrm>
            <a:off x="381000" y="1066800"/>
            <a:ext cx="8305800" cy="5262563"/>
          </a:xfrm>
          <a:prstGeom prst="rect">
            <a:avLst/>
          </a:prstGeom>
          <a:solidFill>
            <a:srgbClr val="FFFFFF"/>
          </a:solidFill>
          <a:ln w="9525">
            <a:solidFill>
              <a:srgbClr val="FFFF00"/>
            </a:solidFill>
            <a:miter lim="800000"/>
            <a:headEnd/>
            <a:tailEnd/>
          </a:ln>
        </p:spPr>
        <p:txBody>
          <a:bodyPr>
            <a:prstTxWarp prst="textNoShape">
              <a:avLst/>
            </a:prstTxWarp>
            <a:spAutoFit/>
          </a:bodyPr>
          <a:lstStyle/>
          <a:p>
            <a:pPr eaLnBrk="0" hangingPunct="0"/>
            <a:r>
              <a:rPr lang="en-GB">
                <a:ea typeface="MS PGothic" charset="0"/>
                <a:cs typeface="MS PGothic" charset="0"/>
              </a:rPr>
              <a:t>Property rights on well-defined material objects involve only </a:t>
            </a:r>
            <a:r>
              <a:rPr lang="en-GB">
                <a:solidFill>
                  <a:srgbClr val="CC1111"/>
                </a:solidFill>
                <a:ea typeface="MS PGothic" charset="0"/>
                <a:cs typeface="MS PGothic" charset="0"/>
              </a:rPr>
              <a:t>local duties</a:t>
            </a:r>
            <a:r>
              <a:rPr lang="en-GB">
                <a:ea typeface="MS PGothic" charset="0"/>
                <a:cs typeface="MS PGothic" charset="0"/>
              </a:rPr>
              <a:t> restricted to the location in space that is occupied by those objects. Rivalry in consumption is associated to the fact that the limited space of the object can easily involve overcrowding.</a:t>
            </a:r>
          </a:p>
          <a:p>
            <a:pPr eaLnBrk="0" hangingPunct="0"/>
            <a:endParaRPr lang="en-GB">
              <a:ea typeface="MS PGothic" charset="0"/>
              <a:cs typeface="MS PGothic" charset="0"/>
            </a:endParaRPr>
          </a:p>
          <a:p>
            <a:pPr eaLnBrk="0" hangingPunct="0"/>
            <a:r>
              <a:rPr lang="en-GB">
                <a:ea typeface="MS PGothic" charset="0"/>
                <a:cs typeface="MS PGothic" charset="0"/>
              </a:rPr>
              <a:t>Property rights on immaterial objects like knowledge may involve </a:t>
            </a:r>
            <a:r>
              <a:rPr lang="en-GB">
                <a:solidFill>
                  <a:srgbClr val="CC1111"/>
                </a:solidFill>
                <a:ea typeface="MS PGothic" charset="0"/>
                <a:cs typeface="MS PGothic" charset="0"/>
              </a:rPr>
              <a:t>global restrictions</a:t>
            </a:r>
            <a:r>
              <a:rPr lang="en-GB">
                <a:ea typeface="MS PGothic" charset="0"/>
                <a:cs typeface="MS PGothic" charset="0"/>
              </a:rPr>
              <a:t> that potentially involve all the individuals in the world.</a:t>
            </a:r>
          </a:p>
          <a:p>
            <a:pPr eaLnBrk="0" hangingPunct="0"/>
            <a:endParaRPr lang="en-GB">
              <a:ea typeface="MS PGothic" charset="0"/>
              <a:cs typeface="MS PGothic" charset="0"/>
            </a:endParaRPr>
          </a:p>
          <a:p>
            <a:pPr eaLnBrk="0" hangingPunct="0"/>
            <a:r>
              <a:rPr lang="en-GB">
                <a:ea typeface="MS PGothic" charset="0"/>
                <a:cs typeface="MS PGothic" charset="0"/>
              </a:rPr>
              <a:t>The global application of IPR has created </a:t>
            </a:r>
            <a:r>
              <a:rPr lang="en-GB">
                <a:solidFill>
                  <a:srgbClr val="CC1111"/>
                </a:solidFill>
                <a:ea typeface="MS PGothic" charset="0"/>
                <a:cs typeface="MS PGothic" charset="0"/>
              </a:rPr>
              <a:t>“pan-positional goods”</a:t>
            </a:r>
            <a:r>
              <a:rPr lang="en-GB">
                <a:ea typeface="MS PGothic" charset="0"/>
                <a:cs typeface="MS PGothic" charset="0"/>
              </a:rPr>
              <a:t>. The exclusive rights of an individual or a firm involves duties that hold for all the individuals of the World - whatever is their physical location. </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457200" y="-228600"/>
            <a:ext cx="8229600" cy="1066800"/>
          </a:xfrm>
        </p:spPr>
        <p:txBody>
          <a:bodyPr/>
          <a:lstStyle/>
          <a:p>
            <a:pPr eaLnBrk="1" hangingPunct="1"/>
            <a:r>
              <a:rPr lang="en-GB">
                <a:solidFill>
                  <a:srgbClr val="CC1111"/>
                </a:solidFill>
                <a:ea typeface="ヒラギノ角ゴ Pro W3" pitchFamily="-107" charset="-128"/>
                <a:cs typeface="ヒラギノ角ゴ Pro W3" pitchFamily="-107" charset="-128"/>
              </a:rPr>
              <a:t>Pan-positional property rights.</a:t>
            </a:r>
            <a:endParaRPr lang="en-GB">
              <a:ea typeface="ヒラギノ角ゴ Pro W3" pitchFamily="-107" charset="-128"/>
              <a:cs typeface="ヒラギノ角ゴ Pro W3" pitchFamily="-107" charset="-128"/>
            </a:endParaRPr>
          </a:p>
        </p:txBody>
      </p:sp>
      <p:sp>
        <p:nvSpPr>
          <p:cNvPr id="195587" name="Rectangle 3"/>
          <p:cNvSpPr>
            <a:spLocks noChangeArrowheads="1"/>
          </p:cNvSpPr>
          <p:nvPr/>
        </p:nvSpPr>
        <p:spPr bwMode="auto">
          <a:xfrm>
            <a:off x="381000" y="1447800"/>
            <a:ext cx="8153400" cy="3786188"/>
          </a:xfrm>
          <a:prstGeom prst="rect">
            <a:avLst/>
          </a:prstGeom>
          <a:solidFill>
            <a:srgbClr val="CCFFCC"/>
          </a:solidFill>
          <a:ln w="9525">
            <a:solidFill>
              <a:srgbClr val="FF0000"/>
            </a:solidFill>
            <a:miter lim="800000"/>
            <a:headEnd/>
            <a:tailEnd/>
          </a:ln>
        </p:spPr>
        <p:txBody>
          <a:bodyPr>
            <a:prstTxWarp prst="textNoShape">
              <a:avLst/>
            </a:prstTxWarp>
            <a:spAutoFit/>
          </a:bodyPr>
          <a:lstStyle/>
          <a:p>
            <a:pPr eaLnBrk="0" hangingPunct="0"/>
            <a:r>
              <a:rPr lang="en-GB">
                <a:ea typeface="MS PGothic" charset="0"/>
                <a:cs typeface="MS PGothic" charset="0"/>
              </a:rPr>
              <a:t> The private appropriation of knowledge does not imply that the liberty of non-owners should be only limited when it interferes with the (spatially limited)consumption rights of the owners: </a:t>
            </a:r>
            <a:r>
              <a:rPr lang="en-GB">
                <a:solidFill>
                  <a:srgbClr val="CC1111"/>
                </a:solidFill>
                <a:ea typeface="MS PGothic" charset="0"/>
                <a:cs typeface="MS PGothic" charset="0"/>
              </a:rPr>
              <a:t>because of the non-rival nature of knowledge this never happens.</a:t>
            </a:r>
            <a:r>
              <a:rPr lang="en-GB">
                <a:ea typeface="MS PGothic" charset="0"/>
                <a:cs typeface="MS PGothic" charset="0"/>
              </a:rPr>
              <a:t> </a:t>
            </a:r>
          </a:p>
          <a:p>
            <a:pPr eaLnBrk="0" hangingPunct="0"/>
            <a:endParaRPr lang="en-GB">
              <a:ea typeface="MS PGothic" charset="0"/>
              <a:cs typeface="MS PGothic" charset="0"/>
            </a:endParaRPr>
          </a:p>
          <a:p>
            <a:pPr eaLnBrk="0" hangingPunct="0"/>
            <a:r>
              <a:rPr lang="en-GB">
                <a:ea typeface="MS PGothic" charset="0"/>
                <a:cs typeface="MS PGothic" charset="0"/>
              </a:rPr>
              <a:t>The nature of ownership involves a pan-positional right, </a:t>
            </a:r>
            <a:r>
              <a:rPr lang="en-GB">
                <a:solidFill>
                  <a:srgbClr val="CC1111"/>
                </a:solidFill>
                <a:ea typeface="MS PGothic" charset="0"/>
                <a:cs typeface="MS PGothic" charset="0"/>
              </a:rPr>
              <a:t>limiting the liberty of  all non-owners</a:t>
            </a:r>
            <a:r>
              <a:rPr lang="en-GB">
                <a:ea typeface="MS PGothic" charset="0"/>
                <a:cs typeface="MS PGothic" charset="0"/>
              </a:rPr>
              <a:t> to use all the other non-rival pieces of the same knowledge in all the possible locations.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52400" y="855663"/>
            <a:ext cx="8839200" cy="6002337"/>
          </a:xfrm>
          <a:prstGeom prst="rect">
            <a:avLst/>
          </a:prstGeom>
          <a:solidFill>
            <a:schemeClr val="bg1"/>
          </a:solidFill>
          <a:ln w="9525">
            <a:solidFill>
              <a:srgbClr val="FFFF00"/>
            </a:solidFill>
            <a:miter lim="800000"/>
            <a:headEnd/>
            <a:tailEnd/>
          </a:ln>
        </p:spPr>
        <p:txBody>
          <a:bodyPr>
            <a:prstTxWarp prst="textNoShape">
              <a:avLst/>
            </a:prstTxWarp>
            <a:spAutoFit/>
          </a:bodyPr>
          <a:lstStyle/>
          <a:p>
            <a:pPr eaLnBrk="0" hangingPunct="0"/>
            <a:r>
              <a:rPr lang="en-GB">
                <a:ea typeface="MS PGothic" charset="0"/>
                <a:cs typeface="MS PGothic" charset="0"/>
              </a:rPr>
              <a:t>Because of its non-rival nature knowledge can be used by many individuals without decreasing its value. However, paradoxically, the public-good nature of knowledge makes its privatization much more limiting for the liberty of non-owners. It transforms a public good into </a:t>
            </a:r>
            <a:r>
              <a:rPr lang="en-GB" b="1">
                <a:ea typeface="MS PGothic" charset="0"/>
                <a:cs typeface="MS PGothic" charset="0"/>
              </a:rPr>
              <a:t>a pan-positional right that involves a global monopoly on knowledge</a:t>
            </a:r>
            <a:r>
              <a:rPr lang="en-GB">
                <a:ea typeface="MS PGothic" charset="0"/>
                <a:cs typeface="MS PGothic" charset="0"/>
              </a:rPr>
              <a:t>.</a:t>
            </a:r>
          </a:p>
          <a:p>
            <a:pPr eaLnBrk="0" hangingPunct="0"/>
            <a:r>
              <a:rPr lang="en-GB" b="1">
                <a:solidFill>
                  <a:schemeClr val="accent2"/>
                </a:solidFill>
                <a:ea typeface="MS PGothic" charset="0"/>
                <a:cs typeface="MS PGothic" charset="0"/>
              </a:rPr>
              <a:t>The countries at the frontier of knowledge do not give a public benefit to developing countries but limit their liberty and their incentives to produce autonomous forms of knowledge.</a:t>
            </a:r>
            <a:endParaRPr lang="en-GB">
              <a:ea typeface="MS PGothic" charset="0"/>
              <a:cs typeface="MS PGothic" charset="0"/>
            </a:endParaRPr>
          </a:p>
          <a:p>
            <a:pPr eaLnBrk="0" hangingPunct="0"/>
            <a:endParaRPr lang="en-GB" b="1">
              <a:ea typeface="MS PGothic" charset="0"/>
              <a:cs typeface="MS PGothic" charset="0"/>
            </a:endParaRPr>
          </a:p>
          <a:p>
            <a:pPr eaLnBrk="0" hangingPunct="0"/>
            <a:r>
              <a:rPr lang="en-GB" b="1">
                <a:ea typeface="MS PGothic" charset="0"/>
                <a:cs typeface="MS PGothic" charset="0"/>
              </a:rPr>
              <a:t>Whereas developing countries, specializing in standard commodities, are forced to open their markets</a:t>
            </a:r>
            <a:r>
              <a:rPr lang="en-GB">
                <a:ea typeface="MS PGothic" charset="0"/>
                <a:cs typeface="MS PGothic" charset="0"/>
              </a:rPr>
              <a:t>, </a:t>
            </a:r>
            <a:r>
              <a:rPr lang="en-GB" b="1" u="sng">
                <a:ea typeface="MS PGothic" charset="0"/>
                <a:cs typeface="MS PGothic" charset="0"/>
              </a:rPr>
              <a:t>IPRs act</a:t>
            </a:r>
            <a:r>
              <a:rPr lang="en-GB" u="sng">
                <a:ea typeface="MS PGothic" charset="0"/>
                <a:cs typeface="MS PGothic" charset="0"/>
              </a:rPr>
              <a:t> </a:t>
            </a:r>
            <a:r>
              <a:rPr lang="en-GB" b="1" u="sng">
                <a:solidFill>
                  <a:srgbClr val="CC1111"/>
                </a:solidFill>
                <a:ea typeface="MS PGothic" charset="0"/>
                <a:cs typeface="MS PGothic" charset="0"/>
              </a:rPr>
              <a:t>as a very high global tariffs</a:t>
            </a:r>
            <a:r>
              <a:rPr lang="en-GB" b="1">
                <a:solidFill>
                  <a:srgbClr val="CC1111"/>
                </a:solidFill>
                <a:ea typeface="MS PGothic" charset="0"/>
                <a:cs typeface="MS PGothic" charset="0"/>
              </a:rPr>
              <a:t>, which can be enforced well beyond the boundaries of the country producing the knowledge-good.</a:t>
            </a:r>
            <a:endParaRPr lang="en-GB">
              <a:ea typeface="MS PGothic" charset="0"/>
              <a:cs typeface="MS PGothic" charset="0"/>
            </a:endParaRPr>
          </a:p>
        </p:txBody>
      </p:sp>
      <p:sp>
        <p:nvSpPr>
          <p:cNvPr id="196611" name="Rectangle 3"/>
          <p:cNvSpPr>
            <a:spLocks noChangeArrowheads="1"/>
          </p:cNvSpPr>
          <p:nvPr/>
        </p:nvSpPr>
        <p:spPr bwMode="auto">
          <a:xfrm>
            <a:off x="2249488" y="8255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pt-BR">
              <a:ea typeface="MS PGothic" charset="0"/>
              <a:cs typeface="MS PGothic" charset="0"/>
            </a:endParaRPr>
          </a:p>
        </p:txBody>
      </p:sp>
      <p:sp>
        <p:nvSpPr>
          <p:cNvPr id="151556" name="Rectangle 4"/>
          <p:cNvSpPr>
            <a:spLocks noGrp="1" noChangeArrowheads="1"/>
          </p:cNvSpPr>
          <p:nvPr>
            <p:ph type="title" idx="4294967295"/>
          </p:nvPr>
        </p:nvSpPr>
        <p:spPr>
          <a:xfrm>
            <a:off x="0" y="-228600"/>
            <a:ext cx="9144000" cy="1219200"/>
          </a:xfrm>
        </p:spPr>
        <p:txBody>
          <a:bodyPr/>
          <a:lstStyle/>
          <a:p>
            <a:pPr eaLnBrk="1" hangingPunct="1">
              <a:defRPr/>
            </a:pPr>
            <a:r>
              <a:rPr lang="en-GB" dirty="0" err="1">
                <a:ln>
                  <a:solidFill>
                    <a:srgbClr val="660066"/>
                  </a:solidFill>
                </a:ln>
                <a:solidFill>
                  <a:srgbClr val="CC1111"/>
                </a:solidFill>
              </a:rPr>
              <a:t>IPRs</a:t>
            </a:r>
            <a:r>
              <a:rPr lang="en-GB" dirty="0">
                <a:ln>
                  <a:solidFill>
                    <a:srgbClr val="660066"/>
                  </a:solidFill>
                </a:ln>
                <a:solidFill>
                  <a:srgbClr val="CC1111"/>
                </a:solidFill>
              </a:rPr>
              <a:t> as Global Tariffs.</a:t>
            </a:r>
            <a:endParaRPr lang="en-GB" dirty="0">
              <a:ln>
                <a:solidFill>
                  <a:srgbClr val="660066"/>
                </a:solidFill>
              </a:l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295400"/>
          </a:xfrm>
          <a:solidFill>
            <a:srgbClr val="331FCC"/>
          </a:solidFill>
        </p:spPr>
        <p:txBody>
          <a:bodyPr rtlCol="0">
            <a:normAutofit/>
          </a:bodyPr>
          <a:lstStyle/>
          <a:p>
            <a:pPr eaLnBrk="1" fontAlgn="auto" hangingPunct="1">
              <a:spcAft>
                <a:spcPts val="0"/>
              </a:spcAft>
              <a:defRPr/>
            </a:pPr>
            <a:r>
              <a:rPr lang="en-GB" dirty="0">
                <a:ln>
                  <a:solidFill>
                    <a:srgbClr val="FFFFFF"/>
                  </a:solidFill>
                </a:ln>
                <a:solidFill>
                  <a:schemeClr val="accent1"/>
                </a:solidFill>
                <a:ea typeface="+mj-ea"/>
                <a:cs typeface="+mj-cs"/>
              </a:rPr>
              <a:t>An infinite regress?</a:t>
            </a:r>
            <a:endParaRPr lang="en-GB" dirty="0">
              <a:ln>
                <a:solidFill>
                  <a:srgbClr val="FFFFFF"/>
                </a:solidFill>
              </a:ln>
              <a:ea typeface="+mj-ea"/>
              <a:cs typeface="+mj-cs"/>
            </a:endParaRPr>
          </a:p>
        </p:txBody>
      </p:sp>
      <p:sp>
        <p:nvSpPr>
          <p:cNvPr id="51203" name="Rectangle 3"/>
          <p:cNvSpPr>
            <a:spLocks noGrp="1" noChangeArrowheads="1"/>
          </p:cNvSpPr>
          <p:nvPr>
            <p:ph type="body" idx="1"/>
          </p:nvPr>
        </p:nvSpPr>
        <p:spPr>
          <a:xfrm>
            <a:off x="304800" y="1600200"/>
            <a:ext cx="8686800" cy="4953000"/>
          </a:xfrm>
        </p:spPr>
        <p:txBody>
          <a:bodyPr/>
          <a:lstStyle/>
          <a:p>
            <a:pPr eaLnBrk="1" hangingPunct="1">
              <a:lnSpc>
                <a:spcPct val="90000"/>
              </a:lnSpc>
              <a:spcBef>
                <a:spcPct val="0"/>
              </a:spcBef>
              <a:buFontTx/>
              <a:buNone/>
            </a:pPr>
            <a:r>
              <a:rPr lang="en-GB" sz="2400">
                <a:solidFill>
                  <a:srgbClr val="331FCC"/>
                </a:solidFill>
                <a:ea typeface="ヒラギノ角ゴ Pro W3" pitchFamily="-107" charset="-128"/>
                <a:cs typeface="ヒラギノ角ゴ Pro W3" pitchFamily="-107" charset="-128"/>
              </a:rPr>
              <a:t>Assume</a:t>
            </a:r>
            <a:r>
              <a:rPr lang="en-GB" sz="2400">
                <a:ea typeface="ヒラギノ角ゴ Pro W3" pitchFamily="-107" charset="-128"/>
                <a:cs typeface="ヒラギノ角ゴ Pro W3" pitchFamily="-107" charset="-128"/>
              </a:rPr>
              <a:t> that maximization activity is costly.</a:t>
            </a:r>
          </a:p>
          <a:p>
            <a:pPr eaLnBrk="1" hangingPunct="1">
              <a:lnSpc>
                <a:spcPct val="90000"/>
              </a:lnSpc>
              <a:spcBef>
                <a:spcPct val="0"/>
              </a:spcBef>
              <a:buFontTx/>
              <a:buNone/>
            </a:pPr>
            <a:r>
              <a:rPr lang="en-GB" sz="2400">
                <a:solidFill>
                  <a:srgbClr val="331FCC"/>
                </a:solidFill>
                <a:ea typeface="ヒラギノ角ゴ Pro W3" pitchFamily="-107" charset="-128"/>
                <a:cs typeface="ヒラギノ角ゴ Pro W3" pitchFamily="-107" charset="-128"/>
              </a:rPr>
              <a:t>Reformulate </a:t>
            </a:r>
            <a:r>
              <a:rPr lang="en-GB" sz="2400">
                <a:ea typeface="ヒラギノ角ゴ Pro W3" pitchFamily="-107" charset="-128"/>
                <a:cs typeface="ヒラギノ角ゴ Pro W3" pitchFamily="-107" charset="-128"/>
              </a:rPr>
              <a:t>a new </a:t>
            </a:r>
            <a:r>
              <a:rPr lang="en-GB" sz="2400">
                <a:solidFill>
                  <a:srgbClr val="331FCC"/>
                </a:solidFill>
                <a:ea typeface="ヒラギノ角ゴ Pro W3" pitchFamily="-107" charset="-128"/>
                <a:cs typeface="ヒラギノ角ゴ Pro W3" pitchFamily="-107" charset="-128"/>
              </a:rPr>
              <a:t>(second order) maximization</a:t>
            </a:r>
            <a:r>
              <a:rPr lang="en-GB" sz="2400">
                <a:ea typeface="ヒラギノ角ゴ Pro W3" pitchFamily="-107" charset="-128"/>
                <a:cs typeface="ヒラギノ角ゴ Pro W3" pitchFamily="-107" charset="-128"/>
              </a:rPr>
              <a:t> problem in which an individual  decides:</a:t>
            </a: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r>
              <a:rPr lang="en-GB" sz="2400">
                <a:ea typeface="ヒラギノ角ゴ Pro W3" pitchFamily="-107" charset="-128"/>
                <a:cs typeface="ヒラギノ角ゴ Pro W3" pitchFamily="-107" charset="-128"/>
              </a:rPr>
              <a:t>- how many resources to  allocate to the maximization activity</a:t>
            </a: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r>
              <a:rPr lang="en-GB" sz="2400">
                <a:ea typeface="ヒラギノ角ゴ Pro W3" pitchFamily="-107" charset="-128"/>
                <a:cs typeface="ヒラギノ角ゴ Pro W3" pitchFamily="-107" charset="-128"/>
              </a:rPr>
              <a:t> - and how many resources to employ in the other activities </a:t>
            </a: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r>
              <a:rPr lang="en-GB" sz="2400">
                <a:ea typeface="ヒラギノ角ゴ Pro W3" pitchFamily="-107" charset="-128"/>
                <a:cs typeface="ヒラギノ角ゴ Pro W3" pitchFamily="-107" charset="-128"/>
              </a:rPr>
              <a:t>Unfortunately, this involves a </a:t>
            </a:r>
            <a:r>
              <a:rPr lang="en-GB" sz="2400">
                <a:solidFill>
                  <a:srgbClr val="331FCC"/>
                </a:solidFill>
                <a:ea typeface="ヒラギノ角ゴ Pro W3" pitchFamily="-107" charset="-128"/>
                <a:cs typeface="ヒラギノ角ゴ Pro W3" pitchFamily="-107" charset="-128"/>
              </a:rPr>
              <a:t>new maximisation</a:t>
            </a:r>
            <a:r>
              <a:rPr lang="en-GB" sz="2400">
                <a:ea typeface="ヒラギノ角ゴ Pro W3" pitchFamily="-107" charset="-128"/>
                <a:cs typeface="ヒラギノ角ゴ Pro W3" pitchFamily="-107" charset="-128"/>
              </a:rPr>
              <a:t> problem with</a:t>
            </a:r>
          </a:p>
          <a:p>
            <a:pPr eaLnBrk="1" hangingPunct="1">
              <a:lnSpc>
                <a:spcPct val="90000"/>
              </a:lnSpc>
              <a:spcBef>
                <a:spcPct val="0"/>
              </a:spcBef>
              <a:buFontTx/>
              <a:buNone/>
            </a:pPr>
            <a:r>
              <a:rPr lang="en-GB" sz="2400">
                <a:ea typeface="ヒラギノ角ゴ Pro W3" pitchFamily="-107" charset="-128"/>
                <a:cs typeface="ヒラギノ角ゴ Pro W3" pitchFamily="-107" charset="-128"/>
              </a:rPr>
              <a:t>new </a:t>
            </a:r>
            <a:r>
              <a:rPr lang="en-GB" sz="2400">
                <a:solidFill>
                  <a:srgbClr val="331FCC"/>
                </a:solidFill>
                <a:ea typeface="ヒラギノ角ゴ Pro W3" pitchFamily="-107" charset="-128"/>
                <a:cs typeface="ヒラギノ角ゴ Pro W3" pitchFamily="-107" charset="-128"/>
              </a:rPr>
              <a:t>(second order) maximization costs.</a:t>
            </a:r>
            <a:r>
              <a:rPr lang="en-GB" sz="2400">
                <a:ea typeface="ヒラギノ角ゴ Pro W3" pitchFamily="-107" charset="-128"/>
                <a:cs typeface="ヒラギノ角ゴ Pro W3" pitchFamily="-107" charset="-128"/>
              </a:rPr>
              <a:t> </a:t>
            </a: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r>
              <a:rPr lang="en-GB" sz="2400">
                <a:ea typeface="ヒラギノ角ゴ Pro W3" pitchFamily="-107" charset="-128"/>
                <a:cs typeface="ヒラギノ角ゴ Pro W3" pitchFamily="-107" charset="-128"/>
              </a:rPr>
              <a:t>A reformulation of a </a:t>
            </a:r>
            <a:r>
              <a:rPr lang="en-GB" sz="2400">
                <a:solidFill>
                  <a:srgbClr val="331FCC"/>
                </a:solidFill>
                <a:ea typeface="ヒラギノ角ゴ Pro W3" pitchFamily="-107" charset="-128"/>
                <a:cs typeface="ヒラギノ角ゴ Pro W3" pitchFamily="-107" charset="-128"/>
              </a:rPr>
              <a:t>(third order) maximization problem</a:t>
            </a:r>
            <a:r>
              <a:rPr lang="en-GB" sz="2400">
                <a:ea typeface="ヒラギノ角ゴ Pro W3" pitchFamily="-107" charset="-128"/>
                <a:cs typeface="ヒラギノ角ゴ Pro W3" pitchFamily="-107" charset="-128"/>
              </a:rPr>
              <a:t> would run in the same problem and so on </a:t>
            </a:r>
            <a:r>
              <a:rPr lang="en-GB" sz="2400">
                <a:solidFill>
                  <a:srgbClr val="331FCC"/>
                </a:solidFill>
                <a:ea typeface="ヒラギノ角ゴ Pro W3" pitchFamily="-107" charset="-128"/>
                <a:cs typeface="ヒラギノ角ゴ Pro W3" pitchFamily="-107" charset="-128"/>
              </a:rPr>
              <a:t>ad infinitum.</a:t>
            </a: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endParaRPr lang="en-GB" sz="2400">
              <a:ea typeface="ヒラギノ角ゴ Pro W3" pitchFamily="-107" charset="-128"/>
              <a:cs typeface="ヒラギノ角ゴ Pro W3" pitchFamily="-107" charset="-128"/>
            </a:endParaRPr>
          </a:p>
          <a:p>
            <a:pPr eaLnBrk="1" hangingPunct="1">
              <a:lnSpc>
                <a:spcPct val="90000"/>
              </a:lnSpc>
              <a:spcBef>
                <a:spcPct val="0"/>
              </a:spcBef>
              <a:buFontTx/>
              <a:buNone/>
            </a:pPr>
            <a:endParaRPr lang="en-GB" sz="1800">
              <a:ea typeface="ヒラギノ角ゴ Pro W3" pitchFamily="-107" charset="-128"/>
              <a:cs typeface="ヒラギノ角ゴ Pro W3" pitchFamily="-107" charset="-128"/>
            </a:endParaRPr>
          </a:p>
          <a:p>
            <a:pPr eaLnBrk="1" hangingPunct="1">
              <a:lnSpc>
                <a:spcPct val="90000"/>
              </a:lnSpc>
              <a:spcBef>
                <a:spcPct val="0"/>
              </a:spcBef>
              <a:buFontTx/>
              <a:buNone/>
            </a:pPr>
            <a:endParaRPr lang="en-GB" sz="1800">
              <a:ea typeface="ヒラギノ角ゴ Pro W3" pitchFamily="-107" charset="-128"/>
              <a:cs typeface="ヒラギノ角ゴ Pro W3" pitchFamily="-107" charset="-128"/>
            </a:endParaRPr>
          </a:p>
          <a:p>
            <a:pPr eaLnBrk="1" hangingPunct="1">
              <a:lnSpc>
                <a:spcPct val="90000"/>
              </a:lnSpc>
            </a:pPr>
            <a:endParaRPr lang="en-GB" sz="2400">
              <a:ea typeface="ヒラギノ角ゴ Pro W3" pitchFamily="-107" charset="-128"/>
              <a:cs typeface="ヒラギノ角ゴ Pro W3" pitchFamily="-107" charset="-128"/>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684213" y="-315913"/>
            <a:ext cx="7772400" cy="1143001"/>
          </a:xfrm>
        </p:spPr>
        <p:txBody>
          <a:bodyPr/>
          <a:lstStyle/>
          <a:p>
            <a:pPr eaLnBrk="1" hangingPunct="1">
              <a:defRPr/>
            </a:pPr>
            <a:r>
              <a:rPr lang="en-GB" sz="3600" dirty="0">
                <a:ln>
                  <a:solidFill>
                    <a:srgbClr val="660066"/>
                  </a:solidFill>
                </a:ln>
                <a:solidFill>
                  <a:srgbClr val="CC1111"/>
                </a:solidFill>
              </a:rPr>
              <a:t>The (over) privatization of knowledge</a:t>
            </a:r>
            <a:r>
              <a:rPr lang="en-GB" sz="3600" dirty="0">
                <a:ln>
                  <a:solidFill>
                    <a:srgbClr val="660066"/>
                  </a:solidFill>
                </a:ln>
              </a:rPr>
              <a:t>  </a:t>
            </a:r>
          </a:p>
        </p:txBody>
      </p:sp>
      <p:sp>
        <p:nvSpPr>
          <p:cNvPr id="197635" name="Rectangle 3"/>
          <p:cNvSpPr>
            <a:spLocks noChangeArrowheads="1"/>
          </p:cNvSpPr>
          <p:nvPr/>
        </p:nvSpPr>
        <p:spPr bwMode="auto">
          <a:xfrm>
            <a:off x="539750" y="692150"/>
            <a:ext cx="8280400" cy="5943600"/>
          </a:xfrm>
          <a:prstGeom prst="rect">
            <a:avLst/>
          </a:prstGeom>
          <a:solidFill>
            <a:srgbClr val="FFFFFF"/>
          </a:solidFill>
          <a:ln w="9525">
            <a:solidFill>
              <a:schemeClr val="accent2"/>
            </a:solidFill>
            <a:miter lim="800000"/>
            <a:headEnd/>
            <a:tailEnd/>
          </a:ln>
        </p:spPr>
        <p:txBody>
          <a:bodyPr>
            <a:prstTxWarp prst="textNoShape">
              <a:avLst/>
            </a:prstTxWarp>
            <a:spAutoFit/>
          </a:bodyPr>
          <a:lstStyle/>
          <a:p>
            <a:pPr eaLnBrk="0" hangingPunct="0"/>
            <a:r>
              <a:rPr lang="en-GB">
                <a:solidFill>
                  <a:schemeClr val="accent2"/>
                </a:solidFill>
                <a:ea typeface="MS PGothic" charset="0"/>
                <a:cs typeface="MS PGothic" charset="0"/>
              </a:rPr>
              <a:t>A a second-best solution may involve that part of knowledge should be private.</a:t>
            </a:r>
            <a:r>
              <a:rPr lang="en-GB">
                <a:ea typeface="MS PGothic" charset="0"/>
                <a:cs typeface="MS PGothic" charset="0"/>
              </a:rPr>
              <a:t> However, </a:t>
            </a:r>
            <a:r>
              <a:rPr lang="en-GB" u="sng">
                <a:ea typeface="MS PGothic" charset="0"/>
                <a:cs typeface="MS PGothic" charset="0"/>
              </a:rPr>
              <a:t>even relatively to this second-best solution,</a:t>
            </a:r>
            <a:r>
              <a:rPr lang="en-GB">
                <a:ea typeface="MS PGothic" charset="0"/>
                <a:cs typeface="MS PGothic" charset="0"/>
              </a:rPr>
              <a:t> </a:t>
            </a:r>
            <a:r>
              <a:rPr lang="en-GB">
                <a:solidFill>
                  <a:srgbClr val="CC1111"/>
                </a:solidFill>
                <a:ea typeface="MS PGothic" charset="0"/>
                <a:cs typeface="MS PGothic" charset="0"/>
              </a:rPr>
              <a:t>in the global economy there is over-privatization of knowledge. </a:t>
            </a:r>
          </a:p>
          <a:p>
            <a:pPr eaLnBrk="0" hangingPunct="0"/>
            <a:endParaRPr lang="en-GB">
              <a:solidFill>
                <a:srgbClr val="CC1111"/>
              </a:solidFill>
              <a:ea typeface="MS PGothic" charset="0"/>
              <a:cs typeface="MS PGothic" charset="0"/>
            </a:endParaRPr>
          </a:p>
          <a:p>
            <a:pPr eaLnBrk="0" hangingPunct="0"/>
            <a:r>
              <a:rPr lang="en-GB">
                <a:ea typeface="MS PGothic" charset="0"/>
                <a:cs typeface="MS PGothic" charset="0"/>
              </a:rPr>
              <a:t>Private IPR are defined and enforced at international level. By contrast, there is </a:t>
            </a:r>
            <a:r>
              <a:rPr lang="en-GB" b="1">
                <a:solidFill>
                  <a:schemeClr val="accent2"/>
                </a:solidFill>
                <a:ea typeface="MS PGothic" charset="0"/>
                <a:cs typeface="MS PGothic" charset="0"/>
              </a:rPr>
              <a:t>no public global institution</a:t>
            </a:r>
            <a:r>
              <a:rPr lang="en-GB">
                <a:ea typeface="MS PGothic" charset="0"/>
                <a:cs typeface="MS PGothic" charset="0"/>
              </a:rPr>
              <a:t>, which is funding basic research. Countries tend to free-ride on public research. The fund to public institutions are cut and these institutions are induced to increase privately appropriable research. </a:t>
            </a:r>
          </a:p>
          <a:p>
            <a:pPr eaLnBrk="0" hangingPunct="0"/>
            <a:endParaRPr lang="en-GB">
              <a:ea typeface="MS PGothic" charset="0"/>
              <a:cs typeface="MS PGothic" charset="0"/>
            </a:endParaRPr>
          </a:p>
          <a:p>
            <a:pPr eaLnBrk="0" hangingPunct="0"/>
            <a:r>
              <a:rPr lang="en-GB">
                <a:ea typeface="MS PGothic" charset="0"/>
                <a:cs typeface="MS PGothic" charset="0"/>
              </a:rPr>
              <a:t>The </a:t>
            </a:r>
            <a:r>
              <a:rPr lang="en-GB">
                <a:solidFill>
                  <a:schemeClr val="accent2"/>
                </a:solidFill>
                <a:ea typeface="MS PGothic" charset="0"/>
                <a:cs typeface="MS PGothic" charset="0"/>
              </a:rPr>
              <a:t>standard catch-up</a:t>
            </a:r>
            <a:r>
              <a:rPr lang="en-GB">
                <a:ea typeface="MS PGothic" charset="0"/>
                <a:cs typeface="MS PGothic" charset="0"/>
              </a:rPr>
              <a:t> argument is also challenged by the dramatic decrease of investment in public research that can be freely appropriated by developing countries.</a:t>
            </a:r>
          </a:p>
          <a:p>
            <a:pPr eaLnBrk="0" hangingPunct="0"/>
            <a:endParaRPr lang="en-GB">
              <a:ea typeface="MS PGothic" charset="0"/>
              <a:cs typeface="MS PGothic" charset="0"/>
            </a:endParaRPr>
          </a:p>
        </p:txBody>
      </p:sp>
      <p:sp>
        <p:nvSpPr>
          <p:cNvPr id="197636" name="Rectangle 4"/>
          <p:cNvSpPr>
            <a:spLocks noChangeArrowheads="1"/>
          </p:cNvSpPr>
          <p:nvPr/>
        </p:nvSpPr>
        <p:spPr bwMode="auto">
          <a:xfrm>
            <a:off x="228600" y="3581400"/>
            <a:ext cx="268288" cy="457200"/>
          </a:xfrm>
          <a:prstGeom prst="rect">
            <a:avLst/>
          </a:prstGeom>
          <a:noFill/>
          <a:ln w="9525">
            <a:noFill/>
            <a:miter lim="800000"/>
            <a:headEnd/>
            <a:tailEnd/>
          </a:ln>
        </p:spPr>
        <p:txBody>
          <a:bodyPr wrap="none">
            <a:prstTxWarp prst="textNoShape">
              <a:avLst/>
            </a:prstTxWarp>
            <a:spAutoFit/>
          </a:bodyPr>
          <a:lstStyle/>
          <a:p>
            <a:pPr eaLnBrk="0" hangingPunct="0"/>
            <a:r>
              <a:rPr lang="en-GB">
                <a:ea typeface="MS PGothic" charset="0"/>
                <a:cs typeface="MS PGothic" charset="0"/>
              </a:rPr>
              <a:t> </a:t>
            </a:r>
          </a:p>
        </p:txBody>
      </p:sp>
      <p:sp>
        <p:nvSpPr>
          <p:cNvPr id="197637" name="Rectangle 5"/>
          <p:cNvSpPr>
            <a:spLocks noChangeArrowheads="1"/>
          </p:cNvSpPr>
          <p:nvPr/>
        </p:nvSpPr>
        <p:spPr bwMode="auto">
          <a:xfrm>
            <a:off x="1981200" y="28956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pt-BR">
              <a:ea typeface="MS PGothic" charset="0"/>
              <a:cs typeface="MS PGothic" charset="0"/>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olo 1"/>
          <p:cNvSpPr>
            <a:spLocks noGrp="1"/>
          </p:cNvSpPr>
          <p:nvPr>
            <p:ph type="title"/>
          </p:nvPr>
        </p:nvSpPr>
        <p:spPr>
          <a:xfrm>
            <a:off x="0" y="0"/>
            <a:ext cx="9144000" cy="989013"/>
          </a:xfrm>
          <a:solidFill>
            <a:srgbClr val="C0504D"/>
          </a:solidFill>
        </p:spPr>
        <p:txBody>
          <a:bodyPr/>
          <a:lstStyle/>
          <a:p>
            <a:pPr eaLnBrk="1" hangingPunct="1"/>
            <a:r>
              <a:rPr lang="it-IT">
                <a:solidFill>
                  <a:srgbClr val="FFFFFF"/>
                </a:solidFill>
                <a:ea typeface="ヒラギノ角ゴ Pro W3" pitchFamily="-107" charset="-128"/>
                <a:cs typeface="ヒラギノ角ゴ Pro W3" pitchFamily="-107" charset="-128"/>
              </a:rPr>
              <a:t>The Knowledge-Economy Paradox.</a:t>
            </a:r>
          </a:p>
        </p:txBody>
      </p:sp>
      <p:sp>
        <p:nvSpPr>
          <p:cNvPr id="3" name="Segnaposto contenuto 2"/>
          <p:cNvSpPr>
            <a:spLocks noGrp="1"/>
          </p:cNvSpPr>
          <p:nvPr>
            <p:ph idx="1"/>
          </p:nvPr>
        </p:nvSpPr>
        <p:spPr>
          <a:xfrm>
            <a:off x="157163" y="989013"/>
            <a:ext cx="8986837" cy="5868987"/>
          </a:xfrm>
        </p:spPr>
        <p:txBody>
          <a:bodyPr rtlCol="0">
            <a:normAutofit fontScale="92500"/>
          </a:bodyPr>
          <a:lstStyle/>
          <a:p>
            <a:pPr eaLnBrk="1" fontAlgn="auto" hangingPunct="1">
              <a:spcAft>
                <a:spcPts val="0"/>
              </a:spcAft>
              <a:buFont typeface="Arial"/>
              <a:buChar char="•"/>
              <a:defRPr/>
            </a:pPr>
            <a:r>
              <a:rPr lang="en-US" dirty="0">
                <a:ea typeface="+mn-ea"/>
                <a:cs typeface="+mn-cs"/>
              </a:rPr>
              <a:t> </a:t>
            </a:r>
            <a:r>
              <a:rPr lang="en-US" dirty="0">
                <a:ln>
                  <a:solidFill>
                    <a:srgbClr val="008000"/>
                  </a:solidFill>
                </a:ln>
                <a:ea typeface="+mn-ea"/>
                <a:cs typeface="+mn-cs"/>
              </a:rPr>
              <a:t>The</a:t>
            </a:r>
            <a:r>
              <a:rPr lang="en-US" dirty="0">
                <a:ea typeface="+mn-ea"/>
                <a:cs typeface="+mn-cs"/>
              </a:rPr>
              <a:t> </a:t>
            </a:r>
            <a:r>
              <a:rPr lang="en-US" dirty="0">
                <a:ln>
                  <a:solidFill>
                    <a:srgbClr val="008000"/>
                  </a:solidFill>
                </a:ln>
                <a:ea typeface="+mn-ea"/>
                <a:cs typeface="+mn-cs"/>
              </a:rPr>
              <a:t>non-rival nature of knowledge, </a:t>
            </a:r>
            <a:r>
              <a:rPr lang="en-US" dirty="0">
                <a:solidFill>
                  <a:srgbClr val="C0504D"/>
                </a:solidFill>
                <a:ea typeface="+mn-ea"/>
                <a:cs typeface="+mn-cs"/>
              </a:rPr>
              <a:t>which could in principle favor small, and even self-managed, firms</a:t>
            </a:r>
            <a:r>
              <a:rPr lang="en-US" dirty="0">
                <a:ea typeface="+mn-ea"/>
                <a:cs typeface="+mn-cs"/>
              </a:rPr>
              <a:t>, </a:t>
            </a:r>
            <a:r>
              <a:rPr lang="en-US" dirty="0">
                <a:ln>
                  <a:solidFill>
                    <a:srgbClr val="008000"/>
                  </a:solidFill>
                </a:ln>
                <a:ea typeface="+mn-ea"/>
                <a:cs typeface="+mn-cs"/>
              </a:rPr>
              <a:t>is used to create artificial economies of size which make a cheap acquisition and the defense of property rights possible only for big business</a:t>
            </a:r>
            <a:r>
              <a:rPr lang="en-US" dirty="0">
                <a:ea typeface="+mn-ea"/>
                <a:cs typeface="+mn-cs"/>
              </a:rPr>
              <a:t>. </a:t>
            </a:r>
          </a:p>
          <a:p>
            <a:pPr eaLnBrk="1" fontAlgn="auto" hangingPunct="1">
              <a:spcAft>
                <a:spcPts val="0"/>
              </a:spcAft>
              <a:buFont typeface="Arial"/>
              <a:buChar char="•"/>
              <a:defRPr/>
            </a:pPr>
            <a:r>
              <a:rPr lang="en-US" dirty="0">
                <a:solidFill>
                  <a:srgbClr val="FF0000"/>
                </a:solidFill>
                <a:ea typeface="+mn-ea"/>
                <a:cs typeface="+mn-cs"/>
              </a:rPr>
              <a:t>Absent knowledge privatization,</a:t>
            </a:r>
            <a:r>
              <a:rPr lang="en-US" dirty="0">
                <a:ea typeface="+mn-ea"/>
                <a:cs typeface="+mn-cs"/>
              </a:rPr>
              <a:t> the need to provide incentives to invest in human capital would be an argument favoring the labor-hiring-capital solution. </a:t>
            </a:r>
          </a:p>
          <a:p>
            <a:pPr eaLnBrk="1" fontAlgn="auto" hangingPunct="1">
              <a:spcAft>
                <a:spcPts val="0"/>
              </a:spcAft>
              <a:buFont typeface="Arial"/>
              <a:buChar char="•"/>
              <a:defRPr/>
            </a:pPr>
            <a:r>
              <a:rPr lang="en-US" dirty="0">
                <a:solidFill>
                  <a:srgbClr val="FF0000"/>
                </a:solidFill>
                <a:ea typeface="+mn-ea"/>
                <a:cs typeface="+mn-cs"/>
              </a:rPr>
              <a:t>Because of the monopolization of intellectual capital </a:t>
            </a:r>
            <a:r>
              <a:rPr lang="en-US" dirty="0">
                <a:ea typeface="+mn-ea"/>
                <a:cs typeface="+mn-cs"/>
              </a:rPr>
              <a:t>the knowledge economy can become the </a:t>
            </a:r>
            <a:r>
              <a:rPr lang="en-US" dirty="0">
                <a:ln>
                  <a:solidFill>
                    <a:srgbClr val="008000"/>
                  </a:solidFill>
                </a:ln>
                <a:ea typeface="+mn-ea"/>
                <a:cs typeface="+mn-cs"/>
              </a:rPr>
              <a:t>most unfriendly environment for small labor-managed firms. </a:t>
            </a:r>
            <a:endParaRPr lang="it-IT" dirty="0">
              <a:ln>
                <a:solidFill>
                  <a:srgbClr val="008000"/>
                </a:solidFill>
              </a:ln>
              <a:ea typeface="+mn-ea"/>
              <a:cs typeface="+mn-cs"/>
            </a:endParaRPr>
          </a:p>
          <a:p>
            <a:pPr eaLnBrk="1" fontAlgn="auto" hangingPunct="1">
              <a:spcAft>
                <a:spcPts val="0"/>
              </a:spcAft>
              <a:buFont typeface="Arial"/>
              <a:buChar char="•"/>
              <a:defRPr/>
            </a:pPr>
            <a:endParaRPr lang="it-IT" dirty="0">
              <a:ea typeface="+mn-ea"/>
              <a:cs typeface="+mn-cs"/>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30300"/>
          </a:xfrm>
          <a:solidFill>
            <a:schemeClr val="bg2"/>
          </a:solidFill>
          <a:ln>
            <a:solidFill>
              <a:srgbClr val="660066"/>
            </a:solidFill>
          </a:ln>
        </p:spPr>
        <p:txBody>
          <a:bodyPr>
            <a:normAutofit/>
          </a:bodyPr>
          <a:lstStyle/>
          <a:p>
            <a:r>
              <a:rPr lang="en-US" sz="3200" dirty="0">
                <a:ln>
                  <a:solidFill>
                    <a:srgbClr val="4F81BD"/>
                  </a:solidFill>
                </a:ln>
                <a:solidFill>
                  <a:srgbClr val="FF0000"/>
                </a:solidFill>
              </a:rPr>
              <a:t>Knowledge-Markets institutional complementarities</a:t>
            </a:r>
            <a:endParaRPr lang="it-IT" sz="3200" dirty="0">
              <a:solidFill>
                <a:srgbClr val="FF0000"/>
              </a:solidFill>
              <a:latin typeface="Calibri" charset="0"/>
              <a:ea typeface="ＭＳ Ｐゴシック" charset="0"/>
              <a:cs typeface="ＭＳ Ｐゴシック" charset="0"/>
            </a:endParaRPr>
          </a:p>
        </p:txBody>
      </p:sp>
      <p:sp>
        <p:nvSpPr>
          <p:cNvPr id="40963" name="Rectangle 4"/>
          <p:cNvSpPr>
            <a:spLocks noChangeArrowheads="1"/>
          </p:cNvSpPr>
          <p:nvPr/>
        </p:nvSpPr>
        <p:spPr bwMode="auto">
          <a:xfrm>
            <a:off x="154622" y="3572922"/>
            <a:ext cx="2073275" cy="830997"/>
          </a:xfrm>
          <a:prstGeom prst="rect">
            <a:avLst/>
          </a:prstGeom>
          <a:solidFill>
            <a:srgbClr val="F2DCDB"/>
          </a:solidFill>
          <a:ln w="9525">
            <a:solidFill>
              <a:srgbClr val="FF0000"/>
            </a:solidFill>
            <a:miter lim="800000"/>
            <a:headEnd/>
            <a:tailEnd/>
          </a:ln>
        </p:spPr>
        <p:txBody>
          <a:bodyPr>
            <a:spAutoFit/>
          </a:bodyPr>
          <a:lstStyle/>
          <a:p>
            <a:pPr fontAlgn="auto">
              <a:spcBef>
                <a:spcPts val="0"/>
              </a:spcBef>
              <a:spcAft>
                <a:spcPts val="0"/>
              </a:spcAft>
              <a:defRPr/>
            </a:pPr>
            <a:r>
              <a:rPr lang="en-GB" sz="2400" b="1" dirty="0">
                <a:solidFill>
                  <a:srgbClr val="FF0000"/>
                </a:solidFill>
              </a:rPr>
              <a:t>C</a:t>
            </a:r>
            <a:r>
              <a:rPr lang="en-GB" sz="2400" dirty="0"/>
              <a:t>losed  </a:t>
            </a:r>
          </a:p>
          <a:p>
            <a:pPr fontAlgn="auto">
              <a:spcBef>
                <a:spcPts val="0"/>
              </a:spcBef>
              <a:spcAft>
                <a:spcPts val="0"/>
              </a:spcAft>
              <a:defRPr/>
            </a:pPr>
            <a:r>
              <a:rPr lang="en-GB" sz="2400" b="1" dirty="0">
                <a:solidFill>
                  <a:srgbClr val="FF0000"/>
                </a:solidFill>
              </a:rPr>
              <a:t>S</a:t>
            </a:r>
            <a:r>
              <a:rPr lang="en-GB" sz="2400" dirty="0"/>
              <a:t>cience</a:t>
            </a:r>
          </a:p>
        </p:txBody>
      </p:sp>
      <p:sp>
        <p:nvSpPr>
          <p:cNvPr id="40964" name="AutoShape 6"/>
          <p:cNvSpPr>
            <a:spLocks noChangeArrowheads="1"/>
          </p:cNvSpPr>
          <p:nvPr/>
        </p:nvSpPr>
        <p:spPr bwMode="auto">
          <a:xfrm>
            <a:off x="2574925" y="4055269"/>
            <a:ext cx="3490913" cy="655637"/>
          </a:xfrm>
          <a:prstGeom prst="leftRightArrow">
            <a:avLst>
              <a:gd name="adj1" fmla="val 50000"/>
              <a:gd name="adj2" fmla="val 50001"/>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5" name="Rectangle 7"/>
          <p:cNvSpPr>
            <a:spLocks noChangeArrowheads="1"/>
          </p:cNvSpPr>
          <p:nvPr/>
        </p:nvSpPr>
        <p:spPr bwMode="auto">
          <a:xfrm>
            <a:off x="6384925" y="3566631"/>
            <a:ext cx="2644775" cy="1200328"/>
          </a:xfrm>
          <a:prstGeom prst="rect">
            <a:avLst/>
          </a:prstGeom>
          <a:solidFill>
            <a:srgbClr val="F2DCDB"/>
          </a:solidFill>
          <a:ln w="9525">
            <a:solidFill>
              <a:srgbClr val="FF0000"/>
            </a:solidFill>
            <a:miter lim="800000"/>
            <a:headEnd/>
            <a:tailEnd/>
          </a:ln>
        </p:spPr>
        <p:txBody>
          <a:bodyPr>
            <a:spAutoFit/>
          </a:bodyPr>
          <a:lstStyle/>
          <a:p>
            <a:r>
              <a:rPr lang="en-GB" sz="2400" b="1" dirty="0">
                <a:solidFill>
                  <a:srgbClr val="FF0000"/>
                </a:solidFill>
              </a:rPr>
              <a:t>C</a:t>
            </a:r>
            <a:r>
              <a:rPr lang="en-GB" sz="2400" dirty="0"/>
              <a:t>losed </a:t>
            </a:r>
            <a:endParaRPr lang="en-GB" sz="2400" dirty="0">
              <a:latin typeface="Calibri" charset="0"/>
            </a:endParaRPr>
          </a:p>
          <a:p>
            <a:r>
              <a:rPr lang="en-GB" sz="2400" b="1" dirty="0">
                <a:solidFill>
                  <a:srgbClr val="FF0000"/>
                </a:solidFill>
                <a:latin typeface="Calibri" charset="0"/>
              </a:rPr>
              <a:t>M</a:t>
            </a:r>
            <a:r>
              <a:rPr lang="en-GB" sz="2400" dirty="0">
                <a:latin typeface="Calibri" charset="0"/>
              </a:rPr>
              <a:t>arkets</a:t>
            </a:r>
          </a:p>
          <a:p>
            <a:endParaRPr lang="en-GB" sz="2400" dirty="0">
              <a:latin typeface="Calibri" charset="0"/>
            </a:endParaRPr>
          </a:p>
        </p:txBody>
      </p:sp>
      <p:sp>
        <p:nvSpPr>
          <p:cNvPr id="36870" name="Rectangle 4"/>
          <p:cNvSpPr>
            <a:spLocks noChangeArrowheads="1"/>
          </p:cNvSpPr>
          <p:nvPr/>
        </p:nvSpPr>
        <p:spPr bwMode="auto">
          <a:xfrm>
            <a:off x="0" y="1470451"/>
            <a:ext cx="2000250" cy="830997"/>
          </a:xfrm>
          <a:prstGeom prst="rect">
            <a:avLst/>
          </a:prstGeom>
          <a:solidFill>
            <a:schemeClr val="accent2">
              <a:lumMod val="20000"/>
              <a:lumOff val="80000"/>
            </a:schemeClr>
          </a:solidFill>
          <a:ln w="9525">
            <a:solidFill>
              <a:srgbClr val="FF0000"/>
            </a:solidFill>
            <a:miter lim="800000"/>
            <a:headEnd/>
            <a:tailEnd/>
          </a:ln>
        </p:spPr>
        <p:txBody>
          <a:bodyPr>
            <a:spAutoFit/>
          </a:bodyPr>
          <a:lstStyle/>
          <a:p>
            <a:pPr fontAlgn="auto">
              <a:spcBef>
                <a:spcPts val="0"/>
              </a:spcBef>
              <a:spcAft>
                <a:spcPts val="0"/>
              </a:spcAft>
              <a:defRPr/>
            </a:pPr>
            <a:r>
              <a:rPr lang="en-GB" sz="2400" b="1" dirty="0">
                <a:solidFill>
                  <a:srgbClr val="FF0000"/>
                </a:solidFill>
                <a:latin typeface="+mn-lt"/>
                <a:ea typeface="+mn-ea"/>
                <a:cs typeface="+mn-cs"/>
              </a:rPr>
              <a:t>O</a:t>
            </a:r>
            <a:r>
              <a:rPr lang="en-GB" sz="2400" dirty="0">
                <a:latin typeface="+mn-lt"/>
                <a:ea typeface="+mn-ea"/>
                <a:cs typeface="+mn-cs"/>
              </a:rPr>
              <a:t>pen</a:t>
            </a:r>
          </a:p>
          <a:p>
            <a:pPr fontAlgn="auto">
              <a:spcBef>
                <a:spcPts val="0"/>
              </a:spcBef>
              <a:spcAft>
                <a:spcPts val="0"/>
              </a:spcAft>
              <a:defRPr/>
            </a:pPr>
            <a:r>
              <a:rPr lang="en-GB" sz="2400" b="1" dirty="0">
                <a:solidFill>
                  <a:srgbClr val="FF0000"/>
                </a:solidFill>
                <a:latin typeface="+mn-lt"/>
                <a:ea typeface="+mn-ea"/>
                <a:cs typeface="+mn-cs"/>
              </a:rPr>
              <a:t>S</a:t>
            </a:r>
            <a:r>
              <a:rPr lang="en-GB" sz="2400" dirty="0">
                <a:latin typeface="+mn-lt"/>
                <a:ea typeface="+mn-ea"/>
                <a:cs typeface="+mn-cs"/>
              </a:rPr>
              <a:t>cience</a:t>
            </a:r>
          </a:p>
        </p:txBody>
      </p:sp>
      <p:sp>
        <p:nvSpPr>
          <p:cNvPr id="40967" name="AutoShape 6"/>
          <p:cNvSpPr>
            <a:spLocks noChangeArrowheads="1"/>
          </p:cNvSpPr>
          <p:nvPr/>
        </p:nvSpPr>
        <p:spPr bwMode="auto">
          <a:xfrm>
            <a:off x="2356772" y="1587074"/>
            <a:ext cx="3594766" cy="728662"/>
          </a:xfrm>
          <a:prstGeom prst="leftRightArrow">
            <a:avLst>
              <a:gd name="adj1" fmla="val 50000"/>
              <a:gd name="adj2" fmla="val 49973"/>
            </a:avLst>
          </a:prstGeom>
          <a:solidFill>
            <a:srgbClr val="FF0000"/>
          </a:solidFill>
          <a:ln w="9525">
            <a:solidFill>
              <a:schemeClr val="tx1"/>
            </a:solidFill>
            <a:miter lim="800000"/>
            <a:headEnd/>
            <a:tailEnd/>
          </a:ln>
        </p:spPr>
        <p:txBody>
          <a:bodyPr wrap="none" anchor="ctr"/>
          <a:lstStyle/>
          <a:p>
            <a:endParaRPr lang="en-US">
              <a:latin typeface="Calibri" charset="0"/>
            </a:endParaRPr>
          </a:p>
        </p:txBody>
      </p:sp>
      <p:sp>
        <p:nvSpPr>
          <p:cNvPr id="40968" name="Rectangle 7"/>
          <p:cNvSpPr>
            <a:spLocks noChangeArrowheads="1"/>
          </p:cNvSpPr>
          <p:nvPr/>
        </p:nvSpPr>
        <p:spPr bwMode="auto">
          <a:xfrm>
            <a:off x="6232662" y="1484739"/>
            <a:ext cx="2592387" cy="830997"/>
          </a:xfrm>
          <a:prstGeom prst="rect">
            <a:avLst/>
          </a:prstGeom>
          <a:solidFill>
            <a:srgbClr val="F2DCDB"/>
          </a:solidFill>
          <a:ln w="9525">
            <a:solidFill>
              <a:srgbClr val="FF0000"/>
            </a:solidFill>
            <a:miter lim="800000"/>
            <a:headEnd/>
            <a:tailEnd/>
          </a:ln>
        </p:spPr>
        <p:txBody>
          <a:bodyPr>
            <a:spAutoFit/>
          </a:bodyPr>
          <a:lstStyle/>
          <a:p>
            <a:r>
              <a:rPr lang="en-GB" sz="2400" b="1" dirty="0">
                <a:solidFill>
                  <a:srgbClr val="FF0000"/>
                </a:solidFill>
                <a:latin typeface="Calibri" charset="0"/>
              </a:rPr>
              <a:t>O</a:t>
            </a:r>
            <a:r>
              <a:rPr lang="en-GB" sz="2400" dirty="0">
                <a:latin typeface="Calibri" charset="0"/>
              </a:rPr>
              <a:t>pen  </a:t>
            </a:r>
          </a:p>
          <a:p>
            <a:r>
              <a:rPr lang="en-GB" sz="2400" b="1" dirty="0">
                <a:solidFill>
                  <a:srgbClr val="FF0000"/>
                </a:solidFill>
                <a:latin typeface="Calibri" charset="0"/>
              </a:rPr>
              <a:t>M</a:t>
            </a:r>
            <a:r>
              <a:rPr lang="en-GB" sz="2400" dirty="0">
                <a:latin typeface="Calibri" charset="0"/>
              </a:rPr>
              <a:t>arkets</a:t>
            </a:r>
          </a:p>
        </p:txBody>
      </p:sp>
      <p:sp>
        <p:nvSpPr>
          <p:cNvPr id="9" name="Ovale 8"/>
          <p:cNvSpPr/>
          <p:nvPr/>
        </p:nvSpPr>
        <p:spPr>
          <a:xfrm>
            <a:off x="3016250" y="1230674"/>
            <a:ext cx="2243138" cy="191062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p:txBody>
      </p:sp>
      <p:sp>
        <p:nvSpPr>
          <p:cNvPr id="10" name="Ovale 9"/>
          <p:cNvSpPr/>
          <p:nvPr/>
        </p:nvSpPr>
        <p:spPr>
          <a:xfrm>
            <a:off x="3117850" y="3230019"/>
            <a:ext cx="2243138" cy="187758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solidFill>
                  <a:srgbClr val="FFFFFF"/>
                </a:solidFill>
                <a:latin typeface="Calibri" charset="0"/>
                <a:ea typeface="ヒラギノ角ゴ Pro W3" charset="0"/>
                <a:cs typeface="ヒラギノ角ゴ Pro W3" charset="0"/>
              </a:rPr>
              <a:t>Increases the relative </a:t>
            </a:r>
            <a:r>
              <a:rPr lang="en-US" sz="1600" dirty="0" err="1">
                <a:solidFill>
                  <a:srgbClr val="FFFFFF"/>
                </a:solidFill>
                <a:latin typeface="Calibri" charset="0"/>
                <a:ea typeface="ヒラギノ角ゴ Pro W3" charset="0"/>
                <a:cs typeface="ヒラギノ角ゴ Pro W3" charset="0"/>
              </a:rPr>
              <a:t>adavantage</a:t>
            </a:r>
            <a:r>
              <a:rPr lang="en-US" sz="1600" dirty="0">
                <a:solidFill>
                  <a:srgbClr val="FFFFFF"/>
                </a:solidFill>
                <a:latin typeface="Calibri" charset="0"/>
                <a:ea typeface="ヒラギノ角ゴ Pro W3" charset="0"/>
                <a:cs typeface="ヒラギノ角ゴ Pro W3" charset="0"/>
              </a:rPr>
              <a:t> of</a:t>
            </a:r>
          </a:p>
          <a:p>
            <a:pPr algn="ctr"/>
            <a:endParaRPr lang="en-US" sz="1600" dirty="0">
              <a:solidFill>
                <a:srgbClr val="FFFFFF"/>
              </a:solidFill>
              <a:latin typeface="Calibri" charset="0"/>
              <a:ea typeface="ヒラギノ角ゴ Pro W3" charset="0"/>
              <a:cs typeface="ヒラギノ角ゴ Pro W3" charset="0"/>
            </a:endParaRPr>
          </a:p>
        </p:txBody>
      </p:sp>
      <p:sp>
        <p:nvSpPr>
          <p:cNvPr id="5" name="CasellaDiTesto 4"/>
          <p:cNvSpPr txBox="1"/>
          <p:nvPr/>
        </p:nvSpPr>
        <p:spPr>
          <a:xfrm>
            <a:off x="154622" y="5572327"/>
            <a:ext cx="1309979" cy="646331"/>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O-S ,</a:t>
            </a:r>
          </a:p>
          <a:p>
            <a:r>
              <a:rPr lang="it-IT" b="1" dirty="0">
                <a:solidFill>
                  <a:srgbClr val="FF0000"/>
                </a:solidFill>
              </a:rPr>
              <a:t>O-M</a:t>
            </a:r>
          </a:p>
        </p:txBody>
      </p:sp>
      <p:sp>
        <p:nvSpPr>
          <p:cNvPr id="15" name="CasellaDiTesto 14"/>
          <p:cNvSpPr txBox="1"/>
          <p:nvPr/>
        </p:nvSpPr>
        <p:spPr>
          <a:xfrm>
            <a:off x="7528856" y="5572327"/>
            <a:ext cx="1264845" cy="646331"/>
          </a:xfrm>
          <a:prstGeom prst="rect">
            <a:avLst/>
          </a:prstGeom>
          <a:solidFill>
            <a:schemeClr val="bg2"/>
          </a:solidFill>
          <a:ln>
            <a:solidFill>
              <a:srgbClr val="660066"/>
            </a:solidFill>
          </a:ln>
        </p:spPr>
        <p:txBody>
          <a:bodyPr wrap="square" rtlCol="0">
            <a:spAutoFit/>
          </a:bodyPr>
          <a:lstStyle/>
          <a:p>
            <a:r>
              <a:rPr lang="it-IT" b="1" dirty="0">
                <a:solidFill>
                  <a:srgbClr val="FF0000"/>
                </a:solidFill>
              </a:rPr>
              <a:t>C-S ,</a:t>
            </a:r>
          </a:p>
          <a:p>
            <a:r>
              <a:rPr lang="it-IT" b="1" dirty="0">
                <a:solidFill>
                  <a:srgbClr val="FF0000"/>
                </a:solidFill>
              </a:rPr>
              <a:t>C-M</a:t>
            </a:r>
          </a:p>
        </p:txBody>
      </p:sp>
      <p:sp>
        <p:nvSpPr>
          <p:cNvPr id="7" name="Freccia bidirezionale orizzontale 6"/>
          <p:cNvSpPr/>
          <p:nvPr/>
        </p:nvSpPr>
        <p:spPr>
          <a:xfrm>
            <a:off x="1849852" y="5270500"/>
            <a:ext cx="5356290" cy="1231900"/>
          </a:xfrm>
          <a:prstGeom prst="leftRightArrow">
            <a:avLst/>
          </a:prstGeom>
          <a:solidFill>
            <a:srgbClr val="EEECE1"/>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err="1">
                <a:solidFill>
                  <a:srgbClr val="FF0000"/>
                </a:solidFill>
              </a:rPr>
              <a:t>We</a:t>
            </a:r>
            <a:r>
              <a:rPr lang="it-IT" b="1" dirty="0">
                <a:solidFill>
                  <a:srgbClr val="FF0000"/>
                </a:solidFill>
              </a:rPr>
              <a:t> </a:t>
            </a:r>
            <a:r>
              <a:rPr lang="it-IT" b="1" dirty="0" err="1">
                <a:solidFill>
                  <a:srgbClr val="FF0000"/>
                </a:solidFill>
              </a:rPr>
              <a:t>have</a:t>
            </a:r>
            <a:r>
              <a:rPr lang="it-IT" b="1" dirty="0">
                <a:solidFill>
                  <a:srgbClr val="FF0000"/>
                </a:solidFill>
              </a:rPr>
              <a:t> </a:t>
            </a:r>
            <a:r>
              <a:rPr lang="it-IT" b="1" dirty="0" err="1">
                <a:solidFill>
                  <a:srgbClr val="FF0000"/>
                </a:solidFill>
              </a:rPr>
              <a:t>two</a:t>
            </a:r>
            <a:r>
              <a:rPr lang="it-IT" b="1" dirty="0">
                <a:solidFill>
                  <a:srgbClr val="FF0000"/>
                </a:solidFill>
              </a:rPr>
              <a:t> </a:t>
            </a:r>
            <a:r>
              <a:rPr lang="it-IT" b="1" dirty="0" err="1">
                <a:solidFill>
                  <a:srgbClr val="FF0000"/>
                </a:solidFill>
              </a:rPr>
              <a:t>possible</a:t>
            </a:r>
            <a:endParaRPr lang="it-IT" b="1" dirty="0">
              <a:solidFill>
                <a:srgbClr val="FF0000"/>
              </a:solidFill>
            </a:endParaRPr>
          </a:p>
          <a:p>
            <a:pPr algn="ctr"/>
            <a:r>
              <a:rPr lang="it-IT" b="1" dirty="0">
                <a:solidFill>
                  <a:srgbClr val="FF0000"/>
                </a:solidFill>
              </a:rPr>
              <a:t> </a:t>
            </a:r>
            <a:r>
              <a:rPr lang="it-IT" b="1" dirty="0" err="1">
                <a:solidFill>
                  <a:srgbClr val="FF0000"/>
                </a:solidFill>
              </a:rPr>
              <a:t>institutional</a:t>
            </a:r>
            <a:r>
              <a:rPr lang="it-IT" b="1" dirty="0">
                <a:solidFill>
                  <a:srgbClr val="FF0000"/>
                </a:solidFill>
              </a:rPr>
              <a:t> </a:t>
            </a:r>
            <a:r>
              <a:rPr lang="it-IT" b="1" dirty="0" err="1">
                <a:solidFill>
                  <a:srgbClr val="FF0000"/>
                </a:solidFill>
              </a:rPr>
              <a:t>complements</a:t>
            </a:r>
            <a:r>
              <a:rPr lang="it-IT" b="1" dirty="0">
                <a:solidFill>
                  <a:srgbClr val="FF0000"/>
                </a:solidFill>
              </a:rPr>
              <a:t> </a:t>
            </a:r>
          </a:p>
        </p:txBody>
      </p:sp>
    </p:spTree>
    <p:extLst>
      <p:ext uri="{BB962C8B-B14F-4D97-AF65-F5344CB8AC3E}">
        <p14:creationId xmlns:p14="http://schemas.microsoft.com/office/powerpoint/2010/main" val="9657654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84867"/>
          </a:xfrm>
          <a:solidFill>
            <a:srgbClr val="F79646"/>
          </a:solidFill>
          <a:ln>
            <a:solidFill>
              <a:srgbClr val="660066"/>
            </a:solidFill>
          </a:ln>
        </p:spPr>
        <p:txBody>
          <a:bodyPr/>
          <a:lstStyle/>
          <a:p>
            <a:pPr>
              <a:defRPr/>
            </a:pPr>
            <a:r>
              <a:rPr lang="en-US" sz="3200" dirty="0" err="1">
                <a:ln>
                  <a:solidFill>
                    <a:srgbClr val="660066"/>
                  </a:solidFill>
                </a:ln>
              </a:rPr>
              <a:t>Commodification</a:t>
            </a:r>
            <a:r>
              <a:rPr lang="en-US" sz="3200" dirty="0">
                <a:ln>
                  <a:solidFill>
                    <a:srgbClr val="660066"/>
                  </a:solidFill>
                </a:ln>
              </a:rPr>
              <a:t> of knowledge </a:t>
            </a:r>
            <a:br>
              <a:rPr lang="en-US" sz="3200" dirty="0">
                <a:ln>
                  <a:solidFill>
                    <a:srgbClr val="660066"/>
                  </a:solidFill>
                </a:ln>
              </a:rPr>
            </a:br>
            <a:r>
              <a:rPr lang="en-US" sz="3200" dirty="0" err="1">
                <a:ln>
                  <a:solidFill>
                    <a:srgbClr val="660066"/>
                  </a:solidFill>
                </a:ln>
              </a:rPr>
              <a:t>Financialization</a:t>
            </a:r>
            <a:r>
              <a:rPr lang="en-US" sz="3200" dirty="0">
                <a:ln>
                  <a:solidFill>
                    <a:srgbClr val="660066"/>
                  </a:solidFill>
                </a:ln>
              </a:rPr>
              <a:t> of the economy </a:t>
            </a:r>
          </a:p>
        </p:txBody>
      </p:sp>
      <p:sp>
        <p:nvSpPr>
          <p:cNvPr id="199683" name="Segnaposto contenuto 2"/>
          <p:cNvSpPr>
            <a:spLocks noGrp="1"/>
          </p:cNvSpPr>
          <p:nvPr>
            <p:ph idx="1"/>
          </p:nvPr>
        </p:nvSpPr>
        <p:spPr>
          <a:xfrm>
            <a:off x="185738" y="3352800"/>
            <a:ext cx="8856662" cy="2773363"/>
          </a:xfrm>
          <a:solidFill>
            <a:srgbClr val="FDEADA"/>
          </a:solidFill>
          <a:ln>
            <a:solidFill>
              <a:srgbClr val="FF6600"/>
            </a:solidFill>
          </a:ln>
        </p:spPr>
        <p:txBody>
          <a:bodyPr/>
          <a:lstStyle/>
          <a:p>
            <a:pPr>
              <a:buFontTx/>
              <a:buNone/>
            </a:pPr>
            <a:r>
              <a:rPr lang="en-US" sz="2400">
                <a:ea typeface="ヒラギノ角ゴ Pro W3" pitchFamily="-107" charset="-128"/>
                <a:cs typeface="ヒラギノ角ゴ Pro W3" pitchFamily="-107" charset="-128"/>
              </a:rPr>
              <a:t>           The </a:t>
            </a:r>
            <a:r>
              <a:rPr lang="en-US" sz="2400" b="1">
                <a:ea typeface="ヒラギノ角ゴ Pro W3" pitchFamily="-107" charset="-128"/>
                <a:cs typeface="ヒラギノ角ゴ Pro W3" pitchFamily="-107" charset="-128"/>
              </a:rPr>
              <a:t>commodification of kwowledge </a:t>
            </a:r>
            <a:r>
              <a:rPr lang="en-US" sz="2400">
                <a:ea typeface="ヒラギノ角ゴ Pro W3" pitchFamily="-107" charset="-128"/>
                <a:cs typeface="ヒラギノ角ゴ Pro W3" pitchFamily="-107" charset="-128"/>
              </a:rPr>
              <a:t>allows the firm to be traded as a thing of financial markets (not equally possible for knowledge embodied in human beings).</a:t>
            </a:r>
          </a:p>
          <a:p>
            <a:pPr>
              <a:buFontTx/>
              <a:buNone/>
            </a:pPr>
            <a:r>
              <a:rPr lang="en-US" sz="2400">
                <a:ea typeface="ヒラギノ角ゴ Pro W3" pitchFamily="-107" charset="-128"/>
                <a:cs typeface="ヒラギノ角ゴ Pro W3" pitchFamily="-107" charset="-128"/>
              </a:rPr>
              <a:t>            In turn, </a:t>
            </a:r>
            <a:r>
              <a:rPr lang="en-US" sz="2400" b="1">
                <a:ea typeface="ヒラギノ角ゴ Pro W3" pitchFamily="-107" charset="-128"/>
                <a:cs typeface="ヒラギノ角ゴ Pro W3" pitchFamily="-107" charset="-128"/>
              </a:rPr>
              <a:t>the financialization  of the economy</a:t>
            </a:r>
            <a:r>
              <a:rPr lang="en-US" sz="2400">
                <a:ea typeface="ヒラギノ角ゴ Pro W3" pitchFamily="-107" charset="-128"/>
                <a:cs typeface="ヒラギノ角ゴ Pro W3" pitchFamily="-107" charset="-128"/>
              </a:rPr>
              <a:t> induces companies to commodify their intellectual capital because they need to attract cheap finance.</a:t>
            </a:r>
          </a:p>
          <a:p>
            <a:pPr>
              <a:buFontTx/>
              <a:buNone/>
            </a:pPr>
            <a:endParaRPr lang="en-US" sz="2400">
              <a:ea typeface="ヒラギノ角ゴ Pro W3" pitchFamily="-107" charset="-128"/>
              <a:cs typeface="ヒラギノ角ゴ Pro W3" pitchFamily="-107" charset="-128"/>
            </a:endParaRPr>
          </a:p>
        </p:txBody>
      </p:sp>
      <p:sp>
        <p:nvSpPr>
          <p:cNvPr id="6" name="Freccia destra 5"/>
          <p:cNvSpPr/>
          <p:nvPr/>
        </p:nvSpPr>
        <p:spPr>
          <a:xfrm>
            <a:off x="228600" y="3495675"/>
            <a:ext cx="744538" cy="284163"/>
          </a:xfrm>
          <a:prstGeom prst="righ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ttangolo 6"/>
          <p:cNvSpPr/>
          <p:nvPr/>
        </p:nvSpPr>
        <p:spPr>
          <a:xfrm>
            <a:off x="185738" y="2192338"/>
            <a:ext cx="3192462"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t>Commodification</a:t>
            </a:r>
            <a:r>
              <a:rPr lang="en-US" dirty="0"/>
              <a:t> </a:t>
            </a:r>
          </a:p>
          <a:p>
            <a:pPr algn="ctr">
              <a:defRPr/>
            </a:pPr>
            <a:r>
              <a:rPr lang="en-US" dirty="0"/>
              <a:t>of knowledge</a:t>
            </a:r>
          </a:p>
        </p:txBody>
      </p:sp>
      <p:sp>
        <p:nvSpPr>
          <p:cNvPr id="8" name="Rettangolo 7"/>
          <p:cNvSpPr/>
          <p:nvPr/>
        </p:nvSpPr>
        <p:spPr>
          <a:xfrm>
            <a:off x="6053138" y="2220913"/>
            <a:ext cx="3040062" cy="885825"/>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t>Financialization</a:t>
            </a:r>
            <a:r>
              <a:rPr lang="en-US" dirty="0"/>
              <a:t> </a:t>
            </a:r>
          </a:p>
          <a:p>
            <a:pPr algn="ctr">
              <a:defRPr/>
            </a:pPr>
            <a:r>
              <a:rPr lang="en-US" dirty="0"/>
              <a:t>of the economy</a:t>
            </a:r>
          </a:p>
        </p:txBody>
      </p:sp>
      <p:sp>
        <p:nvSpPr>
          <p:cNvPr id="9" name="Freccia destra 8"/>
          <p:cNvSpPr/>
          <p:nvPr/>
        </p:nvSpPr>
        <p:spPr>
          <a:xfrm>
            <a:off x="3598863" y="2192338"/>
            <a:ext cx="2032000" cy="485775"/>
          </a:xfrm>
          <a:prstGeom prst="rightArrow">
            <a:avLst/>
          </a:prstGeom>
          <a:solidFill>
            <a:srgbClr val="6600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ccia sinistra 9"/>
          <p:cNvSpPr/>
          <p:nvPr/>
        </p:nvSpPr>
        <p:spPr>
          <a:xfrm>
            <a:off x="3598863" y="2678113"/>
            <a:ext cx="2032000" cy="485775"/>
          </a:xfrm>
          <a:prstGeom prst="leftArrow">
            <a:avLst/>
          </a:prstGeom>
          <a:solidFill>
            <a:srgbClr val="0000FF"/>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Freccia sinistra 10"/>
          <p:cNvSpPr/>
          <p:nvPr/>
        </p:nvSpPr>
        <p:spPr>
          <a:xfrm>
            <a:off x="185738" y="4600575"/>
            <a:ext cx="979487" cy="301625"/>
          </a:xfrm>
          <a:prstGeom prst="lef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99690" name="Picture 2"/>
          <p:cNvPicPr>
            <a:picLocks noChangeAspect="1" noChangeArrowheads="1"/>
          </p:cNvPicPr>
          <p:nvPr/>
        </p:nvPicPr>
        <p:blipFill>
          <a:blip r:embed="rId2"/>
          <a:srcRect/>
          <a:stretch>
            <a:fillRect/>
          </a:stretch>
        </p:blipFill>
        <p:spPr bwMode="auto">
          <a:xfrm>
            <a:off x="7594600" y="371475"/>
            <a:ext cx="1277938" cy="1154113"/>
          </a:xfrm>
          <a:prstGeom prst="rect">
            <a:avLst/>
          </a:prstGeom>
          <a:noFill/>
          <a:ln w="9525">
            <a:noFill/>
            <a:miter lim="800000"/>
            <a:headEnd/>
            <a:tailEnd/>
          </a:ln>
        </p:spPr>
      </p:pic>
      <p:pic>
        <p:nvPicPr>
          <p:cNvPr id="199691" name="Picture 3"/>
          <p:cNvPicPr>
            <a:picLocks noChangeAspect="1" noChangeArrowheads="1"/>
          </p:cNvPicPr>
          <p:nvPr/>
        </p:nvPicPr>
        <p:blipFill>
          <a:blip r:embed="rId3"/>
          <a:srcRect/>
          <a:stretch>
            <a:fillRect/>
          </a:stretch>
        </p:blipFill>
        <p:spPr bwMode="auto">
          <a:xfrm>
            <a:off x="322263" y="371475"/>
            <a:ext cx="1150937" cy="1150938"/>
          </a:xfrm>
          <a:prstGeom prst="rect">
            <a:avLst/>
          </a:prstGeom>
          <a:noFill/>
          <a:ln w="9525">
            <a:noFill/>
            <a:miter lim="800000"/>
            <a:headEnd/>
            <a:tailEnd/>
          </a:ln>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76200"/>
            <a:ext cx="9144000" cy="1143000"/>
          </a:xfrm>
          <a:solidFill>
            <a:srgbClr val="FFFFFF"/>
          </a:solidFill>
        </p:spPr>
        <p:txBody>
          <a:bodyPr/>
          <a:lstStyle/>
          <a:p>
            <a:pPr eaLnBrk="1" hangingPunct="1">
              <a:defRPr/>
            </a:pPr>
            <a:r>
              <a:rPr lang="en-GB" sz="3600" dirty="0">
                <a:ln>
                  <a:solidFill>
                    <a:srgbClr val="660066"/>
                  </a:solidFill>
                </a:ln>
                <a:solidFill>
                  <a:srgbClr val="CC1111"/>
                </a:solidFill>
              </a:rPr>
              <a:t>IPR and Asymmetric Development </a:t>
            </a:r>
            <a:br>
              <a:rPr lang="en-GB" sz="3600" dirty="0">
                <a:ln>
                  <a:solidFill>
                    <a:srgbClr val="660066"/>
                  </a:solidFill>
                </a:ln>
                <a:solidFill>
                  <a:srgbClr val="CC1111"/>
                </a:solidFill>
              </a:rPr>
            </a:br>
            <a:r>
              <a:rPr lang="en-GB" sz="3600" dirty="0">
                <a:ln>
                  <a:solidFill>
                    <a:srgbClr val="660066"/>
                  </a:solidFill>
                </a:ln>
                <a:solidFill>
                  <a:srgbClr val="CC1111"/>
                </a:solidFill>
              </a:rPr>
              <a:t>of Human Capital </a:t>
            </a:r>
            <a:r>
              <a:rPr lang="en-GB" sz="3600" dirty="0">
                <a:solidFill>
                  <a:srgbClr val="CC1111"/>
                </a:solidFill>
              </a:rPr>
              <a:t> </a:t>
            </a:r>
            <a:endParaRPr lang="en-GB" dirty="0"/>
          </a:p>
        </p:txBody>
      </p:sp>
      <p:sp>
        <p:nvSpPr>
          <p:cNvPr id="200707" name="Rectangle 3"/>
          <p:cNvSpPr>
            <a:spLocks noChangeArrowheads="1"/>
          </p:cNvSpPr>
          <p:nvPr/>
        </p:nvSpPr>
        <p:spPr bwMode="auto">
          <a:xfrm>
            <a:off x="381000" y="1295400"/>
            <a:ext cx="8229600" cy="830263"/>
          </a:xfrm>
          <a:prstGeom prst="rect">
            <a:avLst/>
          </a:prstGeom>
          <a:noFill/>
          <a:ln w="9525">
            <a:noFill/>
            <a:miter lim="800000"/>
            <a:headEnd/>
            <a:tailEnd/>
          </a:ln>
        </p:spPr>
        <p:txBody>
          <a:bodyPr>
            <a:prstTxWarp prst="textNoShape">
              <a:avLst/>
            </a:prstTxWarp>
            <a:spAutoFit/>
          </a:bodyPr>
          <a:lstStyle/>
          <a:p>
            <a:pPr eaLnBrk="0" hangingPunct="0"/>
            <a:r>
              <a:rPr lang="en-GB">
                <a:ea typeface="MS PGothic" charset="0"/>
                <a:cs typeface="MS PGothic" charset="0"/>
              </a:rPr>
              <a:t>In the traditional New Property Right approach:</a:t>
            </a:r>
          </a:p>
          <a:p>
            <a:pPr eaLnBrk="0" hangingPunct="0"/>
            <a:endParaRPr lang="en-GB">
              <a:ea typeface="MS PGothic" charset="0"/>
              <a:cs typeface="MS PGothic" charset="0"/>
            </a:endParaRPr>
          </a:p>
        </p:txBody>
      </p:sp>
      <p:sp>
        <p:nvSpPr>
          <p:cNvPr id="200708" name="Rectangle 4"/>
          <p:cNvSpPr>
            <a:spLocks noChangeArrowheads="1"/>
          </p:cNvSpPr>
          <p:nvPr/>
        </p:nvSpPr>
        <p:spPr bwMode="auto">
          <a:xfrm>
            <a:off x="239713" y="2224088"/>
            <a:ext cx="2209800" cy="466725"/>
          </a:xfrm>
          <a:prstGeom prst="rect">
            <a:avLst/>
          </a:prstGeom>
          <a:solidFill>
            <a:srgbClr val="D9D9D9"/>
          </a:solidFill>
          <a:ln w="9525">
            <a:solidFill>
              <a:schemeClr val="accent2"/>
            </a:solidFill>
            <a:miter lim="800000"/>
            <a:headEnd/>
            <a:tailEnd/>
          </a:ln>
        </p:spPr>
        <p:txBody>
          <a:bodyPr wrap="none">
            <a:prstTxWarp prst="textNoShape">
              <a:avLst/>
            </a:prstTxWarp>
            <a:spAutoFit/>
          </a:bodyPr>
          <a:lstStyle/>
          <a:p>
            <a:pPr eaLnBrk="0" hangingPunct="0"/>
            <a:r>
              <a:rPr lang="en-GB">
                <a:ea typeface="MS PGothic" charset="0"/>
                <a:cs typeface="MS PGothic" charset="0"/>
              </a:rPr>
              <a:t>Human Capital</a:t>
            </a:r>
          </a:p>
        </p:txBody>
      </p:sp>
      <p:sp>
        <p:nvSpPr>
          <p:cNvPr id="200709" name="AutoShape 5"/>
          <p:cNvSpPr>
            <a:spLocks noChangeArrowheads="1"/>
          </p:cNvSpPr>
          <p:nvPr/>
        </p:nvSpPr>
        <p:spPr bwMode="auto">
          <a:xfrm>
            <a:off x="1295400" y="4495800"/>
            <a:ext cx="976313" cy="638175"/>
          </a:xfrm>
          <a:prstGeom prst="rightArrow">
            <a:avLst>
              <a:gd name="adj1" fmla="val 20898"/>
              <a:gd name="adj2" fmla="val 38310"/>
            </a:avLst>
          </a:prstGeom>
          <a:solidFill>
            <a:srgbClr val="FF0033"/>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200710" name="Rectangle 6"/>
          <p:cNvSpPr>
            <a:spLocks noChangeArrowheads="1"/>
          </p:cNvSpPr>
          <p:nvPr/>
        </p:nvSpPr>
        <p:spPr bwMode="auto">
          <a:xfrm>
            <a:off x="4038600" y="2209800"/>
            <a:ext cx="701675" cy="466725"/>
          </a:xfrm>
          <a:prstGeom prst="rect">
            <a:avLst/>
          </a:prstGeom>
          <a:solidFill>
            <a:srgbClr val="D9D9D9"/>
          </a:solidFill>
          <a:ln w="9525">
            <a:solidFill>
              <a:schemeClr val="accent2"/>
            </a:solidFill>
            <a:miter lim="800000"/>
            <a:headEnd/>
            <a:tailEnd/>
          </a:ln>
        </p:spPr>
        <p:txBody>
          <a:bodyPr wrap="none">
            <a:prstTxWarp prst="textNoShape">
              <a:avLst/>
            </a:prstTxWarp>
            <a:spAutoFit/>
          </a:bodyPr>
          <a:lstStyle/>
          <a:p>
            <a:pPr eaLnBrk="0" hangingPunct="0"/>
            <a:r>
              <a:rPr lang="en-GB">
                <a:ea typeface="MS PGothic" charset="0"/>
                <a:cs typeface="MS PGothic" charset="0"/>
              </a:rPr>
              <a:t>IPR</a:t>
            </a:r>
          </a:p>
        </p:txBody>
      </p:sp>
      <p:sp>
        <p:nvSpPr>
          <p:cNvPr id="200711" name="Rectangle 7"/>
          <p:cNvSpPr>
            <a:spLocks noChangeArrowheads="1"/>
          </p:cNvSpPr>
          <p:nvPr/>
        </p:nvSpPr>
        <p:spPr bwMode="auto">
          <a:xfrm>
            <a:off x="304800" y="3124200"/>
            <a:ext cx="8610600" cy="1196975"/>
          </a:xfrm>
          <a:prstGeom prst="rect">
            <a:avLst/>
          </a:prstGeom>
          <a:noFill/>
          <a:ln w="9525">
            <a:solidFill>
              <a:schemeClr val="accent2"/>
            </a:solidFill>
            <a:miter lim="800000"/>
            <a:headEnd/>
            <a:tailEnd/>
          </a:ln>
        </p:spPr>
        <p:txBody>
          <a:bodyPr>
            <a:prstTxWarp prst="textNoShape">
              <a:avLst/>
            </a:prstTxWarp>
            <a:spAutoFit/>
          </a:bodyPr>
          <a:lstStyle/>
          <a:p>
            <a:pPr eaLnBrk="0" hangingPunct="0"/>
            <a:r>
              <a:rPr lang="en-GB">
                <a:ea typeface="MS PGothic" charset="0"/>
                <a:cs typeface="MS PGothic" charset="0"/>
              </a:rPr>
              <a:t>But an IPR involves a global legal position, preventing others from utilizing a given piece of knowledge. So the relation can be easily inverted:</a:t>
            </a:r>
          </a:p>
        </p:txBody>
      </p:sp>
      <p:sp>
        <p:nvSpPr>
          <p:cNvPr id="200712" name="Rectangle 8"/>
          <p:cNvSpPr>
            <a:spLocks noChangeArrowheads="1"/>
          </p:cNvSpPr>
          <p:nvPr/>
        </p:nvSpPr>
        <p:spPr bwMode="auto">
          <a:xfrm>
            <a:off x="239713" y="4562475"/>
            <a:ext cx="701675" cy="466725"/>
          </a:xfrm>
          <a:prstGeom prst="rect">
            <a:avLst/>
          </a:prstGeom>
          <a:solidFill>
            <a:srgbClr val="D9D9D9"/>
          </a:solidFill>
          <a:ln w="9525">
            <a:solidFill>
              <a:schemeClr val="accent2"/>
            </a:solidFill>
            <a:miter lim="800000"/>
            <a:headEnd/>
            <a:tailEnd/>
          </a:ln>
        </p:spPr>
        <p:txBody>
          <a:bodyPr wrap="none">
            <a:prstTxWarp prst="textNoShape">
              <a:avLst/>
            </a:prstTxWarp>
            <a:spAutoFit/>
          </a:bodyPr>
          <a:lstStyle/>
          <a:p>
            <a:pPr eaLnBrk="0" hangingPunct="0"/>
            <a:r>
              <a:rPr lang="en-GB">
                <a:ea typeface="MS PGothic" charset="0"/>
                <a:cs typeface="MS PGothic" charset="0"/>
              </a:rPr>
              <a:t>IPR</a:t>
            </a:r>
          </a:p>
        </p:txBody>
      </p:sp>
      <p:sp>
        <p:nvSpPr>
          <p:cNvPr id="200713" name="Rectangle 9"/>
          <p:cNvSpPr>
            <a:spLocks noChangeArrowheads="1"/>
          </p:cNvSpPr>
          <p:nvPr/>
        </p:nvSpPr>
        <p:spPr bwMode="auto">
          <a:xfrm>
            <a:off x="1473200" y="44338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pt-BR">
              <a:ea typeface="MS PGothic" charset="0"/>
              <a:cs typeface="MS PGothic" charset="0"/>
            </a:endParaRPr>
          </a:p>
        </p:txBody>
      </p:sp>
      <p:sp>
        <p:nvSpPr>
          <p:cNvPr id="200714" name="AutoShape 10"/>
          <p:cNvSpPr>
            <a:spLocks noChangeArrowheads="1"/>
          </p:cNvSpPr>
          <p:nvPr/>
        </p:nvSpPr>
        <p:spPr bwMode="auto">
          <a:xfrm>
            <a:off x="2743200" y="2133600"/>
            <a:ext cx="976313" cy="638175"/>
          </a:xfrm>
          <a:prstGeom prst="rightArrow">
            <a:avLst>
              <a:gd name="adj1" fmla="val 20898"/>
              <a:gd name="adj2" fmla="val 38310"/>
            </a:avLst>
          </a:prstGeom>
          <a:solidFill>
            <a:srgbClr val="FF0033"/>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200715" name="Rectangle 11"/>
          <p:cNvSpPr>
            <a:spLocks noChangeArrowheads="1"/>
          </p:cNvSpPr>
          <p:nvPr/>
        </p:nvSpPr>
        <p:spPr bwMode="auto">
          <a:xfrm>
            <a:off x="2590800" y="4572000"/>
            <a:ext cx="2209800" cy="466725"/>
          </a:xfrm>
          <a:prstGeom prst="rect">
            <a:avLst/>
          </a:prstGeom>
          <a:solidFill>
            <a:srgbClr val="D9D9D9"/>
          </a:solidFill>
          <a:ln w="9525">
            <a:solidFill>
              <a:schemeClr val="accent2"/>
            </a:solidFill>
            <a:miter lim="800000"/>
            <a:headEnd/>
            <a:tailEnd/>
          </a:ln>
        </p:spPr>
        <p:txBody>
          <a:bodyPr wrap="none">
            <a:prstTxWarp prst="textNoShape">
              <a:avLst/>
            </a:prstTxWarp>
            <a:spAutoFit/>
          </a:bodyPr>
          <a:lstStyle/>
          <a:p>
            <a:pPr eaLnBrk="0" hangingPunct="0"/>
            <a:r>
              <a:rPr lang="en-GB">
                <a:ea typeface="MS PGothic" charset="0"/>
                <a:cs typeface="MS PGothic" charset="0"/>
              </a:rPr>
              <a:t>Human Capital</a:t>
            </a:r>
          </a:p>
        </p:txBody>
      </p:sp>
      <p:sp>
        <p:nvSpPr>
          <p:cNvPr id="200716" name="Rectangle 12"/>
          <p:cNvSpPr>
            <a:spLocks noChangeArrowheads="1"/>
          </p:cNvSpPr>
          <p:nvPr/>
        </p:nvSpPr>
        <p:spPr bwMode="auto">
          <a:xfrm>
            <a:off x="0" y="5410200"/>
            <a:ext cx="685800" cy="457200"/>
          </a:xfrm>
          <a:prstGeom prst="rect">
            <a:avLst/>
          </a:prstGeom>
          <a:noFill/>
          <a:ln w="9525">
            <a:noFill/>
            <a:miter lim="800000"/>
            <a:headEnd/>
            <a:tailEnd/>
          </a:ln>
        </p:spPr>
        <p:txBody>
          <a:bodyPr>
            <a:prstTxWarp prst="textNoShape">
              <a:avLst/>
            </a:prstTxWarp>
            <a:spAutoFit/>
          </a:bodyPr>
          <a:lstStyle/>
          <a:p>
            <a:pPr eaLnBrk="0" hangingPunct="0"/>
            <a:endParaRPr lang="pt-BR">
              <a:ea typeface="MS PGothic" charset="0"/>
              <a:cs typeface="MS PGothic" charset="0"/>
            </a:endParaRPr>
          </a:p>
        </p:txBody>
      </p:sp>
      <p:sp>
        <p:nvSpPr>
          <p:cNvPr id="200717" name="Rectangle 13"/>
          <p:cNvSpPr>
            <a:spLocks noChangeArrowheads="1"/>
          </p:cNvSpPr>
          <p:nvPr/>
        </p:nvSpPr>
        <p:spPr bwMode="auto">
          <a:xfrm>
            <a:off x="228600" y="5300663"/>
            <a:ext cx="8736013" cy="1196975"/>
          </a:xfrm>
          <a:prstGeom prst="rect">
            <a:avLst/>
          </a:prstGeom>
          <a:noFill/>
          <a:ln w="9525">
            <a:solidFill>
              <a:schemeClr val="accent2"/>
            </a:solidFill>
            <a:miter lim="800000"/>
            <a:headEnd/>
            <a:tailEnd/>
          </a:ln>
        </p:spPr>
        <p:txBody>
          <a:bodyPr>
            <a:prstTxWarp prst="textNoShape">
              <a:avLst/>
            </a:prstTxWarp>
            <a:spAutoFit/>
          </a:bodyPr>
          <a:lstStyle/>
          <a:p>
            <a:pPr eaLnBrk="0" hangingPunct="0"/>
            <a:r>
              <a:rPr lang="en-GB">
                <a:ea typeface="MS PGothic" charset="0"/>
                <a:cs typeface="MS PGothic" charset="0"/>
              </a:rPr>
              <a:t>We are likely to have </a:t>
            </a:r>
            <a:r>
              <a:rPr lang="en-GB" b="1">
                <a:solidFill>
                  <a:srgbClr val="CC1111"/>
                </a:solidFill>
                <a:ea typeface="MS PGothic" charset="0"/>
                <a:cs typeface="MS PGothic" charset="0"/>
              </a:rPr>
              <a:t>vicious and virtuous circles</a:t>
            </a:r>
            <a:r>
              <a:rPr lang="en-GB">
                <a:ea typeface="MS PGothic" charset="0"/>
                <a:cs typeface="MS PGothic" charset="0"/>
              </a:rPr>
              <a:t> of </a:t>
            </a:r>
            <a:r>
              <a:rPr lang="en-GB">
                <a:solidFill>
                  <a:srgbClr val="CC1111"/>
                </a:solidFill>
                <a:ea typeface="MS PGothic" charset="0"/>
                <a:cs typeface="MS PGothic" charset="0"/>
              </a:rPr>
              <a:t>cumulative causation,</a:t>
            </a:r>
            <a:r>
              <a:rPr lang="en-GB">
                <a:ea typeface="MS PGothic" charset="0"/>
                <a:cs typeface="MS PGothic" charset="0"/>
              </a:rPr>
              <a:t> leading to asymmetric and increasingly divergent developments.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49"/>
            <a:ext cx="8308650" cy="819752"/>
          </a:xfrm>
        </p:spPr>
        <p:txBody>
          <a:bodyPr/>
          <a:lstStyle/>
          <a:p>
            <a:r>
              <a:rPr lang="en-US" dirty="0" err="1">
                <a:solidFill>
                  <a:srgbClr val="3366FF"/>
                </a:solidFill>
              </a:rPr>
              <a:t>Piketty’s</a:t>
            </a:r>
            <a:r>
              <a:rPr lang="en-US" dirty="0">
                <a:solidFill>
                  <a:srgbClr val="3366FF"/>
                </a:solidFill>
              </a:rPr>
              <a:t> r&gt;g</a:t>
            </a:r>
          </a:p>
        </p:txBody>
      </p:sp>
      <p:sp>
        <p:nvSpPr>
          <p:cNvPr id="3" name="Content Placeholder 2"/>
          <p:cNvSpPr>
            <a:spLocks noGrp="1"/>
          </p:cNvSpPr>
          <p:nvPr>
            <p:ph idx="1"/>
          </p:nvPr>
        </p:nvSpPr>
        <p:spPr/>
        <p:txBody>
          <a:bodyPr/>
          <a:lstStyle/>
          <a:p>
            <a:r>
              <a:rPr lang="en-US" dirty="0"/>
              <a:t> </a:t>
            </a:r>
            <a:endParaRPr lang="it-IT" dirty="0"/>
          </a:p>
          <a:p>
            <a:pPr marL="0" indent="0">
              <a:buNone/>
            </a:pPr>
            <a:endParaRPr lang="en-US" dirty="0"/>
          </a:p>
        </p:txBody>
      </p:sp>
      <p:pic>
        <p:nvPicPr>
          <p:cNvPr id="4" name="Picture 3" descr="Screenshot 2015-10-05 21.5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0496"/>
            <a:ext cx="9144000" cy="5374718"/>
          </a:xfrm>
          <a:prstGeom prst="rect">
            <a:avLst/>
          </a:prstGeom>
          <a:solidFill>
            <a:schemeClr val="tx2">
              <a:lumMod val="20000"/>
              <a:lumOff val="80000"/>
            </a:schemeClr>
          </a:solidFill>
        </p:spPr>
      </p:pic>
    </p:spTree>
    <p:extLst>
      <p:ext uri="{BB962C8B-B14F-4D97-AF65-F5344CB8AC3E}">
        <p14:creationId xmlns:p14="http://schemas.microsoft.com/office/powerpoint/2010/main" val="384656507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952448"/>
          </a:xfrm>
        </p:spPr>
        <p:txBody>
          <a:bodyPr/>
          <a:lstStyle/>
          <a:p>
            <a:r>
              <a:rPr lang="en-US" dirty="0">
                <a:solidFill>
                  <a:srgbClr val="3366FF"/>
                </a:solidFill>
              </a:rPr>
              <a:t>Capital-Destructive Wealth</a:t>
            </a:r>
          </a:p>
        </p:txBody>
      </p:sp>
      <p:sp>
        <p:nvSpPr>
          <p:cNvPr id="3" name="Content Placeholder 2"/>
          <p:cNvSpPr>
            <a:spLocks noGrp="1"/>
          </p:cNvSpPr>
          <p:nvPr>
            <p:ph idx="1"/>
          </p:nvPr>
        </p:nvSpPr>
        <p:spPr>
          <a:xfrm>
            <a:off x="226803" y="952449"/>
            <a:ext cx="8739533" cy="5684447"/>
          </a:xfrm>
        </p:spPr>
        <p:txBody>
          <a:bodyPr>
            <a:normAutofit fontScale="85000" lnSpcReduction="20000"/>
          </a:bodyPr>
          <a:lstStyle/>
          <a:p>
            <a:pPr marL="0" indent="0">
              <a:buNone/>
            </a:pPr>
            <a:r>
              <a:rPr lang="en-US" dirty="0" err="1"/>
              <a:t>Piketty’s</a:t>
            </a:r>
            <a:r>
              <a:rPr lang="en-US" dirty="0"/>
              <a:t> increasing inequality involves the </a:t>
            </a:r>
            <a:r>
              <a:rPr lang="en-US" dirty="0">
                <a:solidFill>
                  <a:srgbClr val="FF0000"/>
                </a:solidFill>
              </a:rPr>
              <a:t>puzzle</a:t>
            </a:r>
            <a:r>
              <a:rPr lang="en-US" dirty="0"/>
              <a:t> that vigorous capital accumulation continues in spite of a very high return on capital. </a:t>
            </a:r>
          </a:p>
          <a:p>
            <a:pPr marL="0" indent="0">
              <a:buNone/>
            </a:pPr>
            <a:r>
              <a:rPr lang="en-US" dirty="0" err="1"/>
              <a:t>Stiglitz</a:t>
            </a:r>
            <a:r>
              <a:rPr lang="en-US" dirty="0"/>
              <a:t> has introduced a useful distinction between capital and wealth.</a:t>
            </a:r>
            <a:r>
              <a:rPr lang="it-IT" dirty="0">
                <a:effectLst/>
              </a:rPr>
              <a:t> </a:t>
            </a:r>
            <a:r>
              <a:rPr lang="en-US" dirty="0"/>
              <a:t>In </a:t>
            </a:r>
            <a:r>
              <a:rPr lang="en-US" dirty="0" err="1"/>
              <a:t>Piketty</a:t>
            </a:r>
            <a:r>
              <a:rPr lang="en-US" dirty="0"/>
              <a:t> r is the return to Wealth. It may have little to do with the r of standard growth theory, which measures the (marginal) productivity of capital. It includes all sorts of “</a:t>
            </a:r>
            <a:r>
              <a:rPr lang="en-US" dirty="0">
                <a:solidFill>
                  <a:srgbClr val="FF0000"/>
                </a:solidFill>
              </a:rPr>
              <a:t>exploitation rents</a:t>
            </a:r>
            <a:r>
              <a:rPr lang="en-US" dirty="0"/>
              <a:t>” including those related to monopoly power. When these rents increase, wealth does also increases (even if capital is unchanged):</a:t>
            </a:r>
          </a:p>
          <a:p>
            <a:pPr marL="0" indent="0">
              <a:buNone/>
            </a:pPr>
            <a:endParaRPr lang="it-IT" dirty="0"/>
          </a:p>
          <a:p>
            <a:pPr marL="0" indent="0">
              <a:buNone/>
            </a:pPr>
            <a:r>
              <a:rPr lang="en-US" i="1" dirty="0"/>
              <a:t>If </a:t>
            </a:r>
            <a:r>
              <a:rPr lang="en-US" i="1" dirty="0">
                <a:solidFill>
                  <a:srgbClr val="FF0000"/>
                </a:solidFill>
              </a:rPr>
              <a:t>monopoly power </a:t>
            </a:r>
            <a:r>
              <a:rPr lang="en-US" i="1" dirty="0"/>
              <a:t>of firms increases, it will show up as an increase in the income of capital, and the present discounted value of that will show up as an </a:t>
            </a:r>
            <a:r>
              <a:rPr lang="en-US" i="1" dirty="0">
                <a:solidFill>
                  <a:srgbClr val="FF0000"/>
                </a:solidFill>
              </a:rPr>
              <a:t>increase in wealth </a:t>
            </a:r>
            <a:r>
              <a:rPr lang="en-US" i="1" dirty="0"/>
              <a:t>(since claims on the rents associated with that market power can be bought and sold.) </a:t>
            </a:r>
            <a:r>
              <a:rPr lang="en-US" dirty="0" err="1"/>
              <a:t>Stiglitz</a:t>
            </a:r>
            <a:r>
              <a:rPr lang="en-US" dirty="0"/>
              <a:t> (2015 p. 24)</a:t>
            </a:r>
            <a:endParaRPr lang="it-IT" dirty="0"/>
          </a:p>
          <a:p>
            <a:endParaRPr lang="en-US" dirty="0"/>
          </a:p>
        </p:txBody>
      </p:sp>
    </p:spTree>
    <p:extLst>
      <p:ext uri="{BB962C8B-B14F-4D97-AF65-F5344CB8AC3E}">
        <p14:creationId xmlns:p14="http://schemas.microsoft.com/office/powerpoint/2010/main" val="420179641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00200"/>
          </a:xfrm>
          <a:solidFill>
            <a:srgbClr val="EBF1DE"/>
          </a:solidFill>
          <a:ln>
            <a:solidFill>
              <a:srgbClr val="660066"/>
            </a:solidFill>
          </a:ln>
        </p:spPr>
        <p:txBody>
          <a:bodyPr/>
          <a:lstStyle/>
          <a:p>
            <a:pPr>
              <a:defRPr/>
            </a:pPr>
            <a:r>
              <a:rPr lang="it-IT" dirty="0">
                <a:ln>
                  <a:solidFill>
                    <a:srgbClr val="660066"/>
                  </a:solidFill>
                </a:ln>
              </a:rPr>
              <a:t>The </a:t>
            </a:r>
            <a:r>
              <a:rPr lang="it-IT" dirty="0" err="1">
                <a:ln>
                  <a:solidFill>
                    <a:srgbClr val="660066"/>
                  </a:solidFill>
                </a:ln>
              </a:rPr>
              <a:t>Political</a:t>
            </a:r>
            <a:r>
              <a:rPr lang="it-IT" dirty="0">
                <a:ln>
                  <a:solidFill>
                    <a:srgbClr val="660066"/>
                  </a:solidFill>
                </a:ln>
              </a:rPr>
              <a:t> </a:t>
            </a:r>
            <a:r>
              <a:rPr lang="it-IT" dirty="0" err="1">
                <a:ln>
                  <a:solidFill>
                    <a:srgbClr val="660066"/>
                  </a:solidFill>
                </a:ln>
              </a:rPr>
              <a:t>Trilemma</a:t>
            </a:r>
            <a:r>
              <a:rPr lang="it-IT" dirty="0">
                <a:ln>
                  <a:solidFill>
                    <a:srgbClr val="660066"/>
                  </a:solidFill>
                </a:ln>
              </a:rPr>
              <a:t> </a:t>
            </a:r>
            <a:r>
              <a:rPr lang="it-IT" dirty="0" err="1">
                <a:ln>
                  <a:solidFill>
                    <a:srgbClr val="660066"/>
                  </a:solidFill>
                </a:ln>
              </a:rPr>
              <a:t>of</a:t>
            </a:r>
            <a:r>
              <a:rPr lang="it-IT" dirty="0">
                <a:ln>
                  <a:solidFill>
                    <a:srgbClr val="660066"/>
                  </a:solidFill>
                </a:ln>
              </a:rPr>
              <a:t> the World Economy (</a:t>
            </a:r>
            <a:r>
              <a:rPr lang="it-IT" dirty="0" err="1">
                <a:ln>
                  <a:solidFill>
                    <a:srgbClr val="660066"/>
                  </a:solidFill>
                </a:ln>
              </a:rPr>
              <a:t>Rodrik</a:t>
            </a:r>
            <a:r>
              <a:rPr lang="it-IT">
                <a:ln>
                  <a:solidFill>
                    <a:srgbClr val="660066"/>
                  </a:solidFill>
                </a:ln>
              </a:rPr>
              <a:t> p. </a:t>
            </a:r>
            <a:r>
              <a:rPr lang="it-IT" dirty="0">
                <a:ln>
                  <a:solidFill>
                    <a:srgbClr val="660066"/>
                  </a:solidFill>
                </a:ln>
              </a:rPr>
              <a:t>200)</a:t>
            </a:r>
          </a:p>
        </p:txBody>
      </p:sp>
      <p:sp>
        <p:nvSpPr>
          <p:cNvPr id="176131" name="Segnaposto contenuto 2"/>
          <p:cNvSpPr>
            <a:spLocks noGrp="1"/>
          </p:cNvSpPr>
          <p:nvPr>
            <p:ph idx="1"/>
          </p:nvPr>
        </p:nvSpPr>
        <p:spPr>
          <a:xfrm>
            <a:off x="5638800" y="4572000"/>
            <a:ext cx="2819400" cy="914400"/>
          </a:xfrm>
          <a:solidFill>
            <a:srgbClr val="CCFFCC"/>
          </a:solidFill>
          <a:ln>
            <a:solidFill>
              <a:srgbClr val="FF6600"/>
            </a:solidFill>
          </a:ln>
        </p:spPr>
        <p:txBody>
          <a:bodyPr/>
          <a:lstStyle/>
          <a:p>
            <a:pPr>
              <a:buFont typeface="Arial" pitchFamily="-1" charset="0"/>
              <a:buNone/>
              <a:defRPr/>
            </a:pPr>
            <a:r>
              <a:rPr lang="it-IT" sz="2400" dirty="0" err="1">
                <a:ln>
                  <a:solidFill>
                    <a:srgbClr val="660066"/>
                  </a:solidFill>
                </a:ln>
                <a:solidFill>
                  <a:srgbClr val="FF0000"/>
                </a:solidFill>
                <a:ea typeface="ヒラギノ角ゴ Pro W3" pitchFamily="-1" charset="-128"/>
                <a:cs typeface="ヒラギノ角ゴ Pro W3" pitchFamily="-1" charset="-128"/>
              </a:rPr>
              <a:t>Democratic</a:t>
            </a:r>
            <a:r>
              <a:rPr lang="it-IT" sz="2400" dirty="0">
                <a:solidFill>
                  <a:srgbClr val="FF0000"/>
                </a:solidFill>
                <a:ea typeface="ヒラギノ角ゴ Pro W3" pitchFamily="-1" charset="-128"/>
                <a:cs typeface="ヒラギノ角ゴ Pro W3" pitchFamily="-1" charset="-128"/>
              </a:rPr>
              <a:t> </a:t>
            </a:r>
            <a:r>
              <a:rPr lang="it-IT" sz="2400" dirty="0" err="1">
                <a:ln>
                  <a:solidFill>
                    <a:srgbClr val="660066"/>
                  </a:solidFill>
                </a:ln>
                <a:solidFill>
                  <a:srgbClr val="FF0000"/>
                </a:solidFill>
                <a:ea typeface="ヒラギノ角ゴ Pro W3" pitchFamily="-1" charset="-128"/>
                <a:cs typeface="ヒラギノ角ゴ Pro W3" pitchFamily="-1" charset="-128"/>
              </a:rPr>
              <a:t>Politics</a:t>
            </a:r>
            <a:endParaRPr lang="it-IT" sz="2400" dirty="0">
              <a:ln>
                <a:solidFill>
                  <a:srgbClr val="660066"/>
                </a:solidFill>
              </a:ln>
              <a:solidFill>
                <a:srgbClr val="FF0000"/>
              </a:solidFill>
              <a:ea typeface="ヒラギノ角ゴ Pro W3" pitchFamily="-1" charset="-128"/>
              <a:cs typeface="ヒラギノ角ゴ Pro W3" pitchFamily="-1" charset="-128"/>
            </a:endParaRPr>
          </a:p>
        </p:txBody>
      </p:sp>
      <p:sp>
        <p:nvSpPr>
          <p:cNvPr id="4" name="Равнобедренный треугольник 7"/>
          <p:cNvSpPr/>
          <p:nvPr/>
        </p:nvSpPr>
        <p:spPr>
          <a:xfrm>
            <a:off x="2362200" y="2819400"/>
            <a:ext cx="3354388" cy="2057400"/>
          </a:xfrm>
          <a:prstGeom prst="triangle">
            <a:avLst>
              <a:gd name="adj" fmla="val 50001"/>
            </a:avLst>
          </a:prstGeom>
          <a:solidFill>
            <a:srgbClr val="3333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14400" fontAlgn="auto">
              <a:spcBef>
                <a:spcPts val="0"/>
              </a:spcBef>
              <a:spcAft>
                <a:spcPts val="0"/>
              </a:spcAft>
              <a:defRPr/>
            </a:pPr>
            <a:endParaRPr lang="ru-RU">
              <a:solidFill>
                <a:srgbClr val="FFFFFF"/>
              </a:solidFill>
            </a:endParaRPr>
          </a:p>
        </p:txBody>
      </p:sp>
      <p:sp>
        <p:nvSpPr>
          <p:cNvPr id="176133" name="CasellaDiTesto 4"/>
          <p:cNvSpPr txBox="1">
            <a:spLocks noChangeArrowheads="1"/>
          </p:cNvSpPr>
          <p:nvPr/>
        </p:nvSpPr>
        <p:spPr bwMode="auto">
          <a:xfrm>
            <a:off x="3949700" y="2390775"/>
            <a:ext cx="2555207" cy="461665"/>
          </a:xfrm>
          <a:prstGeom prst="rect">
            <a:avLst/>
          </a:prstGeom>
          <a:solidFill>
            <a:srgbClr val="CCFFCC"/>
          </a:solidFill>
          <a:ln w="9525">
            <a:solidFill>
              <a:srgbClr val="FF6600"/>
            </a:solidFill>
            <a:miter lim="800000"/>
            <a:headEnd/>
            <a:tailEnd/>
          </a:ln>
        </p:spPr>
        <p:txBody>
          <a:bodyPr wrap="none">
            <a:prstTxWarp prst="textNoShape">
              <a:avLst/>
            </a:prstTxWarp>
            <a:spAutoFit/>
          </a:bodyPr>
          <a:lstStyle/>
          <a:p>
            <a:pPr defTabSz="914400">
              <a:defRPr/>
            </a:pPr>
            <a:r>
              <a:rPr lang="it-IT" dirty="0" err="1">
                <a:ln>
                  <a:solidFill>
                    <a:srgbClr val="660066"/>
                  </a:solidFill>
                </a:ln>
                <a:solidFill>
                  <a:srgbClr val="FF0000"/>
                </a:solidFill>
                <a:latin typeface="+mn-lt"/>
                <a:ea typeface="ヒラギノ角ゴ Pro W3" pitchFamily="-1" charset="-128"/>
                <a:cs typeface="ヒラギノ角ゴ Pro W3" pitchFamily="-1" charset="-128"/>
              </a:rPr>
              <a:t>Hyperglobalization</a:t>
            </a:r>
            <a:endParaRPr lang="it-IT" dirty="0">
              <a:ln>
                <a:solidFill>
                  <a:srgbClr val="660066"/>
                </a:solidFill>
              </a:ln>
              <a:solidFill>
                <a:srgbClr val="FF0000"/>
              </a:solidFill>
              <a:latin typeface="+mn-lt"/>
              <a:ea typeface="ヒラギノ角ゴ Pro W3" pitchFamily="-1" charset="-128"/>
              <a:cs typeface="ヒラギノ角ゴ Pro W3" pitchFamily="-1" charset="-128"/>
            </a:endParaRPr>
          </a:p>
        </p:txBody>
      </p:sp>
      <p:sp>
        <p:nvSpPr>
          <p:cNvPr id="176134" name="CasellaDiTesto 5"/>
          <p:cNvSpPr txBox="1">
            <a:spLocks noChangeArrowheads="1"/>
          </p:cNvSpPr>
          <p:nvPr/>
        </p:nvSpPr>
        <p:spPr bwMode="auto">
          <a:xfrm>
            <a:off x="676275" y="4521200"/>
            <a:ext cx="1714682" cy="461665"/>
          </a:xfrm>
          <a:prstGeom prst="rect">
            <a:avLst/>
          </a:prstGeom>
          <a:solidFill>
            <a:srgbClr val="CCFFCC"/>
          </a:solidFill>
          <a:ln w="9525">
            <a:solidFill>
              <a:srgbClr val="FF6600"/>
            </a:solidFill>
            <a:miter lim="800000"/>
            <a:headEnd/>
            <a:tailEnd/>
          </a:ln>
        </p:spPr>
        <p:txBody>
          <a:bodyPr wrap="none">
            <a:prstTxWarp prst="textNoShape">
              <a:avLst/>
            </a:prstTxWarp>
            <a:spAutoFit/>
          </a:bodyPr>
          <a:lstStyle/>
          <a:p>
            <a:pPr defTabSz="914400">
              <a:defRPr/>
            </a:pPr>
            <a:r>
              <a:rPr lang="it-IT" dirty="0" err="1">
                <a:ln>
                  <a:solidFill>
                    <a:srgbClr val="660066"/>
                  </a:solidFill>
                </a:ln>
                <a:solidFill>
                  <a:srgbClr val="FF0000"/>
                </a:solidFill>
                <a:latin typeface="+mn-lt"/>
                <a:ea typeface="ヒラギノ角ゴ Pro W3" pitchFamily="-1" charset="-128"/>
                <a:cs typeface="ヒラギノ角ゴ Pro W3" pitchFamily="-1" charset="-128"/>
              </a:rPr>
              <a:t>Nation</a:t>
            </a:r>
            <a:r>
              <a:rPr lang="it-IT" dirty="0">
                <a:solidFill>
                  <a:srgbClr val="FF0000"/>
                </a:solidFill>
                <a:latin typeface="+mn-lt"/>
                <a:ea typeface="ヒラギノ角ゴ Pro W3" pitchFamily="-1" charset="-128"/>
                <a:cs typeface="ヒラギノ角ゴ Pro W3" pitchFamily="-1" charset="-128"/>
              </a:rPr>
              <a:t> </a:t>
            </a:r>
            <a:r>
              <a:rPr lang="it-IT" dirty="0">
                <a:ln>
                  <a:solidFill>
                    <a:srgbClr val="660066"/>
                  </a:solidFill>
                </a:ln>
                <a:solidFill>
                  <a:srgbClr val="FF0000"/>
                </a:solidFill>
                <a:latin typeface="+mn-lt"/>
                <a:ea typeface="ヒラギノ角ゴ Pro W3" pitchFamily="-1" charset="-128"/>
                <a:cs typeface="ヒラギノ角ゴ Pro W3" pitchFamily="-1" charset="-128"/>
              </a:rPr>
              <a:t>State</a:t>
            </a:r>
          </a:p>
        </p:txBody>
      </p:sp>
      <p:sp>
        <p:nvSpPr>
          <p:cNvPr id="223239" name="Fumetto 1 6"/>
          <p:cNvSpPr>
            <a:spLocks noChangeArrowheads="1"/>
          </p:cNvSpPr>
          <p:nvPr/>
        </p:nvSpPr>
        <p:spPr bwMode="auto">
          <a:xfrm>
            <a:off x="609600" y="2209800"/>
            <a:ext cx="2057400" cy="1146175"/>
          </a:xfrm>
          <a:prstGeom prst="wedgeRectCallout">
            <a:avLst>
              <a:gd name="adj1" fmla="val 85694"/>
              <a:gd name="adj2" fmla="val 82995"/>
            </a:avLst>
          </a:prstGeom>
          <a:solidFill>
            <a:schemeClr val="bg1"/>
          </a:solidFill>
          <a:ln w="9525">
            <a:solidFill>
              <a:schemeClr val="tx1"/>
            </a:solidFill>
            <a:round/>
            <a:headEnd/>
            <a:tailEnd/>
          </a:ln>
        </p:spPr>
        <p:txBody>
          <a:bodyPr>
            <a:prstTxWarp prst="textNoShape">
              <a:avLst/>
            </a:prstTxWarp>
          </a:bodyPr>
          <a:lstStyle/>
          <a:p>
            <a:pPr defTabSz="914400" eaLnBrk="0" hangingPunct="0"/>
            <a:r>
              <a:rPr lang="en-US">
                <a:solidFill>
                  <a:srgbClr val="000000"/>
                </a:solidFill>
                <a:latin typeface="Times" pitchFamily="-107" charset="0"/>
              </a:rPr>
              <a:t>Golden Strait jacket</a:t>
            </a:r>
          </a:p>
        </p:txBody>
      </p:sp>
      <p:sp>
        <p:nvSpPr>
          <p:cNvPr id="223240" name="Fumetto 1 7"/>
          <p:cNvSpPr>
            <a:spLocks noChangeArrowheads="1"/>
          </p:cNvSpPr>
          <p:nvPr/>
        </p:nvSpPr>
        <p:spPr bwMode="auto">
          <a:xfrm>
            <a:off x="3124200" y="6019800"/>
            <a:ext cx="2819400" cy="762000"/>
          </a:xfrm>
          <a:prstGeom prst="wedgeRectCallout">
            <a:avLst>
              <a:gd name="adj1" fmla="val -22764"/>
              <a:gd name="adj2" fmla="val -229722"/>
            </a:avLst>
          </a:prstGeom>
          <a:solidFill>
            <a:srgbClr val="FFFFFF"/>
          </a:solidFill>
          <a:ln w="9525">
            <a:solidFill>
              <a:schemeClr val="tx1"/>
            </a:solidFill>
            <a:round/>
            <a:headEnd/>
            <a:tailEnd/>
          </a:ln>
        </p:spPr>
        <p:txBody>
          <a:bodyPr>
            <a:prstTxWarp prst="textNoShape">
              <a:avLst/>
            </a:prstTxWarp>
          </a:bodyPr>
          <a:lstStyle/>
          <a:p>
            <a:pPr defTabSz="914400" eaLnBrk="0" hangingPunct="0"/>
            <a:r>
              <a:rPr lang="en-US">
                <a:solidFill>
                  <a:srgbClr val="000000"/>
                </a:solidFill>
                <a:latin typeface="Times" pitchFamily="-107" charset="0"/>
              </a:rPr>
              <a:t>Bretton Woods Compromise</a:t>
            </a:r>
          </a:p>
        </p:txBody>
      </p:sp>
      <p:sp>
        <p:nvSpPr>
          <p:cNvPr id="223241" name="Fumetto 1 8"/>
          <p:cNvSpPr>
            <a:spLocks noChangeArrowheads="1"/>
          </p:cNvSpPr>
          <p:nvPr/>
        </p:nvSpPr>
        <p:spPr bwMode="auto">
          <a:xfrm>
            <a:off x="6324600" y="2895600"/>
            <a:ext cx="2667000" cy="1066800"/>
          </a:xfrm>
          <a:prstGeom prst="wedgeRectCallout">
            <a:avLst>
              <a:gd name="adj1" fmla="val -104833"/>
              <a:gd name="adj2" fmla="val 45968"/>
            </a:avLst>
          </a:prstGeom>
          <a:solidFill>
            <a:srgbClr val="FFFFFF"/>
          </a:solidFill>
          <a:ln w="9525">
            <a:solidFill>
              <a:schemeClr val="tx1"/>
            </a:solidFill>
            <a:round/>
            <a:headEnd/>
            <a:tailEnd/>
          </a:ln>
        </p:spPr>
        <p:txBody>
          <a:bodyPr>
            <a:prstTxWarp prst="textNoShape">
              <a:avLst/>
            </a:prstTxWarp>
          </a:bodyPr>
          <a:lstStyle/>
          <a:p>
            <a:pPr defTabSz="914400" eaLnBrk="0" hangingPunct="0"/>
            <a:r>
              <a:rPr lang="en-US">
                <a:solidFill>
                  <a:srgbClr val="000000"/>
                </a:solidFill>
                <a:latin typeface="Times" pitchFamily="-107" charset="0"/>
              </a:rPr>
              <a:t>Global Governance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0" y="0"/>
            <a:ext cx="9144000" cy="609600"/>
          </a:xfrm>
          <a:solidFill>
            <a:srgbClr val="331FCC"/>
          </a:solidFill>
        </p:spPr>
        <p:txBody>
          <a:bodyPr rtlCol="0">
            <a:normAutofit fontScale="90000"/>
          </a:bodyPr>
          <a:lstStyle/>
          <a:p>
            <a:pPr eaLnBrk="1" fontAlgn="auto" hangingPunct="1">
              <a:spcAft>
                <a:spcPts val="0"/>
              </a:spcAft>
              <a:defRPr/>
            </a:pPr>
            <a:r>
              <a:rPr lang="it-IT" dirty="0" err="1">
                <a:solidFill>
                  <a:srgbClr val="FFFFF7"/>
                </a:solidFill>
                <a:ea typeface="+mj-ea"/>
                <a:cs typeface="+mj-cs"/>
              </a:rPr>
              <a:t>First-order</a:t>
            </a:r>
            <a:r>
              <a:rPr lang="it-IT" dirty="0">
                <a:solidFill>
                  <a:srgbClr val="FFFFF7"/>
                </a:solidFill>
                <a:ea typeface="+mj-ea"/>
                <a:cs typeface="+mj-cs"/>
              </a:rPr>
              <a:t> </a:t>
            </a:r>
            <a:r>
              <a:rPr lang="it-IT" dirty="0" err="1">
                <a:solidFill>
                  <a:srgbClr val="FFFFF7"/>
                </a:solidFill>
                <a:ea typeface="+mj-ea"/>
                <a:cs typeface="+mj-cs"/>
              </a:rPr>
              <a:t>bounded</a:t>
            </a:r>
            <a:r>
              <a:rPr lang="it-IT" dirty="0">
                <a:solidFill>
                  <a:srgbClr val="FFFFF7"/>
                </a:solidFill>
                <a:ea typeface="+mj-ea"/>
                <a:cs typeface="+mj-cs"/>
              </a:rPr>
              <a:t> </a:t>
            </a:r>
            <a:r>
              <a:rPr lang="it-IT" dirty="0" err="1">
                <a:solidFill>
                  <a:srgbClr val="FFFFF7"/>
                </a:solidFill>
                <a:ea typeface="+mj-ea"/>
                <a:cs typeface="+mj-cs"/>
              </a:rPr>
              <a:t>maximization</a:t>
            </a:r>
            <a:r>
              <a:rPr lang="it-IT" dirty="0">
                <a:solidFill>
                  <a:srgbClr val="FFFFF7"/>
                </a:solidFill>
                <a:ea typeface="+mj-ea"/>
                <a:cs typeface="+mj-cs"/>
              </a:rPr>
              <a:t>.</a:t>
            </a:r>
          </a:p>
        </p:txBody>
      </p:sp>
      <p:sp>
        <p:nvSpPr>
          <p:cNvPr id="53251" name="Segnaposto contenuto 2"/>
          <p:cNvSpPr>
            <a:spLocks noGrp="1"/>
          </p:cNvSpPr>
          <p:nvPr>
            <p:ph idx="1"/>
          </p:nvPr>
        </p:nvSpPr>
        <p:spPr>
          <a:xfrm>
            <a:off x="685800" y="1752600"/>
            <a:ext cx="7848600" cy="4343400"/>
          </a:xfrm>
        </p:spPr>
        <p:txBody>
          <a:bodyPr/>
          <a:lstStyle/>
          <a:p>
            <a:pPr eaLnBrk="1" hangingPunct="1"/>
            <a:endParaRPr lang="en-US">
              <a:ea typeface="ヒラギノ角ゴ Pro W3" pitchFamily="-107" charset="-128"/>
              <a:cs typeface="ヒラギノ角ゴ Pro W3" pitchFamily="-107" charset="-128"/>
            </a:endParaRPr>
          </a:p>
        </p:txBody>
      </p:sp>
      <p:sp>
        <p:nvSpPr>
          <p:cNvPr id="53252"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latin typeface="Calibri" charset="0"/>
            </a:endParaRPr>
          </a:p>
          <a:p>
            <a:r>
              <a:rPr lang="it-IT" sz="3200">
                <a:solidFill>
                  <a:srgbClr val="FFFFF7"/>
                </a:solidFill>
                <a:latin typeface="Calibri" charset="0"/>
              </a:rPr>
              <a:t>Resources</a:t>
            </a:r>
          </a:p>
        </p:txBody>
      </p:sp>
      <p:sp>
        <p:nvSpPr>
          <p:cNvPr id="53253"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36870"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pPr fontAlgn="auto">
              <a:spcBef>
                <a:spcPts val="0"/>
              </a:spcBef>
              <a:spcAft>
                <a:spcPts val="0"/>
              </a:spcAft>
              <a:defRPr/>
            </a:pPr>
            <a:endParaRPr lang="it-IT" sz="1800" dirty="0">
              <a:solidFill>
                <a:schemeClr val="accent1"/>
              </a:solidFill>
              <a:latin typeface="+mn-lt"/>
              <a:ea typeface="+mn-ea"/>
              <a:cs typeface="+mn-cs"/>
            </a:endParaRPr>
          </a:p>
          <a:p>
            <a:pPr fontAlgn="auto">
              <a:spcBef>
                <a:spcPts val="0"/>
              </a:spcBef>
              <a:spcAft>
                <a:spcPts val="0"/>
              </a:spcAft>
              <a:defRPr/>
            </a:pPr>
            <a:r>
              <a:rPr lang="it-IT" sz="1800" dirty="0">
                <a:ln>
                  <a:solidFill>
                    <a:srgbClr val="FFFFFF"/>
                  </a:solidFill>
                </a:ln>
                <a:solidFill>
                  <a:schemeClr val="accent1"/>
                </a:solidFill>
                <a:latin typeface="+mn-lt"/>
                <a:ea typeface="+mn-ea"/>
                <a:cs typeface="+mn-cs"/>
              </a:rPr>
              <a:t>Production</a:t>
            </a:r>
          </a:p>
        </p:txBody>
      </p:sp>
      <p:sp>
        <p:nvSpPr>
          <p:cNvPr id="53255"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53256"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sz="1800">
                <a:solidFill>
                  <a:srgbClr val="FFFFF7"/>
                </a:solidFill>
                <a:latin typeface="Calibri" charset="0"/>
              </a:rPr>
              <a:t>Decision-making</a:t>
            </a:r>
          </a:p>
        </p:txBody>
      </p:sp>
      <p:sp>
        <p:nvSpPr>
          <p:cNvPr id="53257"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0" y="0"/>
            <a:ext cx="9144000" cy="609600"/>
          </a:xfrm>
          <a:solidFill>
            <a:srgbClr val="331FCC"/>
          </a:solidFill>
        </p:spPr>
        <p:txBody>
          <a:bodyPr rtlCol="0">
            <a:normAutofit fontScale="90000"/>
          </a:bodyPr>
          <a:lstStyle/>
          <a:p>
            <a:pPr eaLnBrk="1" fontAlgn="auto" hangingPunct="1">
              <a:spcAft>
                <a:spcPts val="0"/>
              </a:spcAft>
              <a:defRPr/>
            </a:pPr>
            <a:r>
              <a:rPr lang="it-IT" sz="4000" dirty="0" err="1">
                <a:solidFill>
                  <a:srgbClr val="FFFFF7"/>
                </a:solidFill>
                <a:ea typeface="+mj-ea"/>
                <a:cs typeface="+mj-cs"/>
              </a:rPr>
              <a:t>Second-order</a:t>
            </a:r>
            <a:r>
              <a:rPr lang="it-IT" sz="4000" dirty="0">
                <a:solidFill>
                  <a:srgbClr val="FFFFF7"/>
                </a:solidFill>
                <a:ea typeface="+mj-ea"/>
                <a:cs typeface="+mj-cs"/>
              </a:rPr>
              <a:t> </a:t>
            </a:r>
            <a:r>
              <a:rPr lang="it-IT" sz="4000" dirty="0" err="1">
                <a:solidFill>
                  <a:srgbClr val="FFFFF7"/>
                </a:solidFill>
                <a:ea typeface="+mj-ea"/>
                <a:cs typeface="+mj-cs"/>
              </a:rPr>
              <a:t>bounded</a:t>
            </a:r>
            <a:r>
              <a:rPr lang="it-IT" sz="4000" dirty="0">
                <a:solidFill>
                  <a:srgbClr val="FFFFF7"/>
                </a:solidFill>
                <a:ea typeface="+mj-ea"/>
                <a:cs typeface="+mj-cs"/>
              </a:rPr>
              <a:t> </a:t>
            </a:r>
            <a:r>
              <a:rPr lang="it-IT" sz="4000" dirty="0" err="1">
                <a:solidFill>
                  <a:srgbClr val="FFFFF7"/>
                </a:solidFill>
                <a:ea typeface="+mj-ea"/>
                <a:cs typeface="+mj-cs"/>
              </a:rPr>
              <a:t>maximization</a:t>
            </a:r>
            <a:r>
              <a:rPr lang="it-IT" sz="4000" dirty="0">
                <a:solidFill>
                  <a:srgbClr val="FFFFF7"/>
                </a:solidFill>
                <a:ea typeface="+mj-ea"/>
                <a:cs typeface="+mj-cs"/>
              </a:rPr>
              <a:t>.</a:t>
            </a:r>
          </a:p>
        </p:txBody>
      </p:sp>
      <p:sp>
        <p:nvSpPr>
          <p:cNvPr id="54275" name="Segnaposto contenuto 2"/>
          <p:cNvSpPr>
            <a:spLocks noGrp="1"/>
          </p:cNvSpPr>
          <p:nvPr>
            <p:ph idx="1"/>
          </p:nvPr>
        </p:nvSpPr>
        <p:spPr>
          <a:xfrm>
            <a:off x="685800" y="1752600"/>
            <a:ext cx="7848600" cy="4343400"/>
          </a:xfrm>
        </p:spPr>
        <p:txBody>
          <a:bodyPr/>
          <a:lstStyle/>
          <a:p>
            <a:pPr eaLnBrk="1" hangingPunct="1"/>
            <a:endParaRPr lang="en-US">
              <a:ea typeface="ヒラギノ角ゴ Pro W3" pitchFamily="-107" charset="-128"/>
              <a:cs typeface="ヒラギノ角ゴ Pro W3" pitchFamily="-107" charset="-128"/>
            </a:endParaRPr>
          </a:p>
        </p:txBody>
      </p:sp>
      <p:sp>
        <p:nvSpPr>
          <p:cNvPr id="54276"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latin typeface="Calibri" charset="0"/>
            </a:endParaRPr>
          </a:p>
          <a:p>
            <a:r>
              <a:rPr lang="it-IT" sz="3200">
                <a:solidFill>
                  <a:srgbClr val="FFFFF7"/>
                </a:solidFill>
                <a:latin typeface="Calibri" charset="0"/>
              </a:rPr>
              <a:t>Resources</a:t>
            </a:r>
          </a:p>
        </p:txBody>
      </p:sp>
      <p:sp>
        <p:nvSpPr>
          <p:cNvPr id="54277"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37894"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pPr fontAlgn="auto">
              <a:spcBef>
                <a:spcPts val="0"/>
              </a:spcBef>
              <a:spcAft>
                <a:spcPts val="0"/>
              </a:spcAft>
              <a:defRPr/>
            </a:pPr>
            <a:endParaRPr lang="it-IT" sz="1800" dirty="0">
              <a:solidFill>
                <a:schemeClr val="accent1"/>
              </a:solidFill>
              <a:latin typeface="+mn-lt"/>
              <a:ea typeface="+mn-ea"/>
              <a:cs typeface="+mn-cs"/>
            </a:endParaRPr>
          </a:p>
          <a:p>
            <a:pPr fontAlgn="auto">
              <a:spcBef>
                <a:spcPts val="0"/>
              </a:spcBef>
              <a:spcAft>
                <a:spcPts val="0"/>
              </a:spcAft>
              <a:defRPr/>
            </a:pPr>
            <a:r>
              <a:rPr lang="it-IT" sz="1800" dirty="0">
                <a:ln>
                  <a:solidFill>
                    <a:srgbClr val="FFFFFF"/>
                  </a:solidFill>
                </a:ln>
                <a:solidFill>
                  <a:schemeClr val="accent1"/>
                </a:solidFill>
                <a:latin typeface="+mn-lt"/>
                <a:ea typeface="+mn-ea"/>
                <a:cs typeface="+mn-cs"/>
              </a:rPr>
              <a:t>Production</a:t>
            </a:r>
          </a:p>
        </p:txBody>
      </p:sp>
      <p:sp>
        <p:nvSpPr>
          <p:cNvPr id="54279"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54280"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sz="1800">
                <a:solidFill>
                  <a:srgbClr val="FFFFF7"/>
                </a:solidFill>
                <a:latin typeface="Calibri" charset="0"/>
              </a:rPr>
              <a:t>Decision-making</a:t>
            </a:r>
          </a:p>
        </p:txBody>
      </p:sp>
      <p:sp>
        <p:nvSpPr>
          <p:cNvPr id="54281"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54282" name="Ovale 11"/>
          <p:cNvSpPr>
            <a:spLocks noChangeArrowheads="1"/>
          </p:cNvSpPr>
          <p:nvPr/>
        </p:nvSpPr>
        <p:spPr bwMode="auto">
          <a:xfrm>
            <a:off x="4572000" y="3124200"/>
            <a:ext cx="1981200" cy="1752600"/>
          </a:xfrm>
          <a:prstGeom prst="ellipse">
            <a:avLst/>
          </a:prstGeom>
          <a:solidFill>
            <a:srgbClr val="FF0000"/>
          </a:solidFill>
          <a:ln w="9525">
            <a:solidFill>
              <a:schemeClr val="tx1"/>
            </a:solidFill>
            <a:round/>
            <a:headEnd/>
            <a:tailEnd/>
          </a:ln>
        </p:spPr>
        <p:txBody>
          <a:bodyPr>
            <a:prstTxWarp prst="textNoShape">
              <a:avLst/>
            </a:prstTxWarp>
          </a:bodyPr>
          <a:lstStyle/>
          <a:p>
            <a:r>
              <a:rPr lang="it-IT" sz="1800">
                <a:solidFill>
                  <a:srgbClr val="FFFFF7"/>
                </a:solidFill>
                <a:latin typeface="Calibri" charset="0"/>
              </a:rPr>
              <a:t>More</a:t>
            </a:r>
          </a:p>
          <a:p>
            <a:r>
              <a:rPr lang="it-IT" sz="1800">
                <a:solidFill>
                  <a:srgbClr val="FFFFF7"/>
                </a:solidFill>
                <a:latin typeface="Calibri" charset="0"/>
              </a:rPr>
              <a:t>decision-making</a:t>
            </a:r>
          </a:p>
        </p:txBody>
      </p:sp>
      <p:sp>
        <p:nvSpPr>
          <p:cNvPr id="54283" name="Freccia destra 12"/>
          <p:cNvSpPr>
            <a:spLocks noChangeArrowheads="1"/>
          </p:cNvSpPr>
          <p:nvPr/>
        </p:nvSpPr>
        <p:spPr bwMode="auto">
          <a:xfrm rot="-2671953">
            <a:off x="5592763" y="2711450"/>
            <a:ext cx="977900" cy="485775"/>
          </a:xfrm>
          <a:prstGeom prst="rightArrow">
            <a:avLst>
              <a:gd name="adj1" fmla="val 50000"/>
              <a:gd name="adj2" fmla="val 49861"/>
            </a:avLst>
          </a:prstGeom>
          <a:solidFill>
            <a:srgbClr val="FF0000"/>
          </a:solidFill>
          <a:ln w="9525">
            <a:solidFill>
              <a:srgbClr val="FF0000"/>
            </a:solidFill>
            <a:round/>
            <a:headEnd/>
            <a:tailEnd/>
          </a:ln>
        </p:spPr>
        <p:txBody>
          <a:bodyPr>
            <a:prstTxWarp prst="textNoShape">
              <a:avLst/>
            </a:prstTxWarp>
          </a:bodyPr>
          <a:lstStyle/>
          <a:p>
            <a:endParaRPr lang="en-US" sz="1800">
              <a:latin typeface="Calibri" charset="0"/>
            </a:endParaRPr>
          </a:p>
        </p:txBody>
      </p:sp>
      <p:sp>
        <p:nvSpPr>
          <p:cNvPr id="54284" name="Freccia destra 13"/>
          <p:cNvSpPr>
            <a:spLocks noChangeArrowheads="1"/>
          </p:cNvSpPr>
          <p:nvPr/>
        </p:nvSpPr>
        <p:spPr bwMode="auto">
          <a:xfrm rot="3084097">
            <a:off x="5934870" y="4691856"/>
            <a:ext cx="976312" cy="485775"/>
          </a:xfrm>
          <a:prstGeom prst="rightArrow">
            <a:avLst>
              <a:gd name="adj1" fmla="val 50000"/>
              <a:gd name="adj2" fmla="val 49910"/>
            </a:avLst>
          </a:prstGeom>
          <a:solidFill>
            <a:srgbClr val="FF0000"/>
          </a:solidFill>
          <a:ln w="9525">
            <a:solidFill>
              <a:srgbClr val="FF0000"/>
            </a:solidFill>
            <a:round/>
            <a:headEnd/>
            <a:tailEnd/>
          </a:ln>
        </p:spPr>
        <p:txBody>
          <a:bodyPr>
            <a:prstTxWarp prst="textNoShape">
              <a:avLst/>
            </a:prstTxWarp>
          </a:bodyPr>
          <a:lstStyle/>
          <a:p>
            <a:endParaRPr lang="en-US" sz="1800">
              <a:latin typeface="Calibri"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0" y="0"/>
            <a:ext cx="9144000" cy="609600"/>
          </a:xfrm>
          <a:solidFill>
            <a:srgbClr val="331FCC"/>
          </a:solidFill>
        </p:spPr>
        <p:txBody>
          <a:bodyPr rtlCol="0">
            <a:normAutofit fontScale="90000"/>
          </a:bodyPr>
          <a:lstStyle/>
          <a:p>
            <a:pPr eaLnBrk="1" fontAlgn="auto" hangingPunct="1">
              <a:spcAft>
                <a:spcPts val="0"/>
              </a:spcAft>
              <a:defRPr/>
            </a:pPr>
            <a:r>
              <a:rPr lang="it-IT" sz="4000" dirty="0">
                <a:solidFill>
                  <a:srgbClr val="FFFFF7"/>
                </a:solidFill>
                <a:ea typeface="+mj-ea"/>
                <a:cs typeface="+mj-cs"/>
              </a:rPr>
              <a:t>And so on ad </a:t>
            </a:r>
            <a:r>
              <a:rPr lang="it-IT" sz="4000" dirty="0" err="1">
                <a:solidFill>
                  <a:srgbClr val="FFFFF7"/>
                </a:solidFill>
                <a:ea typeface="+mj-ea"/>
                <a:cs typeface="+mj-cs"/>
              </a:rPr>
              <a:t>infinitum</a:t>
            </a:r>
            <a:r>
              <a:rPr lang="it-IT" sz="4000" dirty="0">
                <a:solidFill>
                  <a:srgbClr val="FFFFF7"/>
                </a:solidFill>
                <a:ea typeface="+mj-ea"/>
                <a:cs typeface="+mj-cs"/>
              </a:rPr>
              <a:t>.</a:t>
            </a:r>
          </a:p>
        </p:txBody>
      </p:sp>
      <p:sp>
        <p:nvSpPr>
          <p:cNvPr id="55299" name="Segnaposto contenuto 2"/>
          <p:cNvSpPr>
            <a:spLocks noGrp="1"/>
          </p:cNvSpPr>
          <p:nvPr>
            <p:ph idx="1"/>
          </p:nvPr>
        </p:nvSpPr>
        <p:spPr>
          <a:xfrm>
            <a:off x="685800" y="1752600"/>
            <a:ext cx="7848600" cy="4343400"/>
          </a:xfrm>
        </p:spPr>
        <p:txBody>
          <a:bodyPr/>
          <a:lstStyle/>
          <a:p>
            <a:pPr eaLnBrk="1" hangingPunct="1"/>
            <a:endParaRPr lang="en-US">
              <a:ea typeface="ヒラギノ角ゴ Pro W3" pitchFamily="-107" charset="-128"/>
              <a:cs typeface="ヒラギノ角ゴ Pro W3" pitchFamily="-107" charset="-128"/>
            </a:endParaRPr>
          </a:p>
        </p:txBody>
      </p:sp>
      <p:sp>
        <p:nvSpPr>
          <p:cNvPr id="55300" name="Ovale 3"/>
          <p:cNvSpPr>
            <a:spLocks noChangeArrowheads="1"/>
          </p:cNvSpPr>
          <p:nvPr/>
        </p:nvSpPr>
        <p:spPr bwMode="auto">
          <a:xfrm>
            <a:off x="152400" y="2743200"/>
            <a:ext cx="3276600" cy="3048000"/>
          </a:xfrm>
          <a:prstGeom prst="ellipse">
            <a:avLst/>
          </a:prstGeom>
          <a:solidFill>
            <a:srgbClr val="33CCCC"/>
          </a:solidFill>
          <a:ln w="9525">
            <a:solidFill>
              <a:schemeClr val="tx1"/>
            </a:solidFill>
            <a:round/>
            <a:headEnd/>
            <a:tailEnd/>
          </a:ln>
        </p:spPr>
        <p:txBody>
          <a:bodyPr>
            <a:prstTxWarp prst="textNoShape">
              <a:avLst/>
            </a:prstTxWarp>
          </a:bodyPr>
          <a:lstStyle/>
          <a:p>
            <a:endParaRPr lang="it-IT" sz="3200">
              <a:solidFill>
                <a:srgbClr val="FFFFF7"/>
              </a:solidFill>
              <a:latin typeface="Calibri" charset="0"/>
            </a:endParaRPr>
          </a:p>
          <a:p>
            <a:r>
              <a:rPr lang="it-IT" sz="3200">
                <a:solidFill>
                  <a:srgbClr val="FFFFF7"/>
                </a:solidFill>
                <a:latin typeface="Calibri" charset="0"/>
              </a:rPr>
              <a:t>Resources</a:t>
            </a:r>
          </a:p>
        </p:txBody>
      </p:sp>
      <p:sp>
        <p:nvSpPr>
          <p:cNvPr id="55301" name="Freccia destra 4"/>
          <p:cNvSpPr>
            <a:spLocks noChangeArrowheads="1"/>
          </p:cNvSpPr>
          <p:nvPr/>
        </p:nvSpPr>
        <p:spPr bwMode="auto">
          <a:xfrm rot="-729127">
            <a:off x="2338388" y="2249488"/>
            <a:ext cx="2605087" cy="485775"/>
          </a:xfrm>
          <a:prstGeom prst="rightArrow">
            <a:avLst>
              <a:gd name="adj1" fmla="val 50000"/>
              <a:gd name="adj2" fmla="val 4987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37894" name="Ovale 5"/>
          <p:cNvSpPr>
            <a:spLocks noChangeArrowheads="1"/>
          </p:cNvSpPr>
          <p:nvPr/>
        </p:nvSpPr>
        <p:spPr bwMode="auto">
          <a:xfrm>
            <a:off x="4953000" y="609600"/>
            <a:ext cx="3124200" cy="1981200"/>
          </a:xfrm>
          <a:prstGeom prst="ellipse">
            <a:avLst/>
          </a:prstGeom>
          <a:solidFill>
            <a:srgbClr val="33CCCC"/>
          </a:solidFill>
          <a:ln w="9525">
            <a:solidFill>
              <a:schemeClr val="tx1"/>
            </a:solidFill>
            <a:round/>
            <a:headEnd/>
            <a:tailEnd/>
          </a:ln>
        </p:spPr>
        <p:txBody>
          <a:bodyPr>
            <a:prstTxWarp prst="textNoShape">
              <a:avLst/>
            </a:prstTxWarp>
          </a:bodyPr>
          <a:lstStyle/>
          <a:p>
            <a:pPr fontAlgn="auto">
              <a:spcBef>
                <a:spcPts val="0"/>
              </a:spcBef>
              <a:spcAft>
                <a:spcPts val="0"/>
              </a:spcAft>
              <a:defRPr/>
            </a:pPr>
            <a:endParaRPr lang="it-IT" sz="1800" dirty="0">
              <a:solidFill>
                <a:schemeClr val="accent1"/>
              </a:solidFill>
              <a:latin typeface="+mn-lt"/>
              <a:ea typeface="+mn-ea"/>
              <a:cs typeface="+mn-cs"/>
            </a:endParaRPr>
          </a:p>
          <a:p>
            <a:pPr fontAlgn="auto">
              <a:spcBef>
                <a:spcPts val="0"/>
              </a:spcBef>
              <a:spcAft>
                <a:spcPts val="0"/>
              </a:spcAft>
              <a:defRPr/>
            </a:pPr>
            <a:r>
              <a:rPr lang="it-IT" sz="1800" dirty="0">
                <a:ln>
                  <a:solidFill>
                    <a:srgbClr val="FFFFFF"/>
                  </a:solidFill>
                </a:ln>
                <a:solidFill>
                  <a:schemeClr val="accent1"/>
                </a:solidFill>
                <a:latin typeface="+mn-lt"/>
                <a:ea typeface="+mn-ea"/>
                <a:cs typeface="+mn-cs"/>
              </a:rPr>
              <a:t>Production</a:t>
            </a:r>
          </a:p>
        </p:txBody>
      </p:sp>
      <p:sp>
        <p:nvSpPr>
          <p:cNvPr id="55303" name="Freccia destra 6"/>
          <p:cNvSpPr>
            <a:spLocks noChangeArrowheads="1"/>
          </p:cNvSpPr>
          <p:nvPr/>
        </p:nvSpPr>
        <p:spPr bwMode="auto">
          <a:xfrm rot="1261072">
            <a:off x="3346450" y="4787900"/>
            <a:ext cx="2613025" cy="484188"/>
          </a:xfrm>
          <a:prstGeom prst="rightArrow">
            <a:avLst>
              <a:gd name="adj1" fmla="val 50000"/>
              <a:gd name="adj2" fmla="val 50045"/>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55304" name="Ovale 7"/>
          <p:cNvSpPr>
            <a:spLocks noChangeArrowheads="1"/>
          </p:cNvSpPr>
          <p:nvPr/>
        </p:nvSpPr>
        <p:spPr bwMode="auto">
          <a:xfrm>
            <a:off x="5715000" y="5257800"/>
            <a:ext cx="2895600" cy="1600200"/>
          </a:xfrm>
          <a:prstGeom prst="ellipse">
            <a:avLst/>
          </a:prstGeom>
          <a:solidFill>
            <a:srgbClr val="33CCCC"/>
          </a:solidFill>
          <a:ln w="9525">
            <a:solidFill>
              <a:schemeClr val="tx1"/>
            </a:solidFill>
            <a:round/>
            <a:headEnd/>
            <a:tailEnd/>
          </a:ln>
        </p:spPr>
        <p:txBody>
          <a:bodyPr>
            <a:prstTxWarp prst="textNoShape">
              <a:avLst/>
            </a:prstTxWarp>
          </a:bodyPr>
          <a:lstStyle/>
          <a:p>
            <a:r>
              <a:rPr lang="it-IT" sz="1800">
                <a:solidFill>
                  <a:srgbClr val="FFFFF7"/>
                </a:solidFill>
                <a:latin typeface="Calibri" charset="0"/>
              </a:rPr>
              <a:t>Decision-making</a:t>
            </a:r>
          </a:p>
        </p:txBody>
      </p:sp>
      <p:sp>
        <p:nvSpPr>
          <p:cNvPr id="55305" name="Freccia su 9"/>
          <p:cNvSpPr>
            <a:spLocks noChangeArrowheads="1"/>
          </p:cNvSpPr>
          <p:nvPr/>
        </p:nvSpPr>
        <p:spPr bwMode="auto">
          <a:xfrm>
            <a:off x="6858000" y="2590800"/>
            <a:ext cx="457200" cy="2667000"/>
          </a:xfrm>
          <a:prstGeom prst="upArrow">
            <a:avLst>
              <a:gd name="adj1" fmla="val 50000"/>
              <a:gd name="adj2" fmla="val 49988"/>
            </a:avLst>
          </a:prstGeom>
          <a:solidFill>
            <a:srgbClr val="33CCCC"/>
          </a:solidFill>
          <a:ln w="9525">
            <a:solidFill>
              <a:schemeClr val="tx1"/>
            </a:solidFill>
            <a:round/>
            <a:headEnd/>
            <a:tailEnd/>
          </a:ln>
        </p:spPr>
        <p:txBody>
          <a:bodyPr>
            <a:prstTxWarp prst="textNoShape">
              <a:avLst/>
            </a:prstTxWarp>
          </a:bodyPr>
          <a:lstStyle/>
          <a:p>
            <a:endParaRPr lang="en-US" sz="1800">
              <a:latin typeface="Calibri" charset="0"/>
            </a:endParaRPr>
          </a:p>
        </p:txBody>
      </p:sp>
      <p:sp>
        <p:nvSpPr>
          <p:cNvPr id="11" name="Freccia destra 10"/>
          <p:cNvSpPr/>
          <p:nvPr/>
        </p:nvSpPr>
        <p:spPr bwMode="auto">
          <a:xfrm>
            <a:off x="3352800" y="3810000"/>
            <a:ext cx="1143000" cy="484188"/>
          </a:xfrm>
          <a:prstGeom prst="rightArrow">
            <a:avLst/>
          </a:prstGeom>
          <a:solidFill>
            <a:srgbClr val="660066"/>
          </a:solidFill>
          <a:ln w="9525" cap="flat" cmpd="sng" algn="ctr">
            <a:solidFill>
              <a:schemeClr val="tx1"/>
            </a:solidFill>
            <a:prstDash val="solid"/>
            <a:round/>
            <a:headEnd type="none" w="med" len="med"/>
            <a:tailEnd type="none" w="med" len="med"/>
          </a:ln>
          <a:effectLst>
            <a:outerShdw blurRad="409575" dist="825500" dir="2700000" algn="tl" rotWithShape="0">
              <a:srgbClr val="660066">
                <a:alpha val="56000"/>
              </a:srgbClr>
            </a:outerShdw>
          </a:effectLst>
        </p:spPr>
        <p:txBody>
          <a:bodyPr>
            <a:prstTxWarp prst="textNoShape">
              <a:avLst/>
            </a:prstTxWarp>
          </a:bodyPr>
          <a:lstStyle/>
          <a:p>
            <a:pPr fontAlgn="auto">
              <a:spcBef>
                <a:spcPts val="0"/>
              </a:spcBef>
              <a:spcAft>
                <a:spcPts val="0"/>
              </a:spcAft>
              <a:defRPr/>
            </a:pPr>
            <a:endParaRPr lang="it-IT" sz="1800">
              <a:latin typeface="+mn-lt"/>
              <a:ea typeface="+mn-ea"/>
              <a:cs typeface="+mn-cs"/>
            </a:endParaRPr>
          </a:p>
        </p:txBody>
      </p:sp>
      <p:sp>
        <p:nvSpPr>
          <p:cNvPr id="55307" name="Ovale 11"/>
          <p:cNvSpPr>
            <a:spLocks noChangeArrowheads="1"/>
          </p:cNvSpPr>
          <p:nvPr/>
        </p:nvSpPr>
        <p:spPr bwMode="auto">
          <a:xfrm>
            <a:off x="4572000" y="3124200"/>
            <a:ext cx="1981200" cy="1752600"/>
          </a:xfrm>
          <a:prstGeom prst="ellipse">
            <a:avLst/>
          </a:prstGeom>
          <a:solidFill>
            <a:srgbClr val="FF0000"/>
          </a:solidFill>
          <a:ln w="9525">
            <a:solidFill>
              <a:schemeClr val="tx1"/>
            </a:solidFill>
            <a:round/>
            <a:headEnd/>
            <a:tailEnd/>
          </a:ln>
        </p:spPr>
        <p:txBody>
          <a:bodyPr>
            <a:prstTxWarp prst="textNoShape">
              <a:avLst/>
            </a:prstTxWarp>
          </a:bodyPr>
          <a:lstStyle/>
          <a:p>
            <a:r>
              <a:rPr lang="it-IT" sz="1800">
                <a:solidFill>
                  <a:srgbClr val="FFFFF7"/>
                </a:solidFill>
                <a:latin typeface="Calibri" charset="0"/>
              </a:rPr>
              <a:t>More</a:t>
            </a:r>
          </a:p>
          <a:p>
            <a:r>
              <a:rPr lang="it-IT" sz="1800">
                <a:solidFill>
                  <a:srgbClr val="FFFFF7"/>
                </a:solidFill>
                <a:latin typeface="Calibri" charset="0"/>
              </a:rPr>
              <a:t>decision-making</a:t>
            </a:r>
          </a:p>
        </p:txBody>
      </p:sp>
      <p:sp>
        <p:nvSpPr>
          <p:cNvPr id="55308" name="Freccia destra 12"/>
          <p:cNvSpPr>
            <a:spLocks noChangeArrowheads="1"/>
          </p:cNvSpPr>
          <p:nvPr/>
        </p:nvSpPr>
        <p:spPr bwMode="auto">
          <a:xfrm rot="-2671953">
            <a:off x="5592763" y="2711450"/>
            <a:ext cx="977900" cy="485775"/>
          </a:xfrm>
          <a:prstGeom prst="rightArrow">
            <a:avLst>
              <a:gd name="adj1" fmla="val 50000"/>
              <a:gd name="adj2" fmla="val 49861"/>
            </a:avLst>
          </a:prstGeom>
          <a:solidFill>
            <a:srgbClr val="FF0000"/>
          </a:solidFill>
          <a:ln w="9525">
            <a:solidFill>
              <a:srgbClr val="FF0000"/>
            </a:solidFill>
            <a:round/>
            <a:headEnd/>
            <a:tailEnd/>
          </a:ln>
        </p:spPr>
        <p:txBody>
          <a:bodyPr>
            <a:prstTxWarp prst="textNoShape">
              <a:avLst/>
            </a:prstTxWarp>
          </a:bodyPr>
          <a:lstStyle/>
          <a:p>
            <a:endParaRPr lang="en-US" sz="1800">
              <a:latin typeface="Calibri" charset="0"/>
            </a:endParaRPr>
          </a:p>
        </p:txBody>
      </p:sp>
      <p:sp>
        <p:nvSpPr>
          <p:cNvPr id="55309" name="Freccia destra 13"/>
          <p:cNvSpPr>
            <a:spLocks noChangeArrowheads="1"/>
          </p:cNvSpPr>
          <p:nvPr/>
        </p:nvSpPr>
        <p:spPr bwMode="auto">
          <a:xfrm rot="3084097">
            <a:off x="5934870" y="4691856"/>
            <a:ext cx="976312" cy="485775"/>
          </a:xfrm>
          <a:prstGeom prst="rightArrow">
            <a:avLst>
              <a:gd name="adj1" fmla="val 50000"/>
              <a:gd name="adj2" fmla="val 49910"/>
            </a:avLst>
          </a:prstGeom>
          <a:solidFill>
            <a:srgbClr val="FF0000"/>
          </a:solidFill>
          <a:ln w="9525">
            <a:solidFill>
              <a:srgbClr val="FF0000"/>
            </a:solidFill>
            <a:round/>
            <a:headEnd/>
            <a:tailEnd/>
          </a:ln>
        </p:spPr>
        <p:txBody>
          <a:bodyPr>
            <a:prstTxWarp prst="textNoShape">
              <a:avLst/>
            </a:prstTxWarp>
          </a:bodyPr>
          <a:lstStyle/>
          <a:p>
            <a:endParaRPr lang="en-US" sz="1800">
              <a:latin typeface="Calibri"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381000" y="1066800"/>
            <a:ext cx="8305800" cy="5334000"/>
          </a:xfrm>
        </p:spPr>
        <p:txBody>
          <a:bodyPr/>
          <a:lstStyle/>
          <a:p>
            <a:pPr eaLnBrk="1" hangingPunct="1">
              <a:lnSpc>
                <a:spcPct val="120000"/>
              </a:lnSpc>
              <a:spcBef>
                <a:spcPct val="0"/>
              </a:spcBef>
              <a:buFontTx/>
              <a:buNone/>
            </a:pPr>
            <a:endParaRPr lang="en-GB" sz="1600" b="1">
              <a:ea typeface="ヒラギノ角ゴ Pro W3" pitchFamily="-107" charset="-128"/>
              <a:cs typeface="ヒラギノ角ゴ Pro W3" pitchFamily="-107" charset="-128"/>
            </a:endParaRPr>
          </a:p>
          <a:p>
            <a:pPr eaLnBrk="1" hangingPunct="1">
              <a:lnSpc>
                <a:spcPct val="120000"/>
              </a:lnSpc>
              <a:spcBef>
                <a:spcPct val="0"/>
              </a:spcBef>
              <a:buFontTx/>
              <a:buNone/>
            </a:pPr>
            <a:r>
              <a:rPr lang="en-GB" sz="2000" b="1">
                <a:ea typeface="ヒラギノ角ゴ Pro W3" pitchFamily="-107" charset="-128"/>
                <a:cs typeface="ヒラギノ角ゴ Pro W3" pitchFamily="-107" charset="-128"/>
              </a:rPr>
              <a:t>Unbounded outside observers (</a:t>
            </a:r>
            <a:r>
              <a:rPr lang="en-GB" sz="2000" b="1">
                <a:solidFill>
                  <a:srgbClr val="331FCC"/>
                </a:solidFill>
                <a:ea typeface="ヒラギノ角ゴ Pro W3" pitchFamily="-107" charset="-128"/>
                <a:cs typeface="ヒラギノ角ゴ Pro W3" pitchFamily="-107" charset="-128"/>
              </a:rPr>
              <a:t>God</a:t>
            </a:r>
            <a:r>
              <a:rPr lang="en-GB" sz="2000" b="1">
                <a:ea typeface="ヒラギノ角ゴ Pro W3" pitchFamily="-107" charset="-128"/>
                <a:cs typeface="ヒラギノ角ゴ Pro W3" pitchFamily="-107" charset="-128"/>
              </a:rPr>
              <a:t>) could tell us which one is the best solution for us without being bounded by our own constraints. But we are not </a:t>
            </a:r>
            <a:r>
              <a:rPr lang="en-GB" sz="2000" b="1">
                <a:solidFill>
                  <a:srgbClr val="331FCC"/>
                </a:solidFill>
                <a:ea typeface="ヒラギノ角ゴ Pro W3" pitchFamily="-107" charset="-128"/>
                <a:cs typeface="ヒラギノ角ゴ Pro W3" pitchFamily="-107" charset="-128"/>
              </a:rPr>
              <a:t>God</a:t>
            </a:r>
            <a:r>
              <a:rPr lang="en-GB" sz="2000" b="1">
                <a:ea typeface="ヒラギノ角ゴ Pro W3" pitchFamily="-107" charset="-128"/>
                <a:cs typeface="ヒラギノ角ゴ Pro W3" pitchFamily="-107" charset="-128"/>
              </a:rPr>
              <a:t> and we must face the problem of </a:t>
            </a:r>
            <a:r>
              <a:rPr lang="en-GB" sz="2000" b="1">
                <a:solidFill>
                  <a:srgbClr val="FF0000"/>
                </a:solidFill>
                <a:ea typeface="ヒラギノ角ゴ Pro W3" pitchFamily="-107" charset="-128"/>
                <a:cs typeface="ヒラギノ角ゴ Pro W3" pitchFamily="-107" charset="-128"/>
              </a:rPr>
              <a:t>cognitive scarcity.</a:t>
            </a:r>
          </a:p>
          <a:p>
            <a:pPr eaLnBrk="1" hangingPunct="1">
              <a:lnSpc>
                <a:spcPct val="120000"/>
              </a:lnSpc>
              <a:spcBef>
                <a:spcPct val="0"/>
              </a:spcBef>
              <a:buFontTx/>
              <a:buNone/>
            </a:pPr>
            <a:endParaRPr lang="en-GB" sz="2000" b="1">
              <a:solidFill>
                <a:srgbClr val="331FCC"/>
              </a:solidFill>
              <a:ea typeface="ヒラギノ角ゴ Pro W3" pitchFamily="-107" charset="-128"/>
              <a:cs typeface="ヒラギノ角ゴ Pro W3" pitchFamily="-107" charset="-128"/>
            </a:endParaRPr>
          </a:p>
          <a:p>
            <a:pPr eaLnBrk="1" hangingPunct="1">
              <a:lnSpc>
                <a:spcPct val="120000"/>
              </a:lnSpc>
              <a:spcBef>
                <a:spcPct val="0"/>
              </a:spcBef>
              <a:buFontTx/>
              <a:buNone/>
            </a:pPr>
            <a:r>
              <a:rPr lang="en-GB" sz="2000" b="1">
                <a:solidFill>
                  <a:srgbClr val="331FCC"/>
                </a:solidFill>
                <a:ea typeface="ヒラギノ角ゴ Pro W3" pitchFamily="-107" charset="-128"/>
                <a:cs typeface="ヒラギノ角ゴ Pro W3" pitchFamily="-107" charset="-128"/>
              </a:rPr>
              <a:t>If we ignore the </a:t>
            </a:r>
            <a:r>
              <a:rPr lang="en-GB" sz="2000" b="1">
                <a:solidFill>
                  <a:srgbClr val="FF0000"/>
                </a:solidFill>
                <a:ea typeface="ヒラギノ角ゴ Pro W3" pitchFamily="-107" charset="-128"/>
                <a:cs typeface="ヒラギノ角ゴ Pro W3" pitchFamily="-107" charset="-128"/>
              </a:rPr>
              <a:t>different</a:t>
            </a:r>
            <a:r>
              <a:rPr lang="en-GB" sz="2000" b="1">
                <a:solidFill>
                  <a:srgbClr val="331FCC"/>
                </a:solidFill>
                <a:ea typeface="ヒラギノ角ゴ Pro W3" pitchFamily="-107" charset="-128"/>
                <a:cs typeface="ヒラギノ角ゴ Pro W3" pitchFamily="-107" charset="-128"/>
              </a:rPr>
              <a:t> maximization costs faced by the different individuals we are assuming a strange economy where individuals face costly resources and “free” rationality.</a:t>
            </a:r>
          </a:p>
          <a:p>
            <a:pPr eaLnBrk="1" hangingPunct="1">
              <a:lnSpc>
                <a:spcPct val="120000"/>
              </a:lnSpc>
              <a:spcBef>
                <a:spcPct val="0"/>
              </a:spcBef>
              <a:buFontTx/>
              <a:buNone/>
            </a:pPr>
            <a:endParaRPr lang="en-GB" sz="2000" b="1">
              <a:solidFill>
                <a:srgbClr val="331FCC"/>
              </a:solidFill>
              <a:ea typeface="ヒラギノ角ゴ Pro W3" pitchFamily="-107" charset="-128"/>
              <a:cs typeface="ヒラギノ角ゴ Pro W3" pitchFamily="-107" charset="-128"/>
            </a:endParaRPr>
          </a:p>
          <a:p>
            <a:pPr eaLnBrk="1" hangingPunct="1">
              <a:lnSpc>
                <a:spcPct val="120000"/>
              </a:lnSpc>
              <a:spcBef>
                <a:spcPct val="0"/>
              </a:spcBef>
              <a:buFontTx/>
              <a:buNone/>
            </a:pPr>
            <a:r>
              <a:rPr lang="en-GB" sz="2000" b="1">
                <a:solidFill>
                  <a:srgbClr val="FF0000"/>
                </a:solidFill>
                <a:ea typeface="ヒラギノ角ゴ Pro W3" pitchFamily="-107" charset="-128"/>
                <a:cs typeface="ヒラギノ角ゴ Pro W3" pitchFamily="-107" charset="-128"/>
              </a:rPr>
              <a:t>Under this assumption the maximization hypothesis is saved</a:t>
            </a:r>
          </a:p>
          <a:p>
            <a:pPr eaLnBrk="1" hangingPunct="1">
              <a:lnSpc>
                <a:spcPct val="120000"/>
              </a:lnSpc>
              <a:spcBef>
                <a:spcPct val="0"/>
              </a:spcBef>
              <a:buFontTx/>
              <a:buNone/>
            </a:pPr>
            <a:r>
              <a:rPr lang="en-GB" sz="2000" b="1">
                <a:solidFill>
                  <a:srgbClr val="FF0000"/>
                </a:solidFill>
                <a:ea typeface="ヒラギノ角ゴ Pro W3" pitchFamily="-107" charset="-128"/>
                <a:cs typeface="ヒラギノ角ゴ Pro W3" pitchFamily="-107" charset="-128"/>
              </a:rPr>
              <a:t>but the general neo-classical paradigm of scarcity is abandoned</a:t>
            </a:r>
            <a:endParaRPr lang="en-GB" sz="2000" b="1">
              <a:solidFill>
                <a:srgbClr val="331FCC"/>
              </a:solidFill>
              <a:ea typeface="ヒラギノ角ゴ Pro W3" pitchFamily="-107" charset="-128"/>
              <a:cs typeface="ヒラギノ角ゴ Pro W3" pitchFamily="-107" charset="-128"/>
            </a:endParaRPr>
          </a:p>
          <a:p>
            <a:pPr eaLnBrk="1" hangingPunct="1"/>
            <a:endParaRPr lang="en-GB" sz="2000" b="1">
              <a:solidFill>
                <a:srgbClr val="331FCC"/>
              </a:solidFill>
              <a:ea typeface="ヒラギノ角ゴ Pro W3" pitchFamily="-107" charset="-128"/>
              <a:cs typeface="ヒラギノ角ゴ Pro W3" pitchFamily="-107" charset="-128"/>
            </a:endParaRPr>
          </a:p>
        </p:txBody>
      </p:sp>
      <p:sp>
        <p:nvSpPr>
          <p:cNvPr id="56323" name="Rectangle 3"/>
          <p:cNvSpPr>
            <a:spLocks noChangeArrowheads="1"/>
          </p:cNvSpPr>
          <p:nvPr/>
        </p:nvSpPr>
        <p:spPr bwMode="auto">
          <a:xfrm>
            <a:off x="0" y="36513"/>
            <a:ext cx="8991600" cy="457200"/>
          </a:xfrm>
          <a:prstGeom prst="rect">
            <a:avLst/>
          </a:prstGeom>
          <a:noFill/>
          <a:ln w="9525">
            <a:noFill/>
            <a:miter lim="800000"/>
            <a:headEnd/>
            <a:tailEnd/>
          </a:ln>
        </p:spPr>
        <p:txBody>
          <a:bodyPr>
            <a:prstTxWarp prst="textNoShape">
              <a:avLst/>
            </a:prstTxWarp>
            <a:spAutoFit/>
          </a:bodyPr>
          <a:lstStyle/>
          <a:p>
            <a:endParaRPr lang="en-US" sz="1800">
              <a:latin typeface="Calibri" charset="0"/>
            </a:endParaRPr>
          </a:p>
        </p:txBody>
      </p:sp>
      <p:sp>
        <p:nvSpPr>
          <p:cNvPr id="38916" name="Rectangle 4"/>
          <p:cNvSpPr>
            <a:spLocks noChangeArrowheads="1"/>
          </p:cNvSpPr>
          <p:nvPr/>
        </p:nvSpPr>
        <p:spPr bwMode="auto">
          <a:xfrm>
            <a:off x="0" y="0"/>
            <a:ext cx="9144000" cy="762000"/>
          </a:xfrm>
          <a:prstGeom prst="rect">
            <a:avLst/>
          </a:prstGeom>
          <a:solidFill>
            <a:srgbClr val="331FCC"/>
          </a:solidFill>
          <a:ln w="9525">
            <a:noFill/>
            <a:miter lim="800000"/>
            <a:headEnd/>
            <a:tailEnd/>
          </a:ln>
        </p:spPr>
        <p:txBody>
          <a:bodyPr>
            <a:prstTxWarp prst="textNoShape">
              <a:avLst/>
            </a:prstTxWarp>
            <a:spAutoFit/>
          </a:bodyPr>
          <a:lstStyle/>
          <a:p>
            <a:pPr algn="ctr" fontAlgn="auto">
              <a:spcBef>
                <a:spcPts val="0"/>
              </a:spcBef>
              <a:spcAft>
                <a:spcPts val="0"/>
              </a:spcAft>
              <a:defRPr/>
            </a:pPr>
            <a:r>
              <a:rPr lang="en-GB" sz="4400" dirty="0">
                <a:ln>
                  <a:solidFill>
                    <a:srgbClr val="FFFFFF"/>
                  </a:solidFill>
                </a:ln>
                <a:solidFill>
                  <a:schemeClr val="accent1"/>
                </a:solidFill>
                <a:latin typeface="+mn-lt"/>
                <a:ea typeface="+mn-ea"/>
                <a:cs typeface="+mn-cs"/>
              </a:rPr>
              <a:t>God and human constraints</a:t>
            </a:r>
            <a:endParaRPr lang="en-GB" sz="4400" dirty="0">
              <a:ln>
                <a:solidFill>
                  <a:srgbClr val="FFFFFF"/>
                </a:solidFill>
              </a:ln>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219200"/>
          </a:xfrm>
          <a:solidFill>
            <a:srgbClr val="331FCC"/>
          </a:solidFill>
        </p:spPr>
        <p:txBody>
          <a:bodyPr/>
          <a:lstStyle/>
          <a:p>
            <a:pPr eaLnBrk="1" hangingPunct="1"/>
            <a:r>
              <a:rPr lang="en-GB">
                <a:solidFill>
                  <a:schemeClr val="bg1"/>
                </a:solidFill>
                <a:ea typeface="ヒラギノ角ゴ Pro W3" pitchFamily="-107" charset="-128"/>
                <a:cs typeface="ヒラギノ角ゴ Pro W3" pitchFamily="-107" charset="-128"/>
              </a:rPr>
              <a:t>Dimensions of Bounded Rationality.</a:t>
            </a:r>
            <a:endParaRPr lang="en-GB">
              <a:ea typeface="ヒラギノ角ゴ Pro W3" pitchFamily="-107" charset="-128"/>
              <a:cs typeface="ヒラギノ角ゴ Pro W3" pitchFamily="-107" charset="-128"/>
            </a:endParaRPr>
          </a:p>
        </p:txBody>
      </p:sp>
      <p:sp>
        <p:nvSpPr>
          <p:cNvPr id="58371" name="Rectangle 3"/>
          <p:cNvSpPr>
            <a:spLocks noGrp="1" noChangeArrowheads="1"/>
          </p:cNvSpPr>
          <p:nvPr>
            <p:ph type="body" idx="1"/>
          </p:nvPr>
        </p:nvSpPr>
        <p:spPr/>
        <p:txBody>
          <a:bodyPr/>
          <a:lstStyle/>
          <a:p>
            <a:pPr marL="609600" indent="-609600" eaLnBrk="1" hangingPunct="1">
              <a:lnSpc>
                <a:spcPct val="90000"/>
              </a:lnSpc>
              <a:spcBef>
                <a:spcPct val="0"/>
              </a:spcBef>
              <a:buFont typeface="Times" pitchFamily="-107" charset="0"/>
              <a:buAutoNum type="arabicParenR"/>
            </a:pPr>
            <a:r>
              <a:rPr lang="en-GB" sz="2400">
                <a:ea typeface="ヒラギノ角ゴ Pro W3" pitchFamily="-107" charset="-128"/>
                <a:cs typeface="ヒラギノ角ゴ Pro W3" pitchFamily="-107" charset="-128"/>
              </a:rPr>
              <a:t>Limited Communication Capabilities</a:t>
            </a:r>
          </a:p>
          <a:p>
            <a:pPr marL="609600" indent="-609600" eaLnBrk="1" hangingPunct="1">
              <a:lnSpc>
                <a:spcPct val="90000"/>
              </a:lnSpc>
              <a:spcBef>
                <a:spcPct val="0"/>
              </a:spcBef>
              <a:buFont typeface="Times" pitchFamily="-107" charset="0"/>
              <a:buAutoNum type="arabicParenR"/>
            </a:pPr>
            <a:endParaRPr lang="en-GB" sz="2400">
              <a:ea typeface="ヒラギノ角ゴ Pro W3" pitchFamily="-107" charset="-128"/>
              <a:cs typeface="ヒラギノ角ゴ Pro W3" pitchFamily="-107" charset="-128"/>
            </a:endParaRPr>
          </a:p>
          <a:p>
            <a:pPr marL="609600" indent="-609600" eaLnBrk="1" hangingPunct="1">
              <a:lnSpc>
                <a:spcPct val="90000"/>
              </a:lnSpc>
              <a:spcBef>
                <a:spcPct val="0"/>
              </a:spcBef>
              <a:buFont typeface="Times" pitchFamily="-107" charset="0"/>
              <a:buAutoNum type="arabicParenR"/>
            </a:pPr>
            <a:r>
              <a:rPr lang="en-GB" sz="2400">
                <a:ea typeface="ヒラギノ角ゴ Pro W3" pitchFamily="-107" charset="-128"/>
                <a:cs typeface="ヒラギノ角ゴ Pro W3" pitchFamily="-107" charset="-128"/>
              </a:rPr>
              <a:t>Limited Information Capabilities</a:t>
            </a:r>
          </a:p>
          <a:p>
            <a:pPr marL="609600" indent="-609600" eaLnBrk="1" hangingPunct="1">
              <a:lnSpc>
                <a:spcPct val="90000"/>
              </a:lnSpc>
              <a:spcBef>
                <a:spcPct val="0"/>
              </a:spcBef>
              <a:buFont typeface="Times" pitchFamily="-107" charset="0"/>
              <a:buAutoNum type="arabicParenR"/>
            </a:pPr>
            <a:endParaRPr lang="en-GB" sz="2400">
              <a:ea typeface="ヒラギノ角ゴ Pro W3" pitchFamily="-107" charset="-128"/>
              <a:cs typeface="ヒラギノ角ゴ Pro W3" pitchFamily="-107" charset="-128"/>
            </a:endParaRPr>
          </a:p>
          <a:p>
            <a:pPr marL="609600" indent="-609600" eaLnBrk="1" hangingPunct="1">
              <a:lnSpc>
                <a:spcPct val="90000"/>
              </a:lnSpc>
              <a:spcBef>
                <a:spcPct val="0"/>
              </a:spcBef>
              <a:buFont typeface="Times" pitchFamily="-107" charset="0"/>
              <a:buAutoNum type="arabicParenR"/>
            </a:pPr>
            <a:r>
              <a:rPr lang="en-GB" sz="2400">
                <a:solidFill>
                  <a:srgbClr val="331FCC"/>
                </a:solidFill>
                <a:ea typeface="ヒラギノ角ゴ Pro W3" pitchFamily="-107" charset="-128"/>
                <a:cs typeface="ヒラギノ角ゴ Pro W3" pitchFamily="-107" charset="-128"/>
              </a:rPr>
              <a:t>Limited Calculation Capabilities </a:t>
            </a:r>
          </a:p>
          <a:p>
            <a:pPr marL="609600" indent="-609600" eaLnBrk="1" hangingPunct="1">
              <a:lnSpc>
                <a:spcPct val="90000"/>
              </a:lnSpc>
              <a:spcBef>
                <a:spcPct val="0"/>
              </a:spcBef>
              <a:buFont typeface="Times" pitchFamily="-107" charset="0"/>
              <a:buNone/>
            </a:pPr>
            <a:r>
              <a:rPr lang="en-GB" sz="2400">
                <a:solidFill>
                  <a:srgbClr val="331FCC"/>
                </a:solidFill>
                <a:ea typeface="ヒラギノ角ゴ Pro W3" pitchFamily="-107" charset="-128"/>
                <a:cs typeface="ヒラギノ角ゴ Pro W3" pitchFamily="-107" charset="-128"/>
              </a:rPr>
              <a:t>            (already considered)</a:t>
            </a:r>
          </a:p>
          <a:p>
            <a:pPr marL="609600" indent="-609600" eaLnBrk="1" hangingPunct="1">
              <a:lnSpc>
                <a:spcPct val="90000"/>
              </a:lnSpc>
              <a:spcBef>
                <a:spcPct val="0"/>
              </a:spcBef>
              <a:buFont typeface="Times" pitchFamily="-107" charset="0"/>
              <a:buAutoNum type="arabicParenR"/>
            </a:pPr>
            <a:endParaRPr lang="en-GB" sz="2400">
              <a:ea typeface="ヒラギノ角ゴ Pro W3" pitchFamily="-107" charset="-128"/>
              <a:cs typeface="ヒラギノ角ゴ Pro W3" pitchFamily="-107" charset="-128"/>
            </a:endParaRPr>
          </a:p>
          <a:p>
            <a:pPr marL="609600" indent="-609600" eaLnBrk="1" hangingPunct="1">
              <a:lnSpc>
                <a:spcPct val="90000"/>
              </a:lnSpc>
              <a:spcBef>
                <a:spcPct val="0"/>
              </a:spcBef>
              <a:buFont typeface="Times" pitchFamily="-107" charset="0"/>
              <a:buAutoNum type="arabicParenR"/>
            </a:pPr>
            <a:r>
              <a:rPr lang="en-GB" sz="2400">
                <a:ea typeface="ヒラギノ角ゴ Pro W3" pitchFamily="-107" charset="-128"/>
                <a:cs typeface="ヒラギノ角ゴ Pro W3" pitchFamily="-107" charset="-128"/>
              </a:rPr>
              <a:t>Limited preference formation Capabilities</a:t>
            </a:r>
          </a:p>
          <a:p>
            <a:pPr marL="609600" indent="-609600" eaLnBrk="1" hangingPunct="1">
              <a:lnSpc>
                <a:spcPct val="90000"/>
              </a:lnSpc>
              <a:spcBef>
                <a:spcPct val="0"/>
              </a:spcBef>
              <a:buFont typeface="Times" pitchFamily="-107" charset="0"/>
              <a:buAutoNum type="arabicParenR"/>
            </a:pPr>
            <a:endParaRPr lang="en-GB" sz="2400">
              <a:ea typeface="ヒラギノ角ゴ Pro W3" pitchFamily="-107" charset="-128"/>
              <a:cs typeface="ヒラギノ角ゴ Pro W3" pitchFamily="-107" charset="-128"/>
            </a:endParaRPr>
          </a:p>
          <a:p>
            <a:pPr marL="609600" indent="-609600" eaLnBrk="1" hangingPunct="1">
              <a:lnSpc>
                <a:spcPct val="90000"/>
              </a:lnSpc>
              <a:spcBef>
                <a:spcPct val="0"/>
              </a:spcBef>
              <a:buFont typeface="Times" pitchFamily="-107" charset="0"/>
              <a:buAutoNum type="arabicParenR"/>
            </a:pPr>
            <a:r>
              <a:rPr lang="en-GB" sz="2400">
                <a:ea typeface="ヒラギノ角ゴ Pro W3" pitchFamily="-107" charset="-128"/>
                <a:cs typeface="ヒラギノ角ゴ Pro W3" pitchFamily="-107" charset="-128"/>
              </a:rPr>
              <a:t>Limited emotional Capabilities</a:t>
            </a:r>
          </a:p>
          <a:p>
            <a:pPr marL="609600" indent="-609600" eaLnBrk="1" hangingPunct="1">
              <a:lnSpc>
                <a:spcPct val="90000"/>
              </a:lnSpc>
            </a:pPr>
            <a:endParaRPr lang="en-GB">
              <a:ea typeface="ヒラギノ角ゴ Pro W3" pitchFamily="-107" charset="-128"/>
              <a:cs typeface="ヒラギノ角ゴ Pro W3" pitchFamily="-107"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220200" cy="1524000"/>
          </a:xfrm>
          <a:solidFill>
            <a:srgbClr val="331FCC"/>
          </a:solidFill>
        </p:spPr>
        <p:txBody>
          <a:bodyPr rtlCol="0">
            <a:normAutofit fontScale="90000"/>
          </a:bodyPr>
          <a:lstStyle/>
          <a:p>
            <a:pPr marL="838200" indent="-838200" eaLnBrk="1" fontAlgn="auto" hangingPunct="1">
              <a:spcAft>
                <a:spcPts val="0"/>
              </a:spcAft>
              <a:defRPr/>
            </a:pPr>
            <a:r>
              <a:rPr lang="en-GB" sz="3600" dirty="0">
                <a:solidFill>
                  <a:schemeClr val="bg1"/>
                </a:solidFill>
                <a:ea typeface="+mj-ea"/>
                <a:cs typeface="+mj-cs"/>
              </a:rPr>
              <a:t>New Property right approach and limited Communication Capabilities</a:t>
            </a:r>
            <a:br>
              <a:rPr lang="en-GB" sz="3600" dirty="0">
                <a:solidFill>
                  <a:schemeClr val="accent1"/>
                </a:solidFill>
                <a:ea typeface="+mj-ea"/>
                <a:cs typeface="+mj-cs"/>
              </a:rPr>
            </a:br>
            <a:endParaRPr lang="en-GB" sz="3600" dirty="0">
              <a:ea typeface="+mj-ea"/>
              <a:cs typeface="+mj-cs"/>
            </a:endParaRPr>
          </a:p>
        </p:txBody>
      </p:sp>
      <p:sp>
        <p:nvSpPr>
          <p:cNvPr id="60419" name="Rectangle 3"/>
          <p:cNvSpPr>
            <a:spLocks noGrp="1" noChangeArrowheads="1"/>
          </p:cNvSpPr>
          <p:nvPr>
            <p:ph type="body" idx="1"/>
          </p:nvPr>
        </p:nvSpPr>
        <p:spPr>
          <a:xfrm>
            <a:off x="228600" y="1981200"/>
            <a:ext cx="8686800" cy="4648200"/>
          </a:xfrm>
        </p:spPr>
        <p:txBody>
          <a:bodyPr/>
          <a:lstStyle/>
          <a:p>
            <a:pPr eaLnBrk="1" hangingPunct="1">
              <a:lnSpc>
                <a:spcPct val="90000"/>
              </a:lnSpc>
              <a:buFontTx/>
              <a:buNone/>
            </a:pPr>
            <a:r>
              <a:rPr lang="en-GB" sz="2400">
                <a:ea typeface="ヒラギノ角ゴ Pro W3" pitchFamily="-107" charset="-128"/>
                <a:cs typeface="ヒラギノ角ゴ Pro W3" pitchFamily="-107" charset="-128"/>
              </a:rPr>
              <a:t>The </a:t>
            </a:r>
            <a:r>
              <a:rPr lang="en-GB" sz="2400">
                <a:solidFill>
                  <a:srgbClr val="331FCC"/>
                </a:solidFill>
                <a:ea typeface="ヒラギノ角ゴ Pro W3" pitchFamily="-107" charset="-128"/>
                <a:cs typeface="ヒラギノ角ゴ Pro W3" pitchFamily="-107" charset="-128"/>
              </a:rPr>
              <a:t>"New Property Rights" approach considers this case.</a:t>
            </a:r>
            <a:r>
              <a:rPr lang="en-GB" sz="2400">
                <a:ea typeface="ヒラギノ角ゴ Pro W3" pitchFamily="-107" charset="-128"/>
                <a:cs typeface="ヒラギノ角ゴ Pro W3" pitchFamily="-107" charset="-128"/>
              </a:rPr>
              <a:t> </a:t>
            </a:r>
          </a:p>
          <a:p>
            <a:pPr eaLnBrk="1" hangingPunct="1">
              <a:lnSpc>
                <a:spcPct val="90000"/>
              </a:lnSpc>
              <a:buFontTx/>
              <a:buNone/>
            </a:pPr>
            <a:r>
              <a:rPr lang="en-GB" sz="2400">
                <a:ea typeface="ヒラギノ角ゴ Pro W3" pitchFamily="-107" charset="-128"/>
                <a:cs typeface="ヒラギノ角ゴ Pro W3" pitchFamily="-107" charset="-128"/>
              </a:rPr>
              <a:t>However, this approach considers one particular type of communication cost (that  arising with third party enforcers) and assumes that the cost of transmitting this information is infinitely large. </a:t>
            </a:r>
          </a:p>
          <a:p>
            <a:pPr eaLnBrk="1" hangingPunct="1">
              <a:lnSpc>
                <a:spcPct val="90000"/>
              </a:lnSpc>
              <a:buFontTx/>
              <a:buNone/>
            </a:pPr>
            <a:r>
              <a:rPr lang="en-GB" sz="2400">
                <a:ea typeface="ヒラギノ角ゴ Pro W3" pitchFamily="-107" charset="-128"/>
                <a:cs typeface="ヒラギノ角ゴ Pro W3" pitchFamily="-107" charset="-128"/>
              </a:rPr>
              <a:t>Given this assumption, we have a trivial solution to the "economising on bounded rationality problem"</a:t>
            </a:r>
            <a:r>
              <a:rPr lang="en-GB" sz="2400">
                <a:solidFill>
                  <a:srgbClr val="331FCC"/>
                </a:solidFill>
                <a:ea typeface="ヒラギノ角ゴ Pro W3" pitchFamily="-107" charset="-128"/>
                <a:cs typeface="ヒラギノ角ゴ Pro W3" pitchFamily="-107" charset="-128"/>
              </a:rPr>
              <a:t>:</a:t>
            </a:r>
            <a:r>
              <a:rPr lang="en-GB" sz="2400">
                <a:ea typeface="ヒラギノ角ゴ Pro W3" pitchFamily="-107" charset="-128"/>
                <a:cs typeface="ヒラギノ角ゴ Pro W3" pitchFamily="-107" charset="-128"/>
              </a:rPr>
              <a:t> zero resources will be dedicated to communicate with the third party enforcers and the agents can exclusively concentrate on the problem of allocating the resources among the other uses. </a:t>
            </a:r>
          </a:p>
          <a:p>
            <a:pPr eaLnBrk="1" hangingPunct="1">
              <a:lnSpc>
                <a:spcPct val="90000"/>
              </a:lnSpc>
              <a:buFontTx/>
              <a:buNone/>
            </a:pPr>
            <a:r>
              <a:rPr lang="en-GB" sz="2400">
                <a:solidFill>
                  <a:srgbClr val="331FCC"/>
                </a:solidFill>
                <a:ea typeface="ヒラギノ角ゴ Pro W3" pitchFamily="-107" charset="-128"/>
                <a:cs typeface="ヒラギノ角ゴ Pro W3" pitchFamily="-107" charset="-128"/>
              </a:rPr>
              <a:t>Hayek and central planning</a:t>
            </a:r>
            <a:r>
              <a:rPr lang="en-GB" sz="2400">
                <a:ea typeface="ヒラギノ角ゴ Pro W3" pitchFamily="-107" charset="-128"/>
                <a:cs typeface="ヒラギノ角ゴ Pro W3" pitchFamily="-107" charset="-128"/>
              </a:rPr>
              <a:t>. Are really prices (the only) zero-costs price transmitters?</a:t>
            </a: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endParaRPr lang="en-GB" sz="1800">
              <a:ea typeface="ヒラギノ角ゴ Pro W3" pitchFamily="-107" charset="-128"/>
              <a:cs typeface="ヒラギノ角ゴ Pro W3" pitchFamily="-107" charset="-128"/>
            </a:endParaRPr>
          </a:p>
          <a:p>
            <a:pPr eaLnBrk="1" hangingPunct="1">
              <a:lnSpc>
                <a:spcPct val="90000"/>
              </a:lnSpc>
              <a:buFontTx/>
              <a:buNone/>
            </a:pPr>
            <a:endParaRPr lang="en-GB" sz="1800">
              <a:ea typeface="ヒラギノ角ゴ Pro W3" pitchFamily="-107" charset="-128"/>
              <a:cs typeface="ヒラギノ角ゴ Pro W3" pitchFamily="-107" charset="-128"/>
            </a:endParaRPr>
          </a:p>
          <a:p>
            <a:pPr eaLnBrk="1" hangingPunct="1">
              <a:lnSpc>
                <a:spcPct val="90000"/>
              </a:lnSpc>
            </a:pPr>
            <a:endParaRPr lang="en-GB" sz="1800">
              <a:ea typeface="ヒラギノ角ゴ Pro W3" pitchFamily="-107" charset="-128"/>
              <a:cs typeface="ヒラギノ角ゴ Pro W3" pitchFamily="-107"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381000" y="914400"/>
            <a:ext cx="8610600" cy="4343400"/>
          </a:xfrm>
        </p:spPr>
        <p:txBody>
          <a:bodyPr rtlCol="0">
            <a:normAutofit fontScale="92500" lnSpcReduction="20000"/>
          </a:bodyPr>
          <a:lstStyle/>
          <a:p>
            <a:pPr eaLnBrk="1" fontAlgn="auto" hangingPunct="1">
              <a:lnSpc>
                <a:spcPct val="120000"/>
              </a:lnSpc>
              <a:spcAft>
                <a:spcPts val="0"/>
              </a:spcAft>
              <a:buFontTx/>
              <a:buNone/>
              <a:defRPr/>
            </a:pPr>
            <a:r>
              <a:rPr lang="en-GB" sz="2400">
                <a:ea typeface="+mn-ea"/>
                <a:cs typeface="+mn-cs"/>
              </a:rPr>
              <a:t>Economising on bounded communication skills would require a </a:t>
            </a:r>
            <a:r>
              <a:rPr lang="en-GB" sz="2400">
                <a:solidFill>
                  <a:srgbClr val="331FCC"/>
                </a:solidFill>
                <a:ea typeface="+mn-ea"/>
                <a:cs typeface="+mn-cs"/>
              </a:rPr>
              <a:t>"meta-channel" </a:t>
            </a:r>
            <a:r>
              <a:rPr lang="en-GB" sz="2400">
                <a:ea typeface="+mn-ea"/>
                <a:cs typeface="+mn-cs"/>
              </a:rPr>
              <a:t>where the agents could choose the most economical channels taking into account the "learning by using" effects and the "network externalities" that are involved in the choice. </a:t>
            </a:r>
          </a:p>
          <a:p>
            <a:pPr eaLnBrk="1" fontAlgn="auto" hangingPunct="1">
              <a:lnSpc>
                <a:spcPct val="120000"/>
              </a:lnSpc>
              <a:spcAft>
                <a:spcPts val="0"/>
              </a:spcAft>
              <a:buFontTx/>
              <a:buNone/>
              <a:defRPr/>
            </a:pPr>
            <a:endParaRPr lang="en-GB" sz="2400">
              <a:ea typeface="+mn-ea"/>
              <a:cs typeface="+mn-cs"/>
            </a:endParaRPr>
          </a:p>
          <a:p>
            <a:pPr eaLnBrk="1" fontAlgn="auto" hangingPunct="1">
              <a:lnSpc>
                <a:spcPct val="120000"/>
              </a:lnSpc>
              <a:spcAft>
                <a:spcPts val="0"/>
              </a:spcAft>
              <a:buFontTx/>
              <a:buNone/>
              <a:defRPr/>
            </a:pPr>
            <a:r>
              <a:rPr lang="en-GB" sz="2400">
                <a:ea typeface="+mn-ea"/>
                <a:cs typeface="+mn-cs"/>
              </a:rPr>
              <a:t>However, this begs the very question that it is supposed to answer: </a:t>
            </a:r>
            <a:r>
              <a:rPr lang="en-GB" sz="2400">
                <a:solidFill>
                  <a:srgbClr val="FF0000"/>
                </a:solidFill>
                <a:ea typeface="+mn-ea"/>
                <a:cs typeface="+mn-cs"/>
              </a:rPr>
              <a:t>how</a:t>
            </a:r>
            <a:r>
              <a:rPr lang="en-GB" sz="2400">
                <a:ea typeface="+mn-ea"/>
                <a:cs typeface="+mn-cs"/>
              </a:rPr>
              <a:t> </a:t>
            </a:r>
            <a:r>
              <a:rPr lang="en-GB" sz="2400">
                <a:solidFill>
                  <a:srgbClr val="FF0000"/>
                </a:solidFill>
                <a:ea typeface="+mn-ea"/>
                <a:cs typeface="+mn-cs"/>
              </a:rPr>
              <a:t>a (meta-)channel is ever chosen</a:t>
            </a:r>
            <a:r>
              <a:rPr lang="en-GB" sz="2400">
                <a:ea typeface="+mn-ea"/>
                <a:cs typeface="+mn-cs"/>
              </a:rPr>
              <a:t> . A convincing story should neither exclude the possibility that agents try (some times, rationally) to look for better channels nor that they can be locked in "a priori" inefficient channels. </a:t>
            </a:r>
          </a:p>
          <a:p>
            <a:pPr eaLnBrk="1" fontAlgn="auto" hangingPunct="1">
              <a:lnSpc>
                <a:spcPct val="120000"/>
              </a:lnSpc>
              <a:spcAft>
                <a:spcPts val="0"/>
              </a:spcAft>
              <a:buFontTx/>
              <a:buNone/>
              <a:defRPr/>
            </a:pPr>
            <a:r>
              <a:rPr lang="en-GB" sz="2400">
                <a:ea typeface="+mn-ea"/>
                <a:cs typeface="+mn-cs"/>
              </a:rPr>
              <a:t> </a:t>
            </a:r>
          </a:p>
          <a:p>
            <a:pPr eaLnBrk="1" fontAlgn="auto" hangingPunct="1">
              <a:lnSpc>
                <a:spcPct val="90000"/>
              </a:lnSpc>
              <a:spcAft>
                <a:spcPts val="0"/>
              </a:spcAft>
              <a:buFont typeface="Arial"/>
              <a:buChar char="•"/>
              <a:defRPr/>
            </a:pPr>
            <a:endParaRPr lang="en-GB" sz="2000">
              <a:ea typeface="+mn-ea"/>
              <a:cs typeface="+mn-cs"/>
            </a:endParaRPr>
          </a:p>
        </p:txBody>
      </p:sp>
      <p:sp>
        <p:nvSpPr>
          <p:cNvPr id="62467" name="Rectangle 3"/>
          <p:cNvSpPr>
            <a:spLocks noChangeArrowheads="1"/>
          </p:cNvSpPr>
          <p:nvPr/>
        </p:nvSpPr>
        <p:spPr bwMode="auto">
          <a:xfrm>
            <a:off x="2705100" y="141288"/>
            <a:ext cx="184150" cy="457200"/>
          </a:xfrm>
          <a:prstGeom prst="rect">
            <a:avLst/>
          </a:prstGeom>
          <a:noFill/>
          <a:ln w="9525">
            <a:noFill/>
            <a:miter lim="800000"/>
            <a:headEnd/>
            <a:tailEnd/>
          </a:ln>
        </p:spPr>
        <p:txBody>
          <a:bodyPr wrap="none">
            <a:prstTxWarp prst="textNoShape">
              <a:avLst/>
            </a:prstTxWarp>
            <a:spAutoFit/>
          </a:bodyPr>
          <a:lstStyle/>
          <a:p>
            <a:endParaRPr lang="en-US" sz="1800">
              <a:latin typeface="Calibri" charset="0"/>
            </a:endParaRPr>
          </a:p>
        </p:txBody>
      </p:sp>
      <p:sp>
        <p:nvSpPr>
          <p:cNvPr id="62468" name="Rectangle 4"/>
          <p:cNvSpPr>
            <a:spLocks noChangeArrowheads="1"/>
          </p:cNvSpPr>
          <p:nvPr/>
        </p:nvSpPr>
        <p:spPr bwMode="auto">
          <a:xfrm>
            <a:off x="0" y="0"/>
            <a:ext cx="9144000" cy="701675"/>
          </a:xfrm>
          <a:prstGeom prst="rect">
            <a:avLst/>
          </a:prstGeom>
          <a:solidFill>
            <a:srgbClr val="331FCC"/>
          </a:solidFill>
          <a:ln w="9525">
            <a:noFill/>
            <a:miter lim="800000"/>
            <a:headEnd/>
            <a:tailEnd/>
          </a:ln>
        </p:spPr>
        <p:txBody>
          <a:bodyPr>
            <a:prstTxWarp prst="textNoShape">
              <a:avLst/>
            </a:prstTxWarp>
            <a:spAutoFit/>
          </a:bodyPr>
          <a:lstStyle/>
          <a:p>
            <a:pPr algn="ctr"/>
            <a:r>
              <a:rPr lang="en-GB" sz="4000">
                <a:solidFill>
                  <a:srgbClr val="FFFFFF"/>
                </a:solidFill>
                <a:latin typeface="Calibri" charset="0"/>
              </a:rPr>
              <a:t>A meta-channel?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295400"/>
          </a:xfrm>
          <a:solidFill>
            <a:srgbClr val="331FCC"/>
          </a:solidFill>
        </p:spPr>
        <p:txBody>
          <a:bodyPr/>
          <a:lstStyle/>
          <a:p>
            <a:pPr eaLnBrk="1" hangingPunct="1"/>
            <a:r>
              <a:rPr lang="en-GB" sz="4000">
                <a:solidFill>
                  <a:srgbClr val="FFFFFF"/>
                </a:solidFill>
                <a:ea typeface="ヒラギノ角ゴ Pro W3" pitchFamily="-107" charset="-128"/>
                <a:cs typeface="ヒラギノ角ゴ Pro W3" pitchFamily="-107" charset="-128"/>
              </a:rPr>
              <a:t>Bounded information processing skills</a:t>
            </a:r>
            <a:endParaRPr lang="en-GB" u="sng">
              <a:solidFill>
                <a:srgbClr val="FFFFFF"/>
              </a:solidFill>
              <a:ea typeface="ヒラギノ角ゴ Pro W3" pitchFamily="-107" charset="-128"/>
              <a:cs typeface="ヒラギノ角ゴ Pro W3" pitchFamily="-107" charset="-128"/>
            </a:endParaRPr>
          </a:p>
        </p:txBody>
      </p:sp>
      <p:sp>
        <p:nvSpPr>
          <p:cNvPr id="47107" name="Rectangle 3"/>
          <p:cNvSpPr>
            <a:spLocks noGrp="1" noChangeArrowheads="1"/>
          </p:cNvSpPr>
          <p:nvPr>
            <p:ph type="body" idx="1"/>
          </p:nvPr>
        </p:nvSpPr>
        <p:spPr>
          <a:xfrm>
            <a:off x="228600" y="1600200"/>
            <a:ext cx="8686800" cy="5029200"/>
          </a:xfrm>
        </p:spPr>
        <p:txBody>
          <a:bodyPr rtlCol="0">
            <a:normAutofit/>
          </a:bodyPr>
          <a:lstStyle/>
          <a:p>
            <a:pPr eaLnBrk="1" fontAlgn="auto" hangingPunct="1">
              <a:lnSpc>
                <a:spcPct val="90000"/>
              </a:lnSpc>
              <a:spcAft>
                <a:spcPts val="0"/>
              </a:spcAft>
              <a:buFont typeface="Arial"/>
              <a:buChar char="•"/>
              <a:defRPr/>
            </a:pPr>
            <a:r>
              <a:rPr lang="en-GB" sz="2400" b="1">
                <a:ea typeface="+mn-ea"/>
                <a:cs typeface="+mn-cs"/>
              </a:rPr>
              <a:t>Economising on this type of bounded rationality is notoriously difficult. </a:t>
            </a:r>
          </a:p>
          <a:p>
            <a:pPr eaLnBrk="1" fontAlgn="auto" hangingPunct="1">
              <a:lnSpc>
                <a:spcPct val="90000"/>
              </a:lnSpc>
              <a:spcAft>
                <a:spcPts val="0"/>
              </a:spcAft>
              <a:buFont typeface="Arial"/>
              <a:buChar char="•"/>
              <a:defRPr/>
            </a:pPr>
            <a:r>
              <a:rPr lang="en-GB" sz="2400" b="1">
                <a:ea typeface="+mn-ea"/>
                <a:cs typeface="+mn-cs"/>
              </a:rPr>
              <a:t>If processing information is costly, then the agents will process additional information only when its expected marginal benefit outweighs its marginal cost. But the expected marginal benefit will depend </a:t>
            </a:r>
            <a:r>
              <a:rPr lang="en-GB" sz="2400" b="1">
                <a:solidFill>
                  <a:srgbClr val="331FCC"/>
                </a:solidFill>
                <a:ea typeface="+mn-ea"/>
                <a:cs typeface="+mn-cs"/>
              </a:rPr>
              <a:t>on the a-priori beliefs of the agents.</a:t>
            </a:r>
            <a:r>
              <a:rPr lang="en-GB" sz="2400" b="1">
                <a:ea typeface="+mn-ea"/>
                <a:cs typeface="+mn-cs"/>
              </a:rPr>
              <a:t> These can be wrong because there is no way to be certain about the value of additional information before processing it. (See Stigler (1961). </a:t>
            </a:r>
          </a:p>
          <a:p>
            <a:pPr eaLnBrk="1" fontAlgn="auto" hangingPunct="1">
              <a:lnSpc>
                <a:spcPct val="90000"/>
              </a:lnSpc>
              <a:spcAft>
                <a:spcPts val="0"/>
              </a:spcAft>
              <a:buFont typeface="Arial"/>
              <a:buChar char="•"/>
              <a:defRPr/>
            </a:pPr>
            <a:r>
              <a:rPr lang="en-GB" sz="2400" b="1">
                <a:solidFill>
                  <a:srgbClr val="331FCC"/>
                </a:solidFill>
                <a:ea typeface="+mn-ea"/>
                <a:cs typeface="+mn-cs"/>
              </a:rPr>
              <a:t>Individuals can be trapped in wrong beliefs that are not changed. </a:t>
            </a:r>
            <a:r>
              <a:rPr lang="en-GB" sz="2400" b="1">
                <a:ea typeface="+mn-ea"/>
                <a:cs typeface="+mn-cs"/>
              </a:rPr>
              <a:t>The acquisition of additional knowledge, which would show them to be wrong, is (wrongly) assumed to be too costly.</a:t>
            </a:r>
            <a:r>
              <a:rPr lang="en-GB" sz="2400">
                <a:solidFill>
                  <a:srgbClr val="331FCC"/>
                </a:solidFill>
                <a:ea typeface="+mn-ea"/>
                <a:cs typeface="+mn-cs"/>
              </a:rPr>
              <a:t> </a:t>
            </a:r>
          </a:p>
          <a:p>
            <a:pPr eaLnBrk="1" fontAlgn="auto" hangingPunct="1">
              <a:lnSpc>
                <a:spcPct val="90000"/>
              </a:lnSpc>
              <a:spcAft>
                <a:spcPts val="0"/>
              </a:spcAft>
              <a:buFontTx/>
              <a:buNone/>
              <a:defRPr/>
            </a:pPr>
            <a:endParaRPr lang="en-GB" sz="2400">
              <a:solidFill>
                <a:srgbClr val="331FCC"/>
              </a:solidFill>
              <a:ea typeface="+mn-ea"/>
              <a:cs typeface="+mn-cs"/>
            </a:endParaRPr>
          </a:p>
          <a:p>
            <a:pPr eaLnBrk="1" fontAlgn="auto" hangingPunct="1">
              <a:lnSpc>
                <a:spcPct val="120000"/>
              </a:lnSpc>
              <a:spcAft>
                <a:spcPts val="0"/>
              </a:spcAft>
              <a:buFontTx/>
              <a:buNone/>
              <a:defRPr/>
            </a:pPr>
            <a:r>
              <a:rPr lang="en-GB" sz="1800">
                <a:ea typeface="+mn-ea"/>
                <a:cs typeface="+mn-c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1</a:t>
            </a:r>
          </a:p>
        </p:txBody>
      </p:sp>
      <p:sp>
        <p:nvSpPr>
          <p:cNvPr id="3" name="Content Placeholder 2"/>
          <p:cNvSpPr>
            <a:spLocks noGrp="1"/>
          </p:cNvSpPr>
          <p:nvPr>
            <p:ph idx="1"/>
          </p:nvPr>
        </p:nvSpPr>
        <p:spPr/>
        <p:txBody>
          <a:bodyPr/>
          <a:lstStyle/>
          <a:p>
            <a:pPr marL="0" indent="0" algn="ctr">
              <a:buNone/>
            </a:pPr>
            <a:r>
              <a:rPr lang="en-US" sz="8000" dirty="0"/>
              <a:t>Capitalism and Scarcity</a:t>
            </a:r>
          </a:p>
        </p:txBody>
      </p:sp>
    </p:spTree>
    <p:extLst>
      <p:ext uri="{BB962C8B-B14F-4D97-AF65-F5344CB8AC3E}">
        <p14:creationId xmlns:p14="http://schemas.microsoft.com/office/powerpoint/2010/main" val="266097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219200"/>
          </a:xfrm>
          <a:solidFill>
            <a:srgbClr val="331FCC"/>
          </a:solidFill>
        </p:spPr>
        <p:txBody>
          <a:bodyPr/>
          <a:lstStyle/>
          <a:p>
            <a:pPr eaLnBrk="1" hangingPunct="1"/>
            <a:r>
              <a:rPr lang="en-GB" sz="2800" b="1">
                <a:solidFill>
                  <a:srgbClr val="FFFFFF"/>
                </a:solidFill>
                <a:ea typeface="ヒラギノ角ゴ Pro W3" pitchFamily="-107" charset="-128"/>
                <a:cs typeface="ヒラギノ角ゴ Pro W3" pitchFamily="-107" charset="-128"/>
              </a:rPr>
              <a:t>Bounded preference formation skills</a:t>
            </a:r>
            <a:r>
              <a:rPr lang="en-GB">
                <a:solidFill>
                  <a:srgbClr val="FFFFFF"/>
                </a:solidFill>
                <a:ea typeface="ヒラギノ角ゴ Pro W3" pitchFamily="-107" charset="-128"/>
                <a:cs typeface="ヒラギノ角ゴ Pro W3" pitchFamily="-107" charset="-128"/>
              </a:rPr>
              <a:t>.</a:t>
            </a:r>
            <a:endParaRPr lang="en-GB" u="sng">
              <a:solidFill>
                <a:srgbClr val="FFFFFF"/>
              </a:solidFill>
              <a:ea typeface="ヒラギノ角ゴ Pro W3" pitchFamily="-107" charset="-128"/>
              <a:cs typeface="ヒラギノ角ゴ Pro W3" pitchFamily="-107" charset="-128"/>
            </a:endParaRPr>
          </a:p>
        </p:txBody>
      </p:sp>
      <p:sp>
        <p:nvSpPr>
          <p:cNvPr id="66563" name="Rectangle 3"/>
          <p:cNvSpPr>
            <a:spLocks noGrp="1" noChangeArrowheads="1"/>
          </p:cNvSpPr>
          <p:nvPr>
            <p:ph type="body" idx="1"/>
          </p:nvPr>
        </p:nvSpPr>
        <p:spPr>
          <a:xfrm>
            <a:off x="304800" y="1447800"/>
            <a:ext cx="8839200" cy="5410200"/>
          </a:xfrm>
        </p:spPr>
        <p:txBody>
          <a:bodyPr/>
          <a:lstStyle/>
          <a:p>
            <a:pPr eaLnBrk="1" hangingPunct="1">
              <a:lnSpc>
                <a:spcPct val="90000"/>
              </a:lnSpc>
              <a:buFontTx/>
              <a:buNone/>
            </a:pPr>
            <a:r>
              <a:rPr lang="en-GB" sz="2400">
                <a:ea typeface="ヒラギノ角ゴ Pro W3" pitchFamily="-107" charset="-128"/>
                <a:cs typeface="ヒラギノ角ゴ Pro W3" pitchFamily="-107" charset="-128"/>
              </a:rPr>
              <a:t>If bounded rationality does also involve that the "production" of preference is costly, we should not be surprised by the fact that the agents try to economise also on this type of activity. </a:t>
            </a: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r>
              <a:rPr lang="en-GB" sz="2400">
                <a:ea typeface="ヒラギノ角ゴ Pro W3" pitchFamily="-107" charset="-128"/>
                <a:cs typeface="ヒラギノ角ゴ Pro W3" pitchFamily="-107" charset="-128"/>
              </a:rPr>
              <a:t>However, this consideration does not only imply that the room for optimising behaviour is limited even further. It does also involve </a:t>
            </a:r>
            <a:r>
              <a:rPr lang="en-GB" sz="2400">
                <a:solidFill>
                  <a:srgbClr val="331FCC"/>
                </a:solidFill>
                <a:ea typeface="ヒラギノ角ゴ Pro W3" pitchFamily="-107" charset="-128"/>
                <a:cs typeface="ヒラギノ角ゴ Pro W3" pitchFamily="-107" charset="-128"/>
              </a:rPr>
              <a:t>an inversion of the traditional links existing between preferences and choices</a:t>
            </a:r>
            <a:r>
              <a:rPr lang="en-GB" sz="2400">
                <a:solidFill>
                  <a:schemeClr val="accent2"/>
                </a:solidFill>
                <a:ea typeface="ヒラギノ角ゴ Pro W3" pitchFamily="-107" charset="-128"/>
                <a:cs typeface="ヒラギノ角ゴ Pro W3" pitchFamily="-107" charset="-128"/>
              </a:rPr>
              <a:t>.</a:t>
            </a:r>
            <a:r>
              <a:rPr lang="en-GB" sz="2400">
                <a:ea typeface="ヒラギノ角ゴ Pro W3" pitchFamily="-107" charset="-128"/>
                <a:cs typeface="ヒラギノ角ゴ Pro W3" pitchFamily="-107" charset="-128"/>
              </a:rPr>
              <a:t> </a:t>
            </a: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r>
              <a:rPr lang="en-GB" sz="2400">
                <a:ea typeface="ヒラギノ角ゴ Pro W3" pitchFamily="-107" charset="-128"/>
                <a:cs typeface="ヒラギノ角ゴ Pro W3" pitchFamily="-107" charset="-128"/>
              </a:rPr>
              <a:t>When this type of bounded rationality is acknowledged, </a:t>
            </a:r>
            <a:r>
              <a:rPr lang="en-GB" sz="2400">
                <a:solidFill>
                  <a:srgbClr val="331FCC"/>
                </a:solidFill>
                <a:ea typeface="ヒラギノ角ゴ Pro W3" pitchFamily="-107" charset="-128"/>
                <a:cs typeface="ヒラギノ角ゴ Pro W3" pitchFamily="-107" charset="-128"/>
              </a:rPr>
              <a:t>past choices have a great influence in determining the types of preferences that are going to be developed.</a:t>
            </a:r>
            <a:r>
              <a:rPr lang="en-GB" sz="2400">
                <a:ea typeface="ヒラギノ角ゴ Pro W3" pitchFamily="-107" charset="-128"/>
                <a:cs typeface="ヒラギノ角ゴ Pro W3" pitchFamily="-107" charset="-128"/>
              </a:rPr>
              <a:t> In this sense choices influence preferences and they are not simply their outcome.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295400"/>
          </a:xfrm>
          <a:solidFill>
            <a:srgbClr val="331FCC"/>
          </a:solidFill>
        </p:spPr>
        <p:txBody>
          <a:bodyPr/>
          <a:lstStyle/>
          <a:p>
            <a:pPr eaLnBrk="1" hangingPunct="1"/>
            <a:r>
              <a:rPr lang="en-GB">
                <a:solidFill>
                  <a:srgbClr val="FFFFFF"/>
                </a:solidFill>
                <a:ea typeface="ヒラギノ角ゴ Pro W3" pitchFamily="-107" charset="-128"/>
                <a:cs typeface="ヒラギノ角ゴ Pro W3" pitchFamily="-107" charset="-128"/>
              </a:rPr>
              <a:t>Meta-preferences?</a:t>
            </a:r>
          </a:p>
        </p:txBody>
      </p:sp>
      <p:sp>
        <p:nvSpPr>
          <p:cNvPr id="68611" name="Rectangle 3"/>
          <p:cNvSpPr>
            <a:spLocks noGrp="1" noChangeArrowheads="1"/>
          </p:cNvSpPr>
          <p:nvPr>
            <p:ph type="body" idx="1"/>
          </p:nvPr>
        </p:nvSpPr>
        <p:spPr>
          <a:xfrm>
            <a:off x="685800" y="1752600"/>
            <a:ext cx="8077200" cy="4800600"/>
          </a:xfrm>
        </p:spPr>
        <p:txBody>
          <a:bodyPr/>
          <a:lstStyle/>
          <a:p>
            <a:pPr algn="just" eaLnBrk="1" hangingPunct="1">
              <a:lnSpc>
                <a:spcPct val="90000"/>
              </a:lnSpc>
              <a:buFontTx/>
              <a:buNone/>
            </a:pPr>
            <a:r>
              <a:rPr lang="en-GB" sz="2400">
                <a:ea typeface="ヒラギノ角ゴ Pro W3" pitchFamily="-107" charset="-128"/>
                <a:cs typeface="ヒラギノ角ゴ Pro W3" pitchFamily="-107" charset="-128"/>
              </a:rPr>
              <a:t>Since individuals faced some choices, they developed the preferences in particular areas. They keep on making this type of choices because they </a:t>
            </a:r>
            <a:r>
              <a:rPr lang="en-GB" sz="2400">
                <a:solidFill>
                  <a:srgbClr val="331FCC"/>
                </a:solidFill>
                <a:ea typeface="ヒラギノ角ゴ Pro W3" pitchFamily="-107" charset="-128"/>
                <a:cs typeface="ヒラギノ角ゴ Pro W3" pitchFamily="-107" charset="-128"/>
              </a:rPr>
              <a:t>develop preferences only within this particular range. </a:t>
            </a:r>
          </a:p>
          <a:p>
            <a:pPr algn="just" eaLnBrk="1" hangingPunct="1">
              <a:lnSpc>
                <a:spcPct val="90000"/>
              </a:lnSpc>
              <a:buFontTx/>
              <a:buNone/>
            </a:pPr>
            <a:endParaRPr lang="en-GB" sz="2400">
              <a:ea typeface="ヒラギノ角ゴ Pro W3" pitchFamily="-107" charset="-128"/>
              <a:cs typeface="ヒラギノ角ゴ Pro W3" pitchFamily="-107" charset="-128"/>
            </a:endParaRPr>
          </a:p>
          <a:p>
            <a:pPr algn="just" eaLnBrk="1" hangingPunct="1">
              <a:lnSpc>
                <a:spcPct val="90000"/>
              </a:lnSpc>
              <a:buFontTx/>
              <a:buNone/>
            </a:pPr>
            <a:r>
              <a:rPr lang="en-GB" sz="2400">
                <a:ea typeface="ヒラギノ角ゴ Pro W3" pitchFamily="-107" charset="-128"/>
                <a:cs typeface="ヒラギノ角ゴ Pro W3" pitchFamily="-107" charset="-128"/>
              </a:rPr>
              <a:t>Economising on preference formation can only rarely be done on the basis of some </a:t>
            </a:r>
            <a:r>
              <a:rPr lang="en-GB" sz="2400">
                <a:solidFill>
                  <a:srgbClr val="331FCC"/>
                </a:solidFill>
                <a:ea typeface="ヒラギノ角ゴ Pro W3" pitchFamily="-107" charset="-128"/>
                <a:cs typeface="ヒラギノ角ゴ Pro W3" pitchFamily="-107" charset="-128"/>
              </a:rPr>
              <a:t>"meta-preferences"</a:t>
            </a:r>
            <a:r>
              <a:rPr lang="en-GB" sz="2400">
                <a:ea typeface="ヒラギノ角ゴ Pro W3" pitchFamily="-107" charset="-128"/>
                <a:cs typeface="ヒラギノ角ゴ Pro W3" pitchFamily="-107" charset="-128"/>
              </a:rPr>
              <a:t> that can rationally justify the preferences that have been developed. Like preferences, these "meta-preferences" are costly to develop and are subject to the observations that we have just made.</a:t>
            </a:r>
          </a:p>
          <a:p>
            <a:pPr eaLnBrk="1" hangingPunct="1">
              <a:lnSpc>
                <a:spcPct val="90000"/>
              </a:lnSpc>
            </a:pPr>
            <a:endParaRPr lang="en-GB" sz="2400">
              <a:ea typeface="ヒラギノ角ゴ Pro W3" pitchFamily="-107" charset="-128"/>
              <a:cs typeface="ヒラギノ角ゴ Pro W3" pitchFamily="-107" charset="-128"/>
            </a:endParaRPr>
          </a:p>
          <a:p>
            <a:pPr eaLnBrk="1" hangingPunct="1"/>
            <a:endParaRPr lang="en-GB" sz="2000">
              <a:ea typeface="ヒラギノ角ゴ Pro W3" pitchFamily="-107" charset="-128"/>
              <a:cs typeface="ヒラギノ角ゴ Pro W3" pitchFamily="-107"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066800"/>
          </a:xfrm>
          <a:solidFill>
            <a:srgbClr val="331FCC"/>
          </a:solidFill>
        </p:spPr>
        <p:txBody>
          <a:bodyPr/>
          <a:lstStyle/>
          <a:p>
            <a:pPr eaLnBrk="1" hangingPunct="1"/>
            <a:r>
              <a:rPr lang="en-GB" sz="3600">
                <a:solidFill>
                  <a:srgbClr val="FFFFFF"/>
                </a:solidFill>
                <a:ea typeface="ヒラギノ角ゴ Pro W3" pitchFamily="-107" charset="-128"/>
                <a:cs typeface="ヒラギノ角ゴ Pro W3" pitchFamily="-107" charset="-128"/>
              </a:rPr>
              <a:t>Limited emotional Capabilities</a:t>
            </a:r>
          </a:p>
        </p:txBody>
      </p:sp>
      <p:sp>
        <p:nvSpPr>
          <p:cNvPr id="70659" name="Rectangle 3"/>
          <p:cNvSpPr>
            <a:spLocks noGrp="1" noChangeArrowheads="1"/>
          </p:cNvSpPr>
          <p:nvPr>
            <p:ph type="body" idx="1"/>
          </p:nvPr>
        </p:nvSpPr>
        <p:spPr>
          <a:xfrm>
            <a:off x="381000" y="1219200"/>
            <a:ext cx="8458200" cy="5410200"/>
          </a:xfrm>
        </p:spPr>
        <p:txBody>
          <a:bodyPr/>
          <a:lstStyle/>
          <a:p>
            <a:pPr eaLnBrk="1" hangingPunct="1">
              <a:lnSpc>
                <a:spcPct val="90000"/>
              </a:lnSpc>
              <a:buFontTx/>
              <a:buNone/>
            </a:pPr>
            <a:r>
              <a:rPr lang="en-GB" sz="2400">
                <a:ea typeface="ヒラギノ角ゴ Pro W3" pitchFamily="-107" charset="-128"/>
                <a:cs typeface="ヒラギノ角ゴ Pro W3" pitchFamily="-107" charset="-128"/>
              </a:rPr>
              <a:t>We are aware that being a rational chooser can be often </a:t>
            </a:r>
            <a:r>
              <a:rPr lang="en-GB" sz="2400">
                <a:solidFill>
                  <a:srgbClr val="331FCC"/>
                </a:solidFill>
                <a:ea typeface="ヒラギノ角ゴ Pro W3" pitchFamily="-107" charset="-128"/>
                <a:cs typeface="ヒラギノ角ゴ Pro W3" pitchFamily="-107" charset="-128"/>
              </a:rPr>
              <a:t>stressing</a:t>
            </a:r>
            <a:r>
              <a:rPr lang="en-GB" sz="2400">
                <a:solidFill>
                  <a:schemeClr val="accent2"/>
                </a:solidFill>
                <a:ea typeface="ヒラギノ角ゴ Pro W3" pitchFamily="-107" charset="-128"/>
                <a:cs typeface="ヒラギノ角ゴ Pro W3" pitchFamily="-107" charset="-128"/>
              </a:rPr>
              <a:t>.</a:t>
            </a:r>
            <a:r>
              <a:rPr lang="en-GB" sz="2400">
                <a:ea typeface="ヒラギノ角ゴ Pro W3" pitchFamily="-107" charset="-128"/>
                <a:cs typeface="ヒラギノ角ゴ Pro W3" pitchFamily="-107" charset="-128"/>
              </a:rPr>
              <a:t> For this reason, while we try to develop the emotional ability to behave in this way, we try also to economise on it. </a:t>
            </a:r>
          </a:p>
          <a:p>
            <a:pPr eaLnBrk="1" hangingPunct="1">
              <a:lnSpc>
                <a:spcPct val="90000"/>
              </a:lnSpc>
              <a:buFontTx/>
              <a:buNone/>
            </a:pPr>
            <a:endParaRPr lang="en-GB" sz="2400">
              <a:ea typeface="ヒラギノ角ゴ Pro W3" pitchFamily="-107" charset="-128"/>
              <a:cs typeface="ヒラギノ角ゴ Pro W3" pitchFamily="-107" charset="-128"/>
            </a:endParaRPr>
          </a:p>
          <a:p>
            <a:pPr eaLnBrk="1" hangingPunct="1">
              <a:lnSpc>
                <a:spcPct val="90000"/>
              </a:lnSpc>
              <a:buFontTx/>
              <a:buNone/>
            </a:pPr>
            <a:r>
              <a:rPr lang="en-GB" sz="2400">
                <a:ea typeface="ヒラギノ角ゴ Pro W3" pitchFamily="-107" charset="-128"/>
                <a:cs typeface="ヒラギノ角ゴ Pro W3" pitchFamily="-107" charset="-128"/>
              </a:rPr>
              <a:t>Those who do not economise on rationality and never relax may later pay for the overuse of these scarce capabilities and may, sometimes, have later serious </a:t>
            </a:r>
            <a:r>
              <a:rPr lang="en-GB" sz="2400">
                <a:solidFill>
                  <a:srgbClr val="331FCC"/>
                </a:solidFill>
                <a:ea typeface="ヒラギノ角ゴ Pro W3" pitchFamily="-107" charset="-128"/>
                <a:cs typeface="ヒラギノ角ゴ Pro W3" pitchFamily="-107" charset="-128"/>
              </a:rPr>
              <a:t>nervous breakdowns. </a:t>
            </a:r>
          </a:p>
          <a:p>
            <a:pPr eaLnBrk="1" hangingPunct="1">
              <a:lnSpc>
                <a:spcPct val="90000"/>
              </a:lnSpc>
              <a:buFontTx/>
              <a:buNone/>
            </a:pPr>
            <a:endParaRPr lang="en-GB" sz="2400">
              <a:solidFill>
                <a:srgbClr val="331FCC"/>
              </a:solidFill>
              <a:ea typeface="ヒラギノ角ゴ Pro W3" pitchFamily="-107" charset="-128"/>
              <a:cs typeface="ヒラギノ角ゴ Pro W3" pitchFamily="-107" charset="-128"/>
            </a:endParaRPr>
          </a:p>
          <a:p>
            <a:pPr eaLnBrk="1" hangingPunct="1">
              <a:lnSpc>
                <a:spcPct val="90000"/>
              </a:lnSpc>
              <a:buFontTx/>
              <a:buNone/>
            </a:pPr>
            <a:r>
              <a:rPr lang="en-GB" sz="2400">
                <a:ea typeface="ヒラギノ角ゴ Pro W3" pitchFamily="-107" charset="-128"/>
                <a:cs typeface="ヒラギノ角ゴ Pro W3" pitchFamily="-107" charset="-128"/>
              </a:rPr>
              <a:t>In the economists' language, this is tantamount to saying that these individuals </a:t>
            </a:r>
            <a:r>
              <a:rPr lang="en-GB" sz="2400">
                <a:solidFill>
                  <a:srgbClr val="331FCC"/>
                </a:solidFill>
                <a:ea typeface="ヒラギノ角ゴ Pro W3" pitchFamily="-107" charset="-128"/>
                <a:cs typeface="ヒラギノ角ゴ Pro W3" pitchFamily="-107" charset="-128"/>
              </a:rPr>
              <a:t>have distributed inefficiently</a:t>
            </a:r>
            <a:r>
              <a:rPr lang="en-GB" sz="2400">
                <a:ea typeface="ヒラギノ角ゴ Pro W3" pitchFamily="-107" charset="-128"/>
                <a:cs typeface="ヒラギノ角ゴ Pro W3" pitchFamily="-107" charset="-128"/>
              </a:rPr>
              <a:t> over time their own emotional ability to behave rationally.   We have the usual vicious circle: </a:t>
            </a:r>
            <a:r>
              <a:rPr lang="en-GB" sz="2400">
                <a:solidFill>
                  <a:srgbClr val="331FCC"/>
                </a:solidFill>
                <a:ea typeface="ヒラギノ角ゴ Pro W3" pitchFamily="-107" charset="-128"/>
                <a:cs typeface="ヒラギノ角ゴ Pro W3" pitchFamily="-107" charset="-128"/>
              </a:rPr>
              <a:t>at a higher level we take for granted unbounded emotional skills.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143000"/>
          </a:xfrm>
          <a:solidFill>
            <a:schemeClr val="accent2"/>
          </a:solidFill>
        </p:spPr>
        <p:txBody>
          <a:bodyPr/>
          <a:lstStyle/>
          <a:p>
            <a:pPr eaLnBrk="1" hangingPunct="1"/>
            <a:r>
              <a:rPr lang="en-GB">
                <a:solidFill>
                  <a:srgbClr val="FFFFFF"/>
                </a:solidFill>
                <a:ea typeface="ヒラギノ角ゴ Pro W3" pitchFamily="-107" charset="-128"/>
                <a:cs typeface="ヒラギノ角ゴ Pro W3" pitchFamily="-107" charset="-128"/>
              </a:rPr>
              <a:t>Dimension 5:  Institutional Scarcity </a:t>
            </a:r>
          </a:p>
        </p:txBody>
      </p:sp>
      <p:sp>
        <p:nvSpPr>
          <p:cNvPr id="55299" name="Rectangle 3"/>
          <p:cNvSpPr>
            <a:spLocks noGrp="1" noChangeArrowheads="1"/>
          </p:cNvSpPr>
          <p:nvPr>
            <p:ph type="body" idx="1"/>
          </p:nvPr>
        </p:nvSpPr>
        <p:spPr>
          <a:xfrm>
            <a:off x="152400" y="1295400"/>
            <a:ext cx="8763000" cy="4419600"/>
          </a:xfrm>
        </p:spPr>
        <p:txBody>
          <a:bodyPr rtlCol="0">
            <a:normAutofit/>
          </a:bodyPr>
          <a:lstStyle/>
          <a:p>
            <a:pPr eaLnBrk="1" fontAlgn="auto" hangingPunct="1">
              <a:lnSpc>
                <a:spcPct val="90000"/>
              </a:lnSpc>
              <a:spcAft>
                <a:spcPts val="0"/>
              </a:spcAft>
              <a:buFontTx/>
              <a:buNone/>
              <a:defRPr/>
            </a:pPr>
            <a:r>
              <a:rPr lang="en-GB" sz="2400" dirty="0">
                <a:ea typeface="+mn-ea"/>
                <a:cs typeface="+mn-cs"/>
              </a:rPr>
              <a:t>Because of the assumption of complete markets,</a:t>
            </a:r>
          </a:p>
          <a:p>
            <a:pPr eaLnBrk="1" fontAlgn="auto" hangingPunct="1">
              <a:lnSpc>
                <a:spcPct val="90000"/>
              </a:lnSpc>
              <a:spcAft>
                <a:spcPts val="0"/>
              </a:spcAft>
              <a:buFontTx/>
              <a:buNone/>
              <a:defRPr/>
            </a:pPr>
            <a:r>
              <a:rPr lang="en-GB" sz="2400" dirty="0">
                <a:ea typeface="+mn-ea"/>
                <a:cs typeface="+mn-cs"/>
              </a:rPr>
              <a:t> Neoclassical economics  rules out the huge gap existing between:</a:t>
            </a:r>
          </a:p>
          <a:p>
            <a:pPr eaLnBrk="1" fontAlgn="auto" hangingPunct="1">
              <a:lnSpc>
                <a:spcPct val="90000"/>
              </a:lnSpc>
              <a:spcAft>
                <a:spcPts val="0"/>
              </a:spcAft>
              <a:buFont typeface="Arial"/>
              <a:buChar char="•"/>
              <a:defRPr/>
            </a:pPr>
            <a:r>
              <a:rPr lang="en-GB" sz="2400" dirty="0">
                <a:ea typeface="+mn-ea"/>
                <a:cs typeface="+mn-cs"/>
              </a:rPr>
              <a:t> the goals of coordinating individual decisions</a:t>
            </a:r>
          </a:p>
          <a:p>
            <a:pPr eaLnBrk="1" fontAlgn="auto" hangingPunct="1">
              <a:lnSpc>
                <a:spcPct val="90000"/>
              </a:lnSpc>
              <a:spcAft>
                <a:spcPts val="0"/>
              </a:spcAft>
              <a:buFont typeface="Arial"/>
              <a:buChar char="•"/>
              <a:defRPr/>
            </a:pPr>
            <a:r>
              <a:rPr lang="en-GB" sz="2400" dirty="0">
                <a:ea typeface="+mn-ea"/>
                <a:cs typeface="+mn-cs"/>
              </a:rPr>
              <a:t> and the institutions that provide the means for this purpose. </a:t>
            </a:r>
          </a:p>
          <a:p>
            <a:pPr eaLnBrk="1" fontAlgn="auto" hangingPunct="1">
              <a:lnSpc>
                <a:spcPct val="90000"/>
              </a:lnSpc>
              <a:spcAft>
                <a:spcPts val="0"/>
              </a:spcAft>
              <a:buFontTx/>
              <a:buNone/>
              <a:defRPr/>
            </a:pPr>
            <a:r>
              <a:rPr lang="en-GB" sz="2400" dirty="0">
                <a:ea typeface="+mn-ea"/>
                <a:cs typeface="+mn-cs"/>
              </a:rPr>
              <a:t>If at least one institution (the market) is available at zero costs, we have a world </a:t>
            </a:r>
            <a:r>
              <a:rPr lang="en-GB" sz="2400" dirty="0">
                <a:solidFill>
                  <a:srgbClr val="FF0000"/>
                </a:solidFill>
                <a:ea typeface="+mn-ea"/>
                <a:cs typeface="+mn-cs"/>
              </a:rPr>
              <a:t>where collective capabilities are not limited.</a:t>
            </a:r>
            <a:r>
              <a:rPr lang="en-GB" sz="2400" dirty="0">
                <a:ea typeface="+mn-ea"/>
                <a:cs typeface="+mn-cs"/>
              </a:rPr>
              <a:t> In this world the problem of institutional scarcity does not arise.</a:t>
            </a:r>
          </a:p>
          <a:p>
            <a:pPr eaLnBrk="1" fontAlgn="auto" hangingPunct="1">
              <a:lnSpc>
                <a:spcPct val="90000"/>
              </a:lnSpc>
              <a:spcAft>
                <a:spcPts val="0"/>
              </a:spcAft>
              <a:buFontTx/>
              <a:buNone/>
              <a:defRPr/>
            </a:pPr>
            <a:r>
              <a:rPr lang="en-GB" sz="2400" dirty="0">
                <a:ea typeface="+mn-ea"/>
                <a:cs typeface="+mn-cs"/>
              </a:rPr>
              <a:t>However, setting up, improving and running institutions involve a long historical process which requires the solution of numerous collective action problems. For instance, the blossoming of markets require common rules and cultural standards as well as institutions defining and enforcing property rights.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9144000" cy="1371600"/>
          </a:xfrm>
          <a:solidFill>
            <a:schemeClr val="accent2"/>
          </a:solidFill>
        </p:spPr>
        <p:txBody>
          <a:bodyPr/>
          <a:lstStyle/>
          <a:p>
            <a:pPr eaLnBrk="1" hangingPunct="1"/>
            <a:r>
              <a:rPr lang="en-GB">
                <a:solidFill>
                  <a:schemeClr val="accent1"/>
                </a:solidFill>
                <a:ea typeface="ヒラギノ角ゴ Pro W3" pitchFamily="-107" charset="-128"/>
                <a:cs typeface="ヒラギノ角ゴ Pro W3" pitchFamily="-107" charset="-128"/>
              </a:rPr>
              <a:t> </a:t>
            </a:r>
            <a:r>
              <a:rPr lang="en-GB">
                <a:solidFill>
                  <a:srgbClr val="FFFFFF"/>
                </a:solidFill>
                <a:ea typeface="ヒラギノ角ゴ Pro W3" pitchFamily="-107" charset="-128"/>
                <a:cs typeface="ヒラギノ角ゴ Pro W3" pitchFamily="-107" charset="-128"/>
              </a:rPr>
              <a:t>The roots of institutional constraints</a:t>
            </a:r>
          </a:p>
        </p:txBody>
      </p:sp>
      <p:sp>
        <p:nvSpPr>
          <p:cNvPr id="73731" name="Rectangle 3"/>
          <p:cNvSpPr>
            <a:spLocks noChangeArrowheads="1"/>
          </p:cNvSpPr>
          <p:nvPr/>
        </p:nvSpPr>
        <p:spPr bwMode="auto">
          <a:xfrm>
            <a:off x="152400" y="1600200"/>
            <a:ext cx="8610600" cy="457200"/>
          </a:xfrm>
          <a:prstGeom prst="rect">
            <a:avLst/>
          </a:prstGeom>
          <a:noFill/>
          <a:ln w="9525">
            <a:noFill/>
            <a:miter lim="800000"/>
            <a:headEnd/>
            <a:tailEnd/>
          </a:ln>
        </p:spPr>
        <p:txBody>
          <a:bodyPr>
            <a:prstTxWarp prst="textNoShape">
              <a:avLst/>
            </a:prstTxWarp>
            <a:spAutoFit/>
          </a:bodyPr>
          <a:lstStyle/>
          <a:p>
            <a:endParaRPr lang="en-US" sz="1800">
              <a:latin typeface="Calibri" charset="0"/>
            </a:endParaRPr>
          </a:p>
        </p:txBody>
      </p:sp>
      <p:sp>
        <p:nvSpPr>
          <p:cNvPr id="73732" name="Rectangle 4"/>
          <p:cNvSpPr>
            <a:spLocks noChangeArrowheads="1"/>
          </p:cNvSpPr>
          <p:nvPr/>
        </p:nvSpPr>
        <p:spPr bwMode="auto">
          <a:xfrm>
            <a:off x="293688" y="1435100"/>
            <a:ext cx="8240712" cy="5262563"/>
          </a:xfrm>
          <a:prstGeom prst="rect">
            <a:avLst/>
          </a:prstGeom>
          <a:noFill/>
          <a:ln w="9525">
            <a:noFill/>
            <a:miter lim="800000"/>
            <a:headEnd/>
            <a:tailEnd/>
          </a:ln>
        </p:spPr>
        <p:txBody>
          <a:bodyPr>
            <a:prstTxWarp prst="textNoShape">
              <a:avLst/>
            </a:prstTxWarp>
            <a:spAutoFit/>
          </a:bodyPr>
          <a:lstStyle/>
          <a:p>
            <a:pPr marL="457200" indent="-457200"/>
            <a:r>
              <a:rPr lang="en-GB">
                <a:latin typeface="Calibri" charset="0"/>
              </a:rPr>
              <a:t>Institutional constraints are due to all the forms of scarcity that we have seen before:</a:t>
            </a:r>
          </a:p>
          <a:p>
            <a:pPr marL="457200" indent="-457200"/>
            <a:r>
              <a:rPr lang="en-GB">
                <a:latin typeface="Calibri" charset="0"/>
              </a:rPr>
              <a:t>1) </a:t>
            </a:r>
            <a:r>
              <a:rPr lang="en-GB">
                <a:solidFill>
                  <a:srgbClr val="331FCC"/>
                </a:solidFill>
                <a:latin typeface="Calibri" charset="0"/>
              </a:rPr>
              <a:t>Material constraints</a:t>
            </a:r>
            <a:r>
              <a:rPr lang="en-GB">
                <a:latin typeface="Calibri" charset="0"/>
              </a:rPr>
              <a:t> imply that limited resources can be invested in the building on institutions.</a:t>
            </a:r>
          </a:p>
          <a:p>
            <a:pPr marL="457200" indent="-457200"/>
            <a:r>
              <a:rPr lang="en-GB">
                <a:latin typeface="Calibri" charset="0"/>
              </a:rPr>
              <a:t>2) </a:t>
            </a:r>
            <a:r>
              <a:rPr lang="en-GB">
                <a:solidFill>
                  <a:srgbClr val="331FCC"/>
                </a:solidFill>
                <a:latin typeface="Calibri" charset="0"/>
              </a:rPr>
              <a:t>Self-realization needs</a:t>
            </a:r>
            <a:r>
              <a:rPr lang="en-GB">
                <a:latin typeface="Calibri" charset="0"/>
              </a:rPr>
              <a:t> make the institutions of production very complex: they cannot be simply means to future and present consumption. </a:t>
            </a:r>
          </a:p>
          <a:p>
            <a:pPr marL="457200" indent="-457200"/>
            <a:r>
              <a:rPr lang="en-GB">
                <a:latin typeface="Calibri" charset="0"/>
              </a:rPr>
              <a:t>3) </a:t>
            </a:r>
            <a:r>
              <a:rPr lang="en-GB">
                <a:solidFill>
                  <a:srgbClr val="331FCC"/>
                </a:solidFill>
                <a:latin typeface="Calibri" charset="0"/>
              </a:rPr>
              <a:t>The quest for and the use in production of positional goods</a:t>
            </a:r>
            <a:r>
              <a:rPr lang="en-GB">
                <a:latin typeface="Calibri" charset="0"/>
              </a:rPr>
              <a:t> imply positional competition and continuous rent-seeking, which undermine the task of institutional building.</a:t>
            </a:r>
          </a:p>
          <a:p>
            <a:pPr marL="457200" indent="-457200"/>
            <a:r>
              <a:rPr lang="en-GB">
                <a:latin typeface="Calibri" charset="0"/>
              </a:rPr>
              <a:t>4) Because of </a:t>
            </a:r>
            <a:r>
              <a:rPr lang="en-GB">
                <a:solidFill>
                  <a:srgbClr val="331FCC"/>
                </a:solidFill>
                <a:latin typeface="Calibri" charset="0"/>
              </a:rPr>
              <a:t>the limitations of human intelligence</a:t>
            </a:r>
            <a:r>
              <a:rPr lang="en-GB">
                <a:latin typeface="Calibri" charset="0"/>
              </a:rPr>
              <a:t>, humans can concentrate only on some pieces of the current institutions and take for granted the remaining parts.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0"/>
            <a:ext cx="9144000" cy="1295400"/>
          </a:xfrm>
          <a:solidFill>
            <a:schemeClr val="accent2"/>
          </a:solidFill>
        </p:spPr>
        <p:txBody>
          <a:bodyPr rtlCol="0">
            <a:normAutofit fontScale="90000"/>
          </a:bodyPr>
          <a:lstStyle/>
          <a:p>
            <a:pPr eaLnBrk="1" fontAlgn="auto" hangingPunct="1">
              <a:spcAft>
                <a:spcPts val="0"/>
              </a:spcAft>
              <a:defRPr/>
            </a:pPr>
            <a:r>
              <a:rPr lang="en-GB" dirty="0">
                <a:solidFill>
                  <a:srgbClr val="FFFFFF"/>
                </a:solidFill>
                <a:ea typeface="+mj-ea"/>
                <a:cs typeface="+mj-cs"/>
              </a:rPr>
              <a:t>Production of institutions by the means of institutions.</a:t>
            </a:r>
          </a:p>
        </p:txBody>
      </p:sp>
      <p:sp>
        <p:nvSpPr>
          <p:cNvPr id="74755" name="Rectangle 3"/>
          <p:cNvSpPr>
            <a:spLocks noChangeArrowheads="1"/>
          </p:cNvSpPr>
          <p:nvPr/>
        </p:nvSpPr>
        <p:spPr bwMode="auto">
          <a:xfrm>
            <a:off x="212725" y="1330325"/>
            <a:ext cx="8740775" cy="5324535"/>
          </a:xfrm>
          <a:prstGeom prst="rect">
            <a:avLst/>
          </a:prstGeom>
          <a:noFill/>
          <a:ln w="9525">
            <a:noFill/>
            <a:miter lim="800000"/>
            <a:headEnd/>
            <a:tailEnd/>
          </a:ln>
        </p:spPr>
        <p:txBody>
          <a:bodyPr wrap="square">
            <a:prstTxWarp prst="textNoShape">
              <a:avLst/>
            </a:prstTxWarp>
            <a:spAutoFit/>
          </a:bodyPr>
          <a:lstStyle/>
          <a:p>
            <a:r>
              <a:rPr lang="en-GB" sz="2000" dirty="0">
                <a:solidFill>
                  <a:srgbClr val="FF0000"/>
                </a:solidFill>
                <a:latin typeface="Calibri" charset="0"/>
              </a:rPr>
              <a:t>5) However a fifth constraint is self-referential:</a:t>
            </a:r>
          </a:p>
          <a:p>
            <a:r>
              <a:rPr lang="en-GB" sz="2000" b="1" i="1" dirty="0">
                <a:solidFill>
                  <a:srgbClr val="331FCC"/>
                </a:solidFill>
                <a:latin typeface="Calibri" charset="0"/>
              </a:rPr>
              <a:t>Institutions are also built by using preceding institutions.</a:t>
            </a:r>
            <a:endParaRPr lang="en-GB" sz="2000" b="1" dirty="0">
              <a:solidFill>
                <a:srgbClr val="331FCC"/>
              </a:solidFill>
              <a:latin typeface="Calibri" charset="0"/>
            </a:endParaRPr>
          </a:p>
          <a:p>
            <a:endParaRPr lang="en-GB" sz="2000" dirty="0">
              <a:latin typeface="Calibri" charset="0"/>
            </a:endParaRPr>
          </a:p>
          <a:p>
            <a:r>
              <a:rPr lang="en-GB" sz="2000" dirty="0">
                <a:latin typeface="Calibri" charset="0"/>
              </a:rPr>
              <a:t>Institutional building is a long and complex process by which different countries develop along paths whose characteristics cannot be judged independently of their past institutions.</a:t>
            </a:r>
          </a:p>
          <a:p>
            <a:r>
              <a:rPr lang="en-GB" sz="2000" dirty="0">
                <a:latin typeface="Calibri" charset="0"/>
              </a:rPr>
              <a:t>The development of institutions is related to all forms of scarcity, including the historical conditions of a country or, in other words, its own present institutional constraints.</a:t>
            </a:r>
          </a:p>
          <a:p>
            <a:endParaRPr lang="en-GB" sz="2000" dirty="0">
              <a:latin typeface="Calibri" charset="0"/>
            </a:endParaRPr>
          </a:p>
          <a:p>
            <a:r>
              <a:rPr lang="en-GB" sz="2000" dirty="0">
                <a:latin typeface="Calibri" charset="0"/>
              </a:rPr>
              <a:t>Institutional economics must inevitably deal </a:t>
            </a:r>
            <a:r>
              <a:rPr lang="en-GB" sz="2000" b="1" dirty="0">
                <a:solidFill>
                  <a:srgbClr val="331FCC"/>
                </a:solidFill>
                <a:latin typeface="Calibri" charset="0"/>
              </a:rPr>
              <a:t>with the  historical specificity of the human species and the historical specificity of different societies</a:t>
            </a:r>
            <a:r>
              <a:rPr lang="en-GB" sz="2000" dirty="0">
                <a:latin typeface="Calibri" charset="0"/>
              </a:rPr>
              <a:t>. Some institutions that work in some place and time may turn out to be bad arrangements in different situations.</a:t>
            </a:r>
          </a:p>
          <a:p>
            <a:endParaRPr lang="en-GB" sz="2000" dirty="0">
              <a:latin typeface="Calibri" charset="0"/>
            </a:endParaRPr>
          </a:p>
          <a:p>
            <a:r>
              <a:rPr lang="en-GB" sz="2000" b="1" dirty="0">
                <a:solidFill>
                  <a:srgbClr val="FF0000"/>
                </a:solidFill>
                <a:latin typeface="Calibri" charset="0"/>
              </a:rPr>
              <a:t>This historical specificity problem holds for different models of capitalism and for economic systems different from capitalism.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1447800"/>
          </a:xfrm>
          <a:solidFill>
            <a:srgbClr val="800080"/>
          </a:solidFill>
          <a:ln>
            <a:miter lim="800000"/>
            <a:headEnd/>
            <a:tailEnd/>
          </a:ln>
        </p:spPr>
        <p:txBody>
          <a:bodyPr/>
          <a:lstStyle/>
          <a:p>
            <a:pPr eaLnBrk="1" hangingPunct="1">
              <a:defRPr/>
            </a:pPr>
            <a:r>
              <a:rPr lang="en-GB" dirty="0">
                <a:ln>
                  <a:solidFill>
                    <a:schemeClr val="bg1"/>
                  </a:solidFill>
                </a:ln>
                <a:solidFill>
                  <a:schemeClr val="accent1"/>
                </a:solidFill>
              </a:rPr>
              <a:t>The neo-classical double neutrality assumption.</a:t>
            </a:r>
            <a:endParaRPr lang="en-GB" dirty="0">
              <a:ln>
                <a:solidFill>
                  <a:schemeClr val="bg1"/>
                </a:solidFill>
              </a:ln>
            </a:endParaRPr>
          </a:p>
        </p:txBody>
      </p:sp>
      <p:sp>
        <p:nvSpPr>
          <p:cNvPr id="27651" name="Rectangle 4"/>
          <p:cNvSpPr>
            <a:spLocks noChangeArrowheads="1"/>
          </p:cNvSpPr>
          <p:nvPr/>
        </p:nvSpPr>
        <p:spPr bwMode="auto">
          <a:xfrm>
            <a:off x="914400" y="1752600"/>
            <a:ext cx="7135813" cy="1108075"/>
          </a:xfrm>
          <a:prstGeom prst="rect">
            <a:avLst/>
          </a:prstGeom>
          <a:noFill/>
          <a:ln w="9525">
            <a:solidFill>
              <a:srgbClr val="660066"/>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GB" b="1">
                <a:solidFill>
                  <a:srgbClr val="000000"/>
                </a:solidFill>
              </a:rPr>
              <a:t>“</a:t>
            </a:r>
            <a:r>
              <a:rPr lang="en-GB" sz="2400" b="1">
                <a:solidFill>
                  <a:srgbClr val="000000"/>
                </a:solidFill>
              </a:rPr>
              <a:t>In a competitive equilibrium it does not matter who hires whom” Samuelson (1957).</a:t>
            </a:r>
          </a:p>
          <a:p>
            <a:endParaRPr lang="en-GB">
              <a:solidFill>
                <a:srgbClr val="000000"/>
              </a:solidFill>
            </a:endParaRPr>
          </a:p>
        </p:txBody>
      </p:sp>
      <p:sp>
        <p:nvSpPr>
          <p:cNvPr id="27652" name="Rectangle 7"/>
          <p:cNvSpPr>
            <a:spLocks noChangeArrowheads="1"/>
          </p:cNvSpPr>
          <p:nvPr/>
        </p:nvSpPr>
        <p:spPr bwMode="auto">
          <a:xfrm>
            <a:off x="228600" y="3276600"/>
            <a:ext cx="8610600" cy="3232150"/>
          </a:xfrm>
          <a:prstGeom prst="rect">
            <a:avLst/>
          </a:prstGeom>
          <a:solidFill>
            <a:srgbClr val="DBEEF4"/>
          </a:solidFill>
          <a:ln w="9525">
            <a:solidFill>
              <a:srgbClr val="800080"/>
            </a:solidFill>
            <a:miter lim="800000"/>
            <a:headEnd/>
            <a:tailEnd/>
          </a:ln>
        </p:spPr>
        <p:txBody>
          <a:bodyPr>
            <a:spAutoFit/>
          </a:bodyPr>
          <a:lstStyle/>
          <a:p>
            <a:pPr marL="457200" indent="-457200"/>
            <a:r>
              <a:rPr lang="en-GB" sz="2400" b="1" u="sng">
                <a:solidFill>
                  <a:srgbClr val="800080"/>
                </a:solidFill>
              </a:rPr>
              <a:t>First neo-classical neutrality assumption:</a:t>
            </a:r>
          </a:p>
          <a:p>
            <a:pPr marL="457200" indent="-457200">
              <a:buFont typeface="Arial" charset="0"/>
              <a:buNone/>
            </a:pPr>
            <a:r>
              <a:rPr lang="en-GB" sz="2400" b="1">
                <a:solidFill>
                  <a:srgbClr val="000000"/>
                </a:solidFill>
              </a:rPr>
              <a:t>Productive forces </a:t>
            </a:r>
            <a:r>
              <a:rPr lang="en-GB" sz="2400" b="1">
                <a:solidFill>
                  <a:srgbClr val="800080"/>
                </a:solidFill>
              </a:rPr>
              <a:t>do not influence</a:t>
            </a:r>
            <a:r>
              <a:rPr lang="en-GB" sz="2400" b="1">
                <a:solidFill>
                  <a:srgbClr val="000000"/>
                </a:solidFill>
              </a:rPr>
              <a:t> the typology of ownership arrangements.</a:t>
            </a:r>
            <a:endParaRPr lang="en-GB" sz="2400">
              <a:solidFill>
                <a:srgbClr val="000000"/>
              </a:solidFill>
            </a:endParaRPr>
          </a:p>
          <a:p>
            <a:pPr marL="457200" indent="-457200">
              <a:buFont typeface="Arial" charset="0"/>
              <a:buNone/>
            </a:pPr>
            <a:endParaRPr lang="en-GB" sz="2400">
              <a:solidFill>
                <a:srgbClr val="000000"/>
              </a:solidFill>
            </a:endParaRPr>
          </a:p>
          <a:p>
            <a:pPr marL="457200" indent="-457200">
              <a:buFont typeface="Arial" charset="0"/>
              <a:buNone/>
            </a:pPr>
            <a:r>
              <a:rPr lang="en-GB" sz="2400" b="1" u="sng">
                <a:solidFill>
                  <a:srgbClr val="800080"/>
                </a:solidFill>
              </a:rPr>
              <a:t>Second neo-classical neutrality assumption:</a:t>
            </a:r>
            <a:endParaRPr lang="en-GB" sz="2400" b="1" u="sng">
              <a:solidFill>
                <a:srgbClr val="000000"/>
              </a:solidFill>
            </a:endParaRPr>
          </a:p>
          <a:p>
            <a:pPr marL="457200" indent="-457200">
              <a:buFont typeface="Arial" charset="0"/>
              <a:buNone/>
            </a:pPr>
            <a:r>
              <a:rPr lang="en-GB" sz="2400" b="1">
                <a:solidFill>
                  <a:srgbClr val="000000"/>
                </a:solidFill>
              </a:rPr>
              <a:t>Ownership arrangements </a:t>
            </a:r>
            <a:r>
              <a:rPr lang="en-GB" sz="2400" b="1">
                <a:solidFill>
                  <a:srgbClr val="800080"/>
                </a:solidFill>
              </a:rPr>
              <a:t>do not influence</a:t>
            </a:r>
            <a:r>
              <a:rPr lang="en-GB" sz="2400" b="1">
                <a:solidFill>
                  <a:srgbClr val="000000"/>
                </a:solidFill>
              </a:rPr>
              <a:t> the nature of the productive forces.</a:t>
            </a:r>
          </a:p>
          <a:p>
            <a:pPr marL="457200" indent="-457200">
              <a:buFont typeface="Arial" charset="0"/>
              <a:buAutoNum type="arabicParenR"/>
            </a:pPr>
            <a:endParaRPr lang="en-GB">
              <a:solidFill>
                <a:srgbClr val="000000"/>
              </a:solidFill>
            </a:endParaRPr>
          </a:p>
          <a:p>
            <a:pPr marL="457200" indent="-457200">
              <a:buFont typeface="Arial" charset="0"/>
              <a:buAutoNum type="arabicParenR"/>
            </a:pPr>
            <a:endParaRPr lang="en-GB">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2</a:t>
            </a:r>
          </a:p>
        </p:txBody>
      </p:sp>
      <p:sp>
        <p:nvSpPr>
          <p:cNvPr id="3" name="Content Placeholder 2"/>
          <p:cNvSpPr>
            <a:spLocks noGrp="1"/>
          </p:cNvSpPr>
          <p:nvPr>
            <p:ph idx="1"/>
          </p:nvPr>
        </p:nvSpPr>
        <p:spPr/>
        <p:txBody>
          <a:bodyPr/>
          <a:lstStyle/>
          <a:p>
            <a:pPr marL="0" indent="0" algn="ctr">
              <a:buNone/>
            </a:pPr>
            <a:r>
              <a:rPr lang="en-US" sz="8000" dirty="0"/>
              <a:t>The Evolution of Property</a:t>
            </a:r>
          </a:p>
        </p:txBody>
      </p:sp>
    </p:spTree>
    <p:extLst>
      <p:ext uri="{BB962C8B-B14F-4D97-AF65-F5344CB8AC3E}">
        <p14:creationId xmlns:p14="http://schemas.microsoft.com/office/powerpoint/2010/main" val="458136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descr="Artgate_Fondazione_Cariplo_-_Canova_Antonio,_Briseide_consegnata_da_Achille_agli_araldi_di_Agamennone.jpg"/>
          <p:cNvPicPr>
            <a:picLocks noGrp="1" noChangeAspect="1"/>
          </p:cNvPicPr>
          <p:nvPr>
            <p:ph idx="1"/>
          </p:nvPr>
        </p:nvPicPr>
        <p:blipFill>
          <a:blip r:embed="rId2">
            <a:alphaModFix amt="80000"/>
            <a:extLst>
              <a:ext uri="{28A0092B-C50C-407E-A947-70E740481C1C}">
                <a14:useLocalDpi xmlns:a14="http://schemas.microsoft.com/office/drawing/2010/main" val="0"/>
              </a:ext>
            </a:extLst>
          </a:blip>
          <a:srcRect l="2042" r="2042"/>
          <a:stretch>
            <a:fillRect/>
          </a:stretch>
        </p:blipFill>
        <p:spPr>
          <a:xfrm>
            <a:off x="1" y="0"/>
            <a:ext cx="9143999" cy="3662947"/>
          </a:xfrm>
          <a:prstGeom prst="rect">
            <a:avLst/>
          </a:prstGeom>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5" name="TextBox 4"/>
          <p:cNvSpPr txBox="1"/>
          <p:nvPr/>
        </p:nvSpPr>
        <p:spPr>
          <a:xfrm>
            <a:off x="521368" y="4331368"/>
            <a:ext cx="184666" cy="369332"/>
          </a:xfrm>
          <a:prstGeom prst="rect">
            <a:avLst/>
          </a:prstGeom>
          <a:noFill/>
        </p:spPr>
        <p:txBody>
          <a:bodyPr wrap="none" rtlCol="0">
            <a:spAutoFit/>
          </a:bodyPr>
          <a:lstStyle/>
          <a:p>
            <a:endParaRPr lang="it-IT" dirty="0"/>
          </a:p>
        </p:txBody>
      </p:sp>
      <p:sp>
        <p:nvSpPr>
          <p:cNvPr id="6" name="TextBox 5"/>
          <p:cNvSpPr txBox="1"/>
          <p:nvPr/>
        </p:nvSpPr>
        <p:spPr>
          <a:xfrm>
            <a:off x="1" y="4157578"/>
            <a:ext cx="9143999" cy="2677656"/>
          </a:xfrm>
          <a:prstGeom prst="rect">
            <a:avLst/>
          </a:prstGeom>
          <a:solidFill>
            <a:schemeClr val="bg2">
              <a:lumMod val="75000"/>
            </a:schemeClr>
          </a:solidFill>
        </p:spPr>
        <p:txBody>
          <a:bodyPr wrap="square" rtlCol="0">
            <a:spAutoFit/>
          </a:bodyPr>
          <a:lstStyle/>
          <a:p>
            <a:r>
              <a:rPr lang="en-US" sz="2400" i="1" dirty="0"/>
              <a:t>Achilles gave his slave girl to Agamemnon,  neither in good grace nor in fear of him but because he did not want to split the unity of the Greeks..........At first the incident could be interpreted as an indication of a violation of property rights. But seeing it in another way this incident can also be  seen as an exception to the rule….....</a:t>
            </a:r>
          </a:p>
          <a:p>
            <a:r>
              <a:rPr lang="en-US" sz="2400" b="1" i="1" dirty="0"/>
              <a:t>Individuals had property rights to the spoils of war.</a:t>
            </a:r>
            <a:endParaRPr lang="en-US" dirty="0"/>
          </a:p>
        </p:txBody>
      </p:sp>
    </p:spTree>
    <p:extLst>
      <p:ext uri="{BB962C8B-B14F-4D97-AF65-F5344CB8AC3E}">
        <p14:creationId xmlns:p14="http://schemas.microsoft.com/office/powerpoint/2010/main" val="3455422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3999" cy="1096211"/>
          </a:xfrm>
          <a:solidFill>
            <a:srgbClr val="660066"/>
          </a:solidFill>
        </p:spPr>
        <p:txBody>
          <a:bodyPr/>
          <a:lstStyle/>
          <a:p>
            <a:r>
              <a:rPr lang="en-US" dirty="0">
                <a:solidFill>
                  <a:srgbClr val="FFFFFF"/>
                </a:solidFill>
              </a:rPr>
              <a:t>Property Rights vs. Possession</a:t>
            </a:r>
          </a:p>
        </p:txBody>
      </p:sp>
      <p:sp>
        <p:nvSpPr>
          <p:cNvPr id="3" name="Segnaposto contenuto 2"/>
          <p:cNvSpPr>
            <a:spLocks noGrp="1"/>
          </p:cNvSpPr>
          <p:nvPr>
            <p:ph idx="1"/>
          </p:nvPr>
        </p:nvSpPr>
        <p:spPr>
          <a:xfrm>
            <a:off x="0" y="1203158"/>
            <a:ext cx="9143999" cy="5654842"/>
          </a:xfrm>
          <a:ln>
            <a:solidFill>
              <a:srgbClr val="660066"/>
            </a:solidFill>
          </a:ln>
        </p:spPr>
        <p:txBody>
          <a:bodyPr>
            <a:normAutofit fontScale="92500" lnSpcReduction="10000"/>
          </a:bodyPr>
          <a:lstStyle/>
          <a:p>
            <a:r>
              <a:rPr lang="en-US" dirty="0">
                <a:solidFill>
                  <a:srgbClr val="660066"/>
                </a:solidFill>
              </a:rPr>
              <a:t>Private property </a:t>
            </a:r>
            <a:r>
              <a:rPr lang="en-US" dirty="0"/>
              <a:t>does not arise from an evolutionary mechanism where individuals fight for </a:t>
            </a:r>
            <a:r>
              <a:rPr lang="en-US" dirty="0">
                <a:solidFill>
                  <a:srgbClr val="660066"/>
                </a:solidFill>
              </a:rPr>
              <a:t>the possession rival resources</a:t>
            </a:r>
            <a:r>
              <a:rPr lang="en-US" dirty="0"/>
              <a:t>. </a:t>
            </a:r>
          </a:p>
          <a:p>
            <a:r>
              <a:rPr lang="en-US" dirty="0"/>
              <a:t>It arises from different evolutionary mechanisms that make it convenient to recognize others’ liberty and rights, as well as some forms of (initially rudimentary) collective agreements. It has properties </a:t>
            </a:r>
            <a:r>
              <a:rPr lang="en-US" dirty="0">
                <a:solidFill>
                  <a:srgbClr val="660066"/>
                </a:solidFill>
              </a:rPr>
              <a:t>analogous</a:t>
            </a:r>
            <a:r>
              <a:rPr lang="en-US" dirty="0"/>
              <a:t> to those of other liberties and rights such as the </a:t>
            </a:r>
            <a:r>
              <a:rPr lang="en-US" dirty="0">
                <a:solidFill>
                  <a:srgbClr val="660066"/>
                </a:solidFill>
              </a:rPr>
              <a:t>liberty of opinion.</a:t>
            </a:r>
            <a:endParaRPr lang="it-IT" dirty="0">
              <a:solidFill>
                <a:srgbClr val="660066"/>
              </a:solidFill>
            </a:endParaRPr>
          </a:p>
          <a:p>
            <a:r>
              <a:rPr lang="en-US" dirty="0"/>
              <a:t> Property rights can also </a:t>
            </a:r>
            <a:r>
              <a:rPr lang="en-US" dirty="0">
                <a:solidFill>
                  <a:srgbClr val="660066"/>
                </a:solidFill>
              </a:rPr>
              <a:t>restrict human liberty </a:t>
            </a:r>
            <a:r>
              <a:rPr lang="en-US" dirty="0"/>
              <a:t>in a way that possession could never do. Possession of knowledge does not exclude others’ possession of it. Private property rights can restrict this liberty.</a:t>
            </a:r>
            <a:endParaRPr lang="it-IT" dirty="0"/>
          </a:p>
          <a:p>
            <a:endParaRPr lang="en-US" dirty="0"/>
          </a:p>
        </p:txBody>
      </p:sp>
    </p:spTree>
    <p:extLst>
      <p:ext uri="{BB962C8B-B14F-4D97-AF65-F5344CB8AC3E}">
        <p14:creationId xmlns:p14="http://schemas.microsoft.com/office/powerpoint/2010/main" val="264396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371600"/>
          </a:xfrm>
          <a:solidFill>
            <a:schemeClr val="folHlink"/>
          </a:solidFill>
          <a:ln>
            <a:solidFill>
              <a:schemeClr val="accent1"/>
            </a:solidFill>
          </a:ln>
        </p:spPr>
        <p:txBody>
          <a:bodyPr rtlCol="0">
            <a:normAutofit fontScale="90000"/>
          </a:bodyPr>
          <a:lstStyle/>
          <a:p>
            <a:pPr eaLnBrk="1" fontAlgn="auto" hangingPunct="1">
              <a:spcAft>
                <a:spcPts val="0"/>
              </a:spcAft>
              <a:defRPr/>
            </a:pPr>
            <a:r>
              <a:rPr lang="it-IT" dirty="0">
                <a:ea typeface="ＭＳ Ｐゴシック" pitchFamily="-106" charset="-128"/>
                <a:cs typeface="ＭＳ Ｐゴシック" pitchFamily="-106" charset="-128"/>
              </a:rPr>
              <a:t> </a:t>
            </a:r>
            <a:endParaRPr lang="it-IT" sz="4000" b="1" dirty="0">
              <a:ln>
                <a:solidFill>
                  <a:srgbClr val="FF0000"/>
                </a:solidFill>
              </a:ln>
              <a:solidFill>
                <a:srgbClr val="333399"/>
              </a:solidFill>
              <a:ea typeface="ＭＳ Ｐゴシック" pitchFamily="-106" charset="-128"/>
              <a:cs typeface="ＭＳ Ｐゴシック" pitchFamily="-106" charset="-128"/>
            </a:endParaRPr>
          </a:p>
          <a:p>
            <a:pPr eaLnBrk="1" fontAlgn="auto" hangingPunct="1">
              <a:spcAft>
                <a:spcPts val="0"/>
              </a:spcAft>
              <a:defRPr/>
            </a:pPr>
            <a:r>
              <a:rPr lang="en-GB" dirty="0">
                <a:ln>
                  <a:solidFill>
                    <a:srgbClr val="FFFFFF"/>
                  </a:solidFill>
                </a:ln>
                <a:solidFill>
                  <a:schemeClr val="accent1"/>
                </a:solidFill>
                <a:ea typeface="ＭＳ Ｐゴシック" pitchFamily="-106" charset="-128"/>
                <a:cs typeface="ＭＳ Ｐゴシック" pitchFamily="-106" charset="-128"/>
              </a:rPr>
              <a:t>Ends-Means Economics.</a:t>
            </a:r>
            <a:endParaRPr lang="en-GB" dirty="0">
              <a:ln>
                <a:solidFill>
                  <a:srgbClr val="FFFFFF"/>
                </a:solidFill>
              </a:ln>
              <a:ea typeface="ＭＳ Ｐゴシック" pitchFamily="-106" charset="-128"/>
              <a:cs typeface="ＭＳ Ｐゴシック" pitchFamily="-106" charset="-128"/>
            </a:endParaRPr>
          </a:p>
        </p:txBody>
      </p:sp>
      <p:sp>
        <p:nvSpPr>
          <p:cNvPr id="29699" name="Rectangle 3"/>
          <p:cNvSpPr>
            <a:spLocks noGrp="1" noChangeArrowheads="1"/>
          </p:cNvSpPr>
          <p:nvPr>
            <p:ph type="body" idx="1"/>
          </p:nvPr>
        </p:nvSpPr>
        <p:spPr>
          <a:xfrm>
            <a:off x="304800" y="1600200"/>
            <a:ext cx="8458200" cy="5029200"/>
          </a:xfrm>
        </p:spPr>
        <p:txBody>
          <a:bodyPr/>
          <a:lstStyle/>
          <a:p>
            <a:pPr eaLnBrk="1" hangingPunct="1">
              <a:lnSpc>
                <a:spcPct val="90000"/>
              </a:lnSpc>
            </a:pPr>
            <a:r>
              <a:rPr lang="en-GB" sz="2400">
                <a:ea typeface="ヒラギノ角ゴ Pro W3" pitchFamily="-107" charset="-128"/>
                <a:cs typeface="ヒラギノ角ゴ Pro W3" pitchFamily="-107" charset="-128"/>
              </a:rPr>
              <a:t>A long tradition has seen economics as a relation between ends and means. The limited viability of means with respect to the ends generates the problem of scarcity and defines the economic problem.</a:t>
            </a:r>
          </a:p>
          <a:p>
            <a:pPr eaLnBrk="1" hangingPunct="1">
              <a:lnSpc>
                <a:spcPct val="90000"/>
              </a:lnSpc>
            </a:pPr>
            <a:endParaRPr lang="en-GB" sz="2400">
              <a:ea typeface="ヒラギノ角ゴ Pro W3" pitchFamily="-107" charset="-128"/>
              <a:cs typeface="ヒラギノ角ゴ Pro W3" pitchFamily="-107" charset="-128"/>
            </a:endParaRPr>
          </a:p>
          <a:p>
            <a:pPr eaLnBrk="1" hangingPunct="1">
              <a:lnSpc>
                <a:spcPct val="90000"/>
              </a:lnSpc>
            </a:pPr>
            <a:r>
              <a:rPr lang="en-GB" sz="2400">
                <a:ea typeface="ヒラギノ角ゴ Pro W3" pitchFamily="-107" charset="-128"/>
                <a:cs typeface="ヒラギノ角ゴ Pro W3" pitchFamily="-107" charset="-128"/>
              </a:rPr>
              <a:t>The neoclassical approach of utility maximization under constraints is seen to be the logical consequence of this approach.</a:t>
            </a:r>
          </a:p>
          <a:p>
            <a:pPr eaLnBrk="1" hangingPunct="1">
              <a:lnSpc>
                <a:spcPct val="90000"/>
              </a:lnSpc>
            </a:pPr>
            <a:endParaRPr lang="en-GB" sz="2400">
              <a:ea typeface="ヒラギノ角ゴ Pro W3" pitchFamily="-107" charset="-128"/>
              <a:cs typeface="ヒラギノ角ゴ Pro W3" pitchFamily="-107" charset="-128"/>
            </a:endParaRPr>
          </a:p>
          <a:p>
            <a:pPr eaLnBrk="1" hangingPunct="1">
              <a:lnSpc>
                <a:spcPct val="90000"/>
              </a:lnSpc>
            </a:pPr>
            <a:r>
              <a:rPr lang="en-GB" sz="2400">
                <a:ea typeface="ヒラギノ角ゴ Pro W3" pitchFamily="-107" charset="-128"/>
                <a:cs typeface="ヒラギノ角ゴ Pro W3" pitchFamily="-107" charset="-128"/>
              </a:rPr>
              <a:t>In this first lecture I will try to show that the means-ends problem is not consistent with the neoclassical approach. It </a:t>
            </a:r>
            <a:r>
              <a:rPr lang="en-GB" sz="2400">
                <a:solidFill>
                  <a:srgbClr val="FF0000"/>
                </a:solidFill>
                <a:ea typeface="ヒラギノ角ゴ Pro W3" pitchFamily="-107" charset="-128"/>
                <a:cs typeface="ヒラギノ角ゴ Pro W3" pitchFamily="-107" charset="-128"/>
              </a:rPr>
              <a:t>requires a more general institutional perspective. One that introduces the historical specificity of economic systems and in particular of different models of capitalism.</a:t>
            </a:r>
            <a:endParaRPr lang="en-GB" sz="2400">
              <a:ea typeface="ヒラギノ角ゴ Pro W3" pitchFamily="-107" charset="-128"/>
              <a:cs typeface="ヒラギノ角ゴ Pro W3" pitchFamily="-107"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4F81BD"/>
            </a:solidFill>
          </a:ln>
        </p:spPr>
        <p:txBody>
          <a:bodyPr/>
          <a:lstStyle/>
          <a:p>
            <a:r>
              <a:rPr lang="en-US" dirty="0">
                <a:solidFill>
                  <a:srgbClr val="660066"/>
                </a:solidFill>
              </a:rPr>
              <a:t>Three Possible Evolutionary Stories</a:t>
            </a:r>
          </a:p>
        </p:txBody>
      </p:sp>
      <p:sp>
        <p:nvSpPr>
          <p:cNvPr id="3" name="Content Placeholder 2"/>
          <p:cNvSpPr>
            <a:spLocks noGrp="1"/>
          </p:cNvSpPr>
          <p:nvPr>
            <p:ph idx="1"/>
          </p:nvPr>
        </p:nvSpPr>
        <p:spPr>
          <a:xfrm>
            <a:off x="223026" y="1570063"/>
            <a:ext cx="8612495" cy="4654042"/>
          </a:xfrm>
        </p:spPr>
        <p:txBody>
          <a:bodyPr/>
          <a:lstStyle/>
          <a:p>
            <a:pPr marL="0" indent="0">
              <a:buNone/>
            </a:pPr>
            <a:r>
              <a:rPr lang="en-US" dirty="0"/>
              <a:t> </a:t>
            </a:r>
          </a:p>
        </p:txBody>
      </p:sp>
      <p:sp>
        <p:nvSpPr>
          <p:cNvPr id="6" name="Rectangle 5"/>
          <p:cNvSpPr/>
          <p:nvPr/>
        </p:nvSpPr>
        <p:spPr>
          <a:xfrm>
            <a:off x="286074" y="1694271"/>
            <a:ext cx="2294556" cy="6622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Tangible Things </a:t>
            </a:r>
          </a:p>
        </p:txBody>
      </p:sp>
      <p:sp>
        <p:nvSpPr>
          <p:cNvPr id="7" name="Rectangle 6"/>
          <p:cNvSpPr/>
          <p:nvPr/>
        </p:nvSpPr>
        <p:spPr>
          <a:xfrm>
            <a:off x="286074" y="3415954"/>
            <a:ext cx="2294556" cy="7048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Struggle for possession </a:t>
            </a:r>
          </a:p>
        </p:txBody>
      </p:sp>
      <p:sp>
        <p:nvSpPr>
          <p:cNvPr id="8" name="Rectangle 7"/>
          <p:cNvSpPr/>
          <p:nvPr/>
        </p:nvSpPr>
        <p:spPr>
          <a:xfrm>
            <a:off x="286074" y="5296659"/>
            <a:ext cx="2294556" cy="57870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9" name="Rectangle 8"/>
          <p:cNvSpPr/>
          <p:nvPr/>
        </p:nvSpPr>
        <p:spPr>
          <a:xfrm>
            <a:off x="3176495" y="1694272"/>
            <a:ext cx="2393630" cy="814846"/>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Empathy and reciprocity </a:t>
            </a:r>
          </a:p>
        </p:txBody>
      </p:sp>
      <p:sp>
        <p:nvSpPr>
          <p:cNvPr id="10" name="Rectangle 9"/>
          <p:cNvSpPr/>
          <p:nvPr/>
        </p:nvSpPr>
        <p:spPr>
          <a:xfrm>
            <a:off x="3107294" y="3447587"/>
            <a:ext cx="2638947" cy="1010788"/>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Community enforcement and property rights</a:t>
            </a:r>
          </a:p>
        </p:txBody>
      </p:sp>
      <p:sp>
        <p:nvSpPr>
          <p:cNvPr id="11" name="Rectangle 10"/>
          <p:cNvSpPr/>
          <p:nvPr/>
        </p:nvSpPr>
        <p:spPr>
          <a:xfrm>
            <a:off x="3176495" y="5662329"/>
            <a:ext cx="2294556" cy="731343"/>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a:t>
            </a:r>
            <a:r>
              <a:rPr lang="en-US" dirty="0" err="1"/>
              <a:t>consteded</a:t>
            </a:r>
            <a:r>
              <a:rPr lang="en-US" dirty="0"/>
              <a:t> possession </a:t>
            </a:r>
          </a:p>
        </p:txBody>
      </p:sp>
      <p:sp>
        <p:nvSpPr>
          <p:cNvPr id="12" name="Rectangle 11"/>
          <p:cNvSpPr/>
          <p:nvPr/>
        </p:nvSpPr>
        <p:spPr>
          <a:xfrm>
            <a:off x="6283789" y="1694272"/>
            <a:ext cx="2294556" cy="57870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13" name="Rectangle 12"/>
          <p:cNvSpPr/>
          <p:nvPr/>
        </p:nvSpPr>
        <p:spPr>
          <a:xfrm>
            <a:off x="6392244" y="3407699"/>
            <a:ext cx="2294556" cy="71306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Intangible Things </a:t>
            </a:r>
          </a:p>
        </p:txBody>
      </p:sp>
      <p:sp>
        <p:nvSpPr>
          <p:cNvPr id="14" name="Rectangle 13"/>
          <p:cNvSpPr/>
          <p:nvPr/>
        </p:nvSpPr>
        <p:spPr>
          <a:xfrm>
            <a:off x="6392243" y="5296659"/>
            <a:ext cx="2443277" cy="73134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Limited possession</a:t>
            </a:r>
          </a:p>
        </p:txBody>
      </p:sp>
      <p:sp>
        <p:nvSpPr>
          <p:cNvPr id="15" name="Down Arrow 14"/>
          <p:cNvSpPr/>
          <p:nvPr/>
        </p:nvSpPr>
        <p:spPr>
          <a:xfrm>
            <a:off x="1233911"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233911" y="412076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107032" y="2605438"/>
            <a:ext cx="484632" cy="8105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7295385"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107032" y="460996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7421479" y="421016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504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685800" y="0"/>
            <a:ext cx="7772400" cy="1143000"/>
          </a:xfrm>
        </p:spPr>
        <p:txBody>
          <a:bodyPr/>
          <a:lstStyle/>
          <a:p>
            <a:r>
              <a:rPr lang="en-GB" sz="3600" b="1" dirty="0">
                <a:solidFill>
                  <a:srgbClr val="CC0000"/>
                </a:solidFill>
              </a:rPr>
              <a:t>  </a:t>
            </a:r>
            <a:r>
              <a:rPr lang="en-GB" sz="3600" b="1" dirty="0">
                <a:solidFill>
                  <a:srgbClr val="FF0000"/>
                </a:solidFill>
              </a:rPr>
              <a:t>The Hawks and dove game.</a:t>
            </a:r>
          </a:p>
        </p:txBody>
      </p:sp>
      <p:sp>
        <p:nvSpPr>
          <p:cNvPr id="157699" name="Rectangle 3"/>
          <p:cNvSpPr>
            <a:spLocks noChangeArrowheads="1"/>
          </p:cNvSpPr>
          <p:nvPr/>
        </p:nvSpPr>
        <p:spPr bwMode="auto">
          <a:xfrm>
            <a:off x="601663" y="21526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endParaRPr lang="en-US" sz="1800">
              <a:latin typeface="Arial" charset="0"/>
            </a:endParaRPr>
          </a:p>
        </p:txBody>
      </p:sp>
      <p:graphicFrame>
        <p:nvGraphicFramePr>
          <p:cNvPr id="157700" name="Group 4"/>
          <p:cNvGraphicFramePr>
            <a:graphicFrameLocks noGrp="1"/>
          </p:cNvGraphicFramePr>
          <p:nvPr>
            <p:extLst>
              <p:ext uri="{D42A27DB-BD31-4B8C-83A1-F6EECF244321}">
                <p14:modId xmlns:p14="http://schemas.microsoft.com/office/powerpoint/2010/main" val="2172426022"/>
              </p:ext>
            </p:extLst>
          </p:nvPr>
        </p:nvGraphicFramePr>
        <p:xfrm>
          <a:off x="914400" y="1066800"/>
          <a:ext cx="7239000" cy="3980688"/>
        </p:xfrm>
        <a:graphic>
          <a:graphicData uri="http://schemas.openxmlformats.org/drawingml/2006/table">
            <a:tbl>
              <a:tblPr/>
              <a:tblGrid>
                <a:gridCol w="1752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2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Hawk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Dove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203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Hawk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CC0000"/>
                          </a:solidFill>
                          <a:effectLst/>
                          <a:latin typeface="Times" charset="0"/>
                          <a:ea typeface="ＭＳ Ｐゴシック" charset="0"/>
                        </a:rPr>
                        <a:t>    </a:t>
                      </a:r>
                      <a:r>
                        <a:rPr kumimoji="0" lang="en-GB" sz="2800" b="0" i="0" u="sng" strike="noStrike" cap="none" normalizeH="0" baseline="0">
                          <a:ln>
                            <a:noFill/>
                          </a:ln>
                          <a:solidFill>
                            <a:schemeClr val="tx1"/>
                          </a:solidFill>
                          <a:effectLst/>
                          <a:latin typeface="Times" charset="0"/>
                          <a:ea typeface="ＭＳ Ｐゴシック" charset="0"/>
                        </a:rPr>
                        <a:t>V -C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        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477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Dove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Times" charset="0"/>
                          <a:ea typeface="ＭＳ Ｐゴシック"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Times" charset="0"/>
                          <a:ea typeface="ＭＳ Ｐゴシック" charset="0"/>
                        </a:rPr>
                        <a:t>          </a:t>
                      </a:r>
                      <a:r>
                        <a:rPr kumimoji="0" lang="en-GB" sz="2800" b="0" i="0" u="sng" strike="noStrike" cap="none" normalizeH="0" baseline="0" dirty="0">
                          <a:ln>
                            <a:noFill/>
                          </a:ln>
                          <a:solidFill>
                            <a:schemeClr val="tx1"/>
                          </a:solidFill>
                          <a:effectLst/>
                          <a:latin typeface="Times" charset="0"/>
                          <a:ea typeface="ＭＳ Ｐゴシック" charset="0"/>
                        </a:rPr>
                        <a:t> V</a:t>
                      </a:r>
                      <a:endParaRPr kumimoji="0" lang="en-GB" sz="2800" b="0" i="0" u="none" strike="noStrike" cap="none" normalizeH="0" baseline="0" dirty="0">
                        <a:ln>
                          <a:noFill/>
                        </a:ln>
                        <a:solidFill>
                          <a:schemeClr val="tx1"/>
                        </a:solidFill>
                        <a:effectLst/>
                        <a:latin typeface="Times" charset="0"/>
                        <a:ea typeface="ＭＳ Ｐゴシック"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Times" charset="0"/>
                          <a:ea typeface="ＭＳ Ｐゴシック" charset="0"/>
                        </a:rPr>
                        <a:t>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57718" name="Rectangle 22"/>
          <p:cNvSpPr>
            <a:spLocks noChangeArrowheads="1"/>
          </p:cNvSpPr>
          <p:nvPr/>
        </p:nvSpPr>
        <p:spPr bwMode="auto">
          <a:xfrm>
            <a:off x="669925" y="550703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157719" name="Rectangle 23"/>
          <p:cNvSpPr>
            <a:spLocks noChangeArrowheads="1"/>
          </p:cNvSpPr>
          <p:nvPr/>
        </p:nvSpPr>
        <p:spPr bwMode="auto">
          <a:xfrm>
            <a:off x="418319" y="5038067"/>
            <a:ext cx="803988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GB" sz="2400" dirty="0"/>
              <a:t>V is the fitness increase that is obtained by winning a resource.</a:t>
            </a:r>
          </a:p>
          <a:p>
            <a:r>
              <a:rPr lang="en-GB" sz="2400" dirty="0"/>
              <a:t>C is the cost of a fight.</a:t>
            </a:r>
          </a:p>
          <a:p>
            <a:r>
              <a:rPr lang="en-GB" sz="2400" dirty="0"/>
              <a:t>(When a Hawk meets a Hawk is has 50% </a:t>
            </a:r>
            <a:r>
              <a:rPr lang="en-GB" sz="2400" dirty="0" err="1"/>
              <a:t>prob</a:t>
            </a:r>
            <a:r>
              <a:rPr lang="en-GB" sz="2400" dirty="0"/>
              <a:t> of winning </a:t>
            </a:r>
          </a:p>
          <a:p>
            <a:r>
              <a:rPr lang="en-GB" sz="2400" dirty="0"/>
              <a:t>the resource and 50% </a:t>
            </a:r>
            <a:r>
              <a:rPr lang="en-GB" sz="2400" dirty="0" err="1"/>
              <a:t>prob</a:t>
            </a:r>
            <a:r>
              <a:rPr lang="en-GB" sz="2400" dirty="0"/>
              <a:t> of being injured.)</a:t>
            </a:r>
          </a:p>
        </p:txBody>
      </p:sp>
    </p:spTree>
    <p:extLst>
      <p:ext uri="{BB962C8B-B14F-4D97-AF65-F5344CB8AC3E}">
        <p14:creationId xmlns:p14="http://schemas.microsoft.com/office/powerpoint/2010/main" val="135141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94" y="274638"/>
            <a:ext cx="6948905" cy="1143000"/>
          </a:xfrm>
        </p:spPr>
        <p:txBody>
          <a:bodyPr>
            <a:normAutofit fontScale="90000"/>
          </a:bodyPr>
          <a:lstStyle/>
          <a:p>
            <a:r>
              <a:rPr lang="en-US" dirty="0">
                <a:solidFill>
                  <a:srgbClr val="FF0000"/>
                </a:solidFill>
              </a:rPr>
              <a:t>The All Hawks</a:t>
            </a:r>
            <a:br>
              <a:rPr lang="en-US" dirty="0">
                <a:solidFill>
                  <a:srgbClr val="FF0000"/>
                </a:solidFill>
              </a:rPr>
            </a:br>
            <a:r>
              <a:rPr lang="en-US" dirty="0">
                <a:solidFill>
                  <a:srgbClr val="FF0000"/>
                </a:solidFill>
              </a:rPr>
              <a:t> Equilibrium</a:t>
            </a:r>
          </a:p>
        </p:txBody>
      </p:sp>
      <p:sp>
        <p:nvSpPr>
          <p:cNvPr id="3" name="Content Placeholder 2"/>
          <p:cNvSpPr>
            <a:spLocks noGrp="1"/>
          </p:cNvSpPr>
          <p:nvPr>
            <p:ph idx="1"/>
          </p:nvPr>
        </p:nvSpPr>
        <p:spPr>
          <a:xfrm>
            <a:off x="457199" y="1600200"/>
            <a:ext cx="8466667" cy="5037667"/>
          </a:xfrm>
        </p:spPr>
        <p:txBody>
          <a:bodyPr>
            <a:normAutofit fontScale="77500" lnSpcReduction="20000"/>
          </a:bodyPr>
          <a:lstStyle/>
          <a:p>
            <a:pPr marL="0" indent="0">
              <a:buNone/>
            </a:pPr>
            <a:r>
              <a:rPr lang="en-US" dirty="0"/>
              <a:t>An evolutionary stable strategy (EES) </a:t>
            </a:r>
            <a:r>
              <a:rPr lang="en-US" dirty="0">
                <a:solidFill>
                  <a:srgbClr val="FF0000"/>
                </a:solidFill>
              </a:rPr>
              <a:t>cannot be invaded by a small number of players </a:t>
            </a:r>
            <a:r>
              <a:rPr lang="en-US" dirty="0"/>
              <a:t>with a different strategy (otherwise it cannot last for long). It is immediately evident that a pure strategy of uncontested possession (all doves) is impossible because the pay-off E(D,D) which doves obtain when they meet each other is less than the pay-off E(H,D)that a hawk obtains when meeting a dove, or:</a:t>
            </a:r>
            <a:endParaRPr lang="it-IT" dirty="0"/>
          </a:p>
          <a:p>
            <a:pPr marL="0" indent="0">
              <a:buNone/>
            </a:pPr>
            <a:r>
              <a:rPr lang="en-US" dirty="0"/>
              <a:t>E(D,D)&lt; E(H,D)</a:t>
            </a:r>
            <a:endParaRPr lang="it-IT" dirty="0"/>
          </a:p>
          <a:p>
            <a:r>
              <a:rPr lang="en-US" dirty="0">
                <a:solidFill>
                  <a:srgbClr val="FF0000"/>
                </a:solidFill>
              </a:rPr>
              <a:t>Thus, a pure dove strategy cannot be an EES. </a:t>
            </a:r>
            <a:r>
              <a:rPr lang="en-US" dirty="0"/>
              <a:t>When introduced into a world of all doves, a few hawks (or even better one hawk) have a great time! </a:t>
            </a:r>
            <a:endParaRPr lang="it-IT" dirty="0"/>
          </a:p>
          <a:p>
            <a:r>
              <a:rPr lang="en-US" dirty="0">
                <a:solidFill>
                  <a:srgbClr val="FF0000"/>
                </a:solidFill>
              </a:rPr>
              <a:t>By contrast, hawk behavior is the only possible strategy when the risk of injury is more than offset by the benefits of the resource. </a:t>
            </a:r>
            <a:r>
              <a:rPr lang="en-US" dirty="0"/>
              <a:t>When 1/2 (V-C) &gt; 0 or when V &gt; C, no group of invading doves can do better than the hawks.</a:t>
            </a:r>
            <a:endParaRPr lang="it-IT" dirty="0"/>
          </a:p>
          <a:p>
            <a:endParaRPr lang="en-US"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95" y="163763"/>
            <a:ext cx="1303124" cy="945816"/>
          </a:xfrm>
          <a:prstGeom prst="rect">
            <a:avLst/>
          </a:prstGeom>
        </p:spPr>
      </p:pic>
      <p:pic>
        <p:nvPicPr>
          <p:cNvPr id="5" name="Pictur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137" y="56816"/>
            <a:ext cx="1450473" cy="1052763"/>
          </a:xfrm>
          <a:prstGeom prst="rect">
            <a:avLst/>
          </a:prstGeom>
        </p:spPr>
      </p:pic>
    </p:spTree>
    <p:extLst>
      <p:ext uri="{BB962C8B-B14F-4D97-AF65-F5344CB8AC3E}">
        <p14:creationId xmlns:p14="http://schemas.microsoft.com/office/powerpoint/2010/main" val="2353625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57"/>
            <a:ext cx="8229600" cy="1011321"/>
          </a:xfrm>
        </p:spPr>
        <p:txBody>
          <a:bodyPr>
            <a:normAutofit/>
          </a:bodyPr>
          <a:lstStyle/>
          <a:p>
            <a:r>
              <a:rPr lang="en-US" dirty="0">
                <a:solidFill>
                  <a:srgbClr val="FF0000"/>
                </a:solidFill>
              </a:rPr>
              <a:t>Some room for doves</a:t>
            </a:r>
          </a:p>
        </p:txBody>
      </p:sp>
      <p:sp>
        <p:nvSpPr>
          <p:cNvPr id="3" name="Content Placeholder 2"/>
          <p:cNvSpPr>
            <a:spLocks noGrp="1"/>
          </p:cNvSpPr>
          <p:nvPr>
            <p:ph idx="1"/>
          </p:nvPr>
        </p:nvSpPr>
        <p:spPr>
          <a:xfrm>
            <a:off x="118533" y="1002632"/>
            <a:ext cx="8893500" cy="5855367"/>
          </a:xfrm>
        </p:spPr>
        <p:txBody>
          <a:bodyPr>
            <a:normAutofit fontScale="70000" lnSpcReduction="20000"/>
          </a:bodyPr>
          <a:lstStyle/>
          <a:p>
            <a:pPr marL="0" indent="0">
              <a:buNone/>
            </a:pPr>
            <a:r>
              <a:rPr lang="en-US" dirty="0"/>
              <a:t>There is </a:t>
            </a:r>
            <a:r>
              <a:rPr lang="en-US" dirty="0">
                <a:solidFill>
                  <a:srgbClr val="FF0000"/>
                </a:solidFill>
              </a:rPr>
              <a:t>only one over-emphasized case </a:t>
            </a:r>
            <a:r>
              <a:rPr lang="en-US" dirty="0"/>
              <a:t>in which some </a:t>
            </a:r>
            <a:r>
              <a:rPr lang="en-US" dirty="0">
                <a:solidFill>
                  <a:srgbClr val="FF0000"/>
                </a:solidFill>
              </a:rPr>
              <a:t>dovish behavior </a:t>
            </a:r>
            <a:r>
              <a:rPr lang="en-US" dirty="0"/>
              <a:t>can emerge. This occurs when the cost of fighting is greater than its benefit or when C &gt; V. In this case, both hawkish and dovish behaviors are viable. The two behaviors yield the same expected benefits when P (the probability of meeting a hawk) is such that:</a:t>
            </a:r>
            <a:endParaRPr lang="it-IT" dirty="0"/>
          </a:p>
          <a:p>
            <a:pPr marL="0" indent="0">
              <a:buNone/>
            </a:pPr>
            <a:r>
              <a:rPr lang="en-US" dirty="0"/>
              <a:t>P E(H,H) +(1-P) E(H,D) = P E(D,H) + (1-P)E(D,D)</a:t>
            </a:r>
            <a:endParaRPr lang="it-IT" dirty="0"/>
          </a:p>
          <a:p>
            <a:pPr marL="0" indent="0">
              <a:buNone/>
            </a:pPr>
            <a:r>
              <a:rPr lang="en-US" dirty="0"/>
              <a:t>where the left side expresses the expected benefit of hawks and right side expresses the expected benefit of doves.</a:t>
            </a:r>
            <a:r>
              <a:rPr lang="it-IT" dirty="0"/>
              <a:t> </a:t>
            </a:r>
            <a:r>
              <a:rPr lang="en-US" dirty="0"/>
              <a:t>Or referring to the payoff matrix:</a:t>
            </a:r>
            <a:endParaRPr lang="it-IT" dirty="0"/>
          </a:p>
          <a:p>
            <a:pPr marL="0" indent="0">
              <a:buNone/>
            </a:pPr>
            <a:r>
              <a:rPr lang="en-US" dirty="0"/>
              <a:t>1/2 (V-C) P + V (1-P)= 1/2 V(1-P)</a:t>
            </a:r>
          </a:p>
          <a:p>
            <a:pPr marL="0" indent="0">
              <a:buNone/>
            </a:pPr>
            <a:r>
              <a:rPr lang="en-US" dirty="0"/>
              <a:t>1/2 (V-C) P  + 1/2V (1-P) = 0</a:t>
            </a:r>
            <a:endParaRPr lang="it-IT" dirty="0"/>
          </a:p>
          <a:p>
            <a:pPr marL="0" indent="0">
              <a:buNone/>
            </a:pPr>
            <a:r>
              <a:rPr lang="it-IT" dirty="0"/>
              <a:t>PV –PC + V- PV = 0</a:t>
            </a:r>
          </a:p>
          <a:p>
            <a:pPr marL="0" indent="0">
              <a:buNone/>
            </a:pPr>
            <a:r>
              <a:rPr lang="en-US" dirty="0"/>
              <a:t>P = V/C</a:t>
            </a:r>
            <a:endParaRPr lang="it-IT" dirty="0"/>
          </a:p>
          <a:p>
            <a:pPr marL="0" indent="0">
              <a:buNone/>
            </a:pPr>
            <a:r>
              <a:rPr lang="en-US" dirty="0"/>
              <a:t>In other words, </a:t>
            </a:r>
            <a:r>
              <a:rPr lang="en-US" dirty="0">
                <a:solidFill>
                  <a:srgbClr val="FF0000"/>
                </a:solidFill>
              </a:rPr>
              <a:t>if fighting involves costs greater than the benefits accruing from the possession of the resource, successful hawkish behavior requires that there are some doves to be exploited. </a:t>
            </a:r>
          </a:p>
          <a:p>
            <a:pPr marL="0" indent="0">
              <a:buNone/>
            </a:pPr>
            <a:r>
              <a:rPr lang="en-US" dirty="0"/>
              <a:t>The fraction of hawks will be equal to the ratio (less than 1) between the value of the resource to be possessed and the cost of fighting.</a:t>
            </a:r>
            <a:endParaRPr lang="it-IT" dirty="0"/>
          </a:p>
          <a:p>
            <a:endParaRPr lang="en-US" dirty="0"/>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18" y="98258"/>
            <a:ext cx="595898" cy="727460"/>
          </a:xfrm>
          <a:prstGeom prst="rect">
            <a:avLst/>
          </a:prstGeom>
        </p:spPr>
      </p:pic>
      <p:pic>
        <p:nvPicPr>
          <p:cNvPr id="5" name="Picture 4"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76" y="71521"/>
            <a:ext cx="617800" cy="754197"/>
          </a:xfrm>
          <a:prstGeom prst="rect">
            <a:avLst/>
          </a:prstGeom>
        </p:spPr>
      </p:pic>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17" y="0"/>
            <a:ext cx="1381404" cy="1002632"/>
          </a:xfrm>
          <a:prstGeom prst="rect">
            <a:avLst/>
          </a:prstGeom>
        </p:spPr>
      </p:pic>
    </p:spTree>
    <p:extLst>
      <p:ext uri="{BB962C8B-B14F-4D97-AF65-F5344CB8AC3E}">
        <p14:creationId xmlns:p14="http://schemas.microsoft.com/office/powerpoint/2010/main" val="3969775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420" y="0"/>
            <a:ext cx="6443580" cy="989263"/>
          </a:xfrm>
          <a:ln>
            <a:solidFill>
              <a:srgbClr val="660066"/>
            </a:solidFill>
          </a:ln>
        </p:spPr>
        <p:txBody>
          <a:bodyPr>
            <a:normAutofit/>
          </a:bodyPr>
          <a:lstStyle/>
          <a:p>
            <a:r>
              <a:rPr lang="en-US" dirty="0">
                <a:solidFill>
                  <a:srgbClr val="660066"/>
                </a:solidFill>
              </a:rPr>
              <a:t>Bourgeois Behavior</a:t>
            </a:r>
          </a:p>
        </p:txBody>
      </p:sp>
      <p:sp>
        <p:nvSpPr>
          <p:cNvPr id="3" name="Content Placeholder 2"/>
          <p:cNvSpPr>
            <a:spLocks noGrp="1"/>
          </p:cNvSpPr>
          <p:nvPr>
            <p:ph idx="1"/>
          </p:nvPr>
        </p:nvSpPr>
        <p:spPr>
          <a:xfrm>
            <a:off x="-118533" y="1218302"/>
            <a:ext cx="9262533" cy="5639698"/>
          </a:xfrm>
        </p:spPr>
        <p:txBody>
          <a:bodyPr>
            <a:normAutofit fontScale="92500" lnSpcReduction="20000"/>
          </a:bodyPr>
          <a:lstStyle/>
          <a:p>
            <a:r>
              <a:rPr lang="en-US" dirty="0"/>
              <a:t>Individuals </a:t>
            </a:r>
            <a:r>
              <a:rPr lang="en-US" dirty="0">
                <a:solidFill>
                  <a:srgbClr val="FF0000"/>
                </a:solidFill>
              </a:rPr>
              <a:t>can increase their fitness if they can assess </a:t>
            </a:r>
            <a:r>
              <a:rPr lang="en-US" dirty="0"/>
              <a:t>the hawkish or the dovish nature of their opponents and behave as doves with hawks and as hawks with doves. </a:t>
            </a:r>
          </a:p>
          <a:p>
            <a:r>
              <a:rPr lang="en-US" dirty="0"/>
              <a:t>They can do even better if they adopt </a:t>
            </a:r>
            <a:r>
              <a:rPr lang="en-US" dirty="0">
                <a:solidFill>
                  <a:srgbClr val="FF0000"/>
                </a:solidFill>
              </a:rPr>
              <a:t>a convention </a:t>
            </a:r>
            <a:r>
              <a:rPr lang="en-US" dirty="0"/>
              <a:t>whereby they behave </a:t>
            </a:r>
            <a:r>
              <a:rPr lang="en-US" dirty="0">
                <a:solidFill>
                  <a:srgbClr val="FF0000"/>
                </a:solidFill>
              </a:rPr>
              <a:t>as hawks </a:t>
            </a:r>
            <a:r>
              <a:rPr lang="en-US" dirty="0"/>
              <a:t>when they are already </a:t>
            </a:r>
            <a:r>
              <a:rPr lang="en-US" dirty="0">
                <a:solidFill>
                  <a:srgbClr val="FF0000"/>
                </a:solidFill>
              </a:rPr>
              <a:t>in possession of a resource </a:t>
            </a:r>
            <a:r>
              <a:rPr lang="en-US" dirty="0"/>
              <a:t>and as </a:t>
            </a:r>
            <a:r>
              <a:rPr lang="en-US" dirty="0">
                <a:solidFill>
                  <a:srgbClr val="FF0000"/>
                </a:solidFill>
              </a:rPr>
              <a:t>doves</a:t>
            </a:r>
            <a:r>
              <a:rPr lang="en-US" dirty="0"/>
              <a:t> when </a:t>
            </a:r>
            <a:r>
              <a:rPr lang="en-US" dirty="0">
                <a:solidFill>
                  <a:srgbClr val="FF0000"/>
                </a:solidFill>
              </a:rPr>
              <a:t>somebody else</a:t>
            </a:r>
            <a:r>
              <a:rPr lang="en-US" dirty="0"/>
              <a:t> is in control of the resource or, in other words, if they adopt a “</a:t>
            </a:r>
            <a:r>
              <a:rPr lang="en-US" i="1" dirty="0">
                <a:solidFill>
                  <a:srgbClr val="FF0000"/>
                </a:solidFill>
              </a:rPr>
              <a:t>bourgeois strategy</a:t>
            </a:r>
            <a:r>
              <a:rPr lang="en-US" dirty="0"/>
              <a:t>”. </a:t>
            </a:r>
          </a:p>
          <a:p>
            <a:r>
              <a:rPr lang="en-US" dirty="0"/>
              <a:t>This conclusion is used to justify the claim that some bourgeois behavior may emerge among animals. In this perspective, according to Maynard Smith, </a:t>
            </a:r>
            <a:r>
              <a:rPr lang="en-US" dirty="0">
                <a:solidFill>
                  <a:srgbClr val="FF0000"/>
                </a:solidFill>
              </a:rPr>
              <a:t>property rights</a:t>
            </a:r>
            <a:r>
              <a:rPr lang="en-US" dirty="0"/>
              <a:t> are a </a:t>
            </a:r>
            <a:r>
              <a:rPr lang="en-US" dirty="0">
                <a:solidFill>
                  <a:srgbClr val="FF0000"/>
                </a:solidFill>
              </a:rPr>
              <a:t>natural evolution of the possession struggles </a:t>
            </a:r>
            <a:r>
              <a:rPr lang="en-US" dirty="0"/>
              <a:t>existing in nature within several species. </a:t>
            </a:r>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 y="0"/>
            <a:ext cx="2807034" cy="1218302"/>
          </a:xfrm>
          <a:prstGeom prst="rect">
            <a:avLst/>
          </a:prstGeom>
        </p:spPr>
      </p:pic>
    </p:spTree>
    <p:extLst>
      <p:ext uri="{BB962C8B-B14F-4D97-AF65-F5344CB8AC3E}">
        <p14:creationId xmlns:p14="http://schemas.microsoft.com/office/powerpoint/2010/main" val="1890123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027" y="1570063"/>
            <a:ext cx="3559270" cy="4305300"/>
          </a:xfrm>
        </p:spPr>
        <p:txBody>
          <a:bodyPr/>
          <a:lstStyle/>
          <a:p>
            <a:pPr marL="0" indent="0">
              <a:buNone/>
            </a:pPr>
            <a:r>
              <a:rPr lang="en-US" dirty="0"/>
              <a:t> </a:t>
            </a:r>
          </a:p>
        </p:txBody>
      </p:sp>
      <p:sp>
        <p:nvSpPr>
          <p:cNvPr id="6" name="Rectangle 5"/>
          <p:cNvSpPr/>
          <p:nvPr/>
        </p:nvSpPr>
        <p:spPr>
          <a:xfrm>
            <a:off x="286074" y="1694272"/>
            <a:ext cx="2294556" cy="57870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Tangible Things </a:t>
            </a:r>
          </a:p>
        </p:txBody>
      </p:sp>
      <p:sp>
        <p:nvSpPr>
          <p:cNvPr id="7" name="Rectangle 6"/>
          <p:cNvSpPr/>
          <p:nvPr/>
        </p:nvSpPr>
        <p:spPr>
          <a:xfrm>
            <a:off x="286074" y="3415954"/>
            <a:ext cx="2294556" cy="7048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Struggle for possession </a:t>
            </a:r>
          </a:p>
        </p:txBody>
      </p:sp>
      <p:sp>
        <p:nvSpPr>
          <p:cNvPr id="8" name="Rectangle 7"/>
          <p:cNvSpPr/>
          <p:nvPr/>
        </p:nvSpPr>
        <p:spPr>
          <a:xfrm>
            <a:off x="286074" y="5296659"/>
            <a:ext cx="2294556" cy="57870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15" name="Down Arrow 14"/>
          <p:cNvSpPr/>
          <p:nvPr/>
        </p:nvSpPr>
        <p:spPr>
          <a:xfrm>
            <a:off x="1233911"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233911" y="412076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868144" y="52671"/>
            <a:ext cx="5086051" cy="4154983"/>
          </a:xfrm>
          <a:prstGeom prst="rect">
            <a:avLst/>
          </a:prstGeom>
          <a:solidFill>
            <a:srgbClr val="EEECE1"/>
          </a:solidFill>
        </p:spPr>
        <p:txBody>
          <a:bodyPr wrap="square" rtlCol="0">
            <a:spAutoFit/>
          </a:bodyPr>
          <a:lstStyle/>
          <a:p>
            <a:r>
              <a:rPr lang="en-US" sz="2400" dirty="0">
                <a:solidFill>
                  <a:srgbClr val="FF0000"/>
                </a:solidFill>
              </a:rPr>
              <a:t>Dovish behavior </a:t>
            </a:r>
            <a:r>
              <a:rPr lang="en-US" sz="2400" dirty="0"/>
              <a:t>can only emerge when </a:t>
            </a:r>
            <a:r>
              <a:rPr lang="en-US" sz="2400" dirty="0">
                <a:solidFill>
                  <a:srgbClr val="FF0000"/>
                </a:solidFill>
              </a:rPr>
              <a:t>the cost of fighting </a:t>
            </a:r>
            <a:r>
              <a:rPr lang="en-US" sz="2400" dirty="0"/>
              <a:t>is greater than the value of the resources.</a:t>
            </a:r>
          </a:p>
          <a:p>
            <a:endParaRPr lang="en-US" dirty="0"/>
          </a:p>
          <a:p>
            <a:r>
              <a:rPr lang="en-US" sz="2400" dirty="0"/>
              <a:t> This is unlikely to be the case for </a:t>
            </a:r>
            <a:r>
              <a:rPr lang="en-US" sz="2400" dirty="0">
                <a:solidFill>
                  <a:srgbClr val="FF0000"/>
                </a:solidFill>
              </a:rPr>
              <a:t>many valuable resources</a:t>
            </a:r>
            <a:r>
              <a:rPr lang="en-US" dirty="0">
                <a:solidFill>
                  <a:srgbClr val="FF0000"/>
                </a:solidFill>
              </a:rPr>
              <a:t>.</a:t>
            </a:r>
          </a:p>
          <a:p>
            <a:endParaRPr lang="en-US" sz="2400" dirty="0">
              <a:solidFill>
                <a:srgbClr val="FF0000"/>
              </a:solidFill>
            </a:endParaRPr>
          </a:p>
          <a:p>
            <a:r>
              <a:rPr lang="en-US" sz="2400" dirty="0"/>
              <a:t> </a:t>
            </a:r>
            <a:r>
              <a:rPr lang="en-US" dirty="0"/>
              <a:t>I</a:t>
            </a:r>
            <a:r>
              <a:rPr lang="en-US" sz="2400" dirty="0"/>
              <a:t>t is even more unlikely when the different animals are characterized </a:t>
            </a:r>
            <a:r>
              <a:rPr lang="en-US" sz="2400" dirty="0">
                <a:solidFill>
                  <a:srgbClr val="FF0000"/>
                </a:solidFill>
              </a:rPr>
              <a:t>by different strength and fighting capacity</a:t>
            </a:r>
            <a:r>
              <a:rPr lang="en-US" sz="2400" dirty="0"/>
              <a:t>. </a:t>
            </a:r>
            <a:endParaRPr lang="en-US" dirty="0"/>
          </a:p>
        </p:txBody>
      </p:sp>
      <p:sp>
        <p:nvSpPr>
          <p:cNvPr id="5" name="Title 4"/>
          <p:cNvSpPr>
            <a:spLocks noGrp="1"/>
          </p:cNvSpPr>
          <p:nvPr>
            <p:ph type="title"/>
          </p:nvPr>
        </p:nvSpPr>
        <p:spPr>
          <a:xfrm>
            <a:off x="144309" y="136604"/>
            <a:ext cx="3410945" cy="1143000"/>
          </a:xfrm>
        </p:spPr>
        <p:txBody>
          <a:bodyPr>
            <a:noAutofit/>
          </a:bodyPr>
          <a:lstStyle/>
          <a:p>
            <a:r>
              <a:rPr lang="en-US" sz="3600" dirty="0">
                <a:solidFill>
                  <a:srgbClr val="FF0000"/>
                </a:solidFill>
              </a:rPr>
              <a:t>From possession to property?</a:t>
            </a:r>
          </a:p>
        </p:txBody>
      </p:sp>
    </p:spTree>
    <p:extLst>
      <p:ext uri="{BB962C8B-B14F-4D97-AF65-F5344CB8AC3E}">
        <p14:creationId xmlns:p14="http://schemas.microsoft.com/office/powerpoint/2010/main" val="451368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4" name="Content Placeholder 3" descr="Artgate_Fondazione_Cariplo_-_Canova_Antonio,_Briseide_consegnata_da_Achille_agli_araldi_di_Agamennone.jpg"/>
          <p:cNvPicPr>
            <a:picLocks noGrp="1" noChangeAspect="1"/>
          </p:cNvPicPr>
          <p:nvPr>
            <p:ph idx="1"/>
          </p:nvPr>
        </p:nvPicPr>
        <p:blipFill>
          <a:blip r:embed="rId2">
            <a:alphaModFix amt="80000"/>
            <a:extLst>
              <a:ext uri="{28A0092B-C50C-407E-A947-70E740481C1C}">
                <a14:useLocalDpi xmlns:a14="http://schemas.microsoft.com/office/drawing/2010/main" val="0"/>
              </a:ext>
            </a:extLst>
          </a:blip>
          <a:srcRect l="2042" r="2042"/>
          <a:stretch>
            <a:fillRect/>
          </a:stretch>
        </p:blipFill>
        <p:spPr>
          <a:xfrm>
            <a:off x="1" y="0"/>
            <a:ext cx="9143999" cy="3662947"/>
          </a:xfrm>
          <a:prstGeom prst="rect">
            <a:avLst/>
          </a:prstGeom>
          <a:ln>
            <a:noFill/>
          </a:ln>
          <a:effectLst>
            <a:outerShdw blurRad="63500" sx="102000" sy="102000" algn="ctr" rotWithShape="0">
              <a:prstClr val="black">
                <a:alpha val="40000"/>
              </a:prstClr>
            </a:outerShdw>
            <a:reflection blurRad="6350" stA="52000" endA="300" endPos="35000" dir="5400000" sy="-100000" algn="bl" rotWithShape="0"/>
          </a:effectLst>
        </p:spPr>
      </p:pic>
      <p:sp>
        <p:nvSpPr>
          <p:cNvPr id="5" name="TextBox 4"/>
          <p:cNvSpPr txBox="1"/>
          <p:nvPr/>
        </p:nvSpPr>
        <p:spPr>
          <a:xfrm>
            <a:off x="521368" y="4331368"/>
            <a:ext cx="184666" cy="369332"/>
          </a:xfrm>
          <a:prstGeom prst="rect">
            <a:avLst/>
          </a:prstGeom>
          <a:noFill/>
        </p:spPr>
        <p:txBody>
          <a:bodyPr wrap="none" rtlCol="0">
            <a:spAutoFit/>
          </a:bodyPr>
          <a:lstStyle/>
          <a:p>
            <a:endParaRPr lang="it-IT" dirty="0"/>
          </a:p>
        </p:txBody>
      </p:sp>
      <p:sp>
        <p:nvSpPr>
          <p:cNvPr id="6" name="TextBox 5"/>
          <p:cNvSpPr txBox="1"/>
          <p:nvPr/>
        </p:nvSpPr>
        <p:spPr>
          <a:xfrm>
            <a:off x="1" y="4549676"/>
            <a:ext cx="9143999"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In other words even Achilles is not an hawk!</a:t>
            </a:r>
          </a:p>
          <a:p>
            <a:r>
              <a:rPr lang="en-US" sz="2400" dirty="0"/>
              <a:t>He can only appeal to mom Thetis.</a:t>
            </a:r>
          </a:p>
          <a:p>
            <a:endParaRPr lang="en-US" sz="2400" dirty="0"/>
          </a:p>
          <a:p>
            <a:r>
              <a:rPr lang="en-US" sz="2400" dirty="0"/>
              <a:t>The role of the Eagle is taken by two old  heralds!</a:t>
            </a:r>
          </a:p>
          <a:p>
            <a:r>
              <a:rPr lang="en-US" sz="2400" dirty="0"/>
              <a:t>Achilles has a property right on </a:t>
            </a:r>
            <a:r>
              <a:rPr lang="en-US" sz="2400" dirty="0" err="1"/>
              <a:t>Briseis</a:t>
            </a:r>
            <a:r>
              <a:rPr lang="en-US" sz="2400" dirty="0"/>
              <a:t> and not a possession to be defended by hawkish behavior.</a:t>
            </a:r>
          </a:p>
        </p:txBody>
      </p:sp>
    </p:spTree>
    <p:extLst>
      <p:ext uri="{BB962C8B-B14F-4D97-AF65-F5344CB8AC3E}">
        <p14:creationId xmlns:p14="http://schemas.microsoft.com/office/powerpoint/2010/main" val="710622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940597"/>
          </a:xfrm>
          <a:solidFill>
            <a:srgbClr val="660066"/>
          </a:solidFill>
        </p:spPr>
        <p:txBody>
          <a:bodyPr>
            <a:normAutofit/>
          </a:bodyPr>
          <a:lstStyle/>
          <a:p>
            <a:pPr algn="r"/>
            <a:r>
              <a:rPr lang="en-US" dirty="0">
                <a:solidFill>
                  <a:schemeClr val="bg1"/>
                </a:solidFill>
              </a:rPr>
              <a:t>Private Property and Liberty</a:t>
            </a:r>
          </a:p>
        </p:txBody>
      </p:sp>
      <p:sp>
        <p:nvSpPr>
          <p:cNvPr id="3" name="Content Placeholder 2"/>
          <p:cNvSpPr>
            <a:spLocks noGrp="1"/>
          </p:cNvSpPr>
          <p:nvPr>
            <p:ph idx="1"/>
          </p:nvPr>
        </p:nvSpPr>
        <p:spPr>
          <a:xfrm>
            <a:off x="115450" y="933778"/>
            <a:ext cx="9028549" cy="5924221"/>
          </a:xfrm>
        </p:spPr>
        <p:txBody>
          <a:bodyPr>
            <a:normAutofit fontScale="25000" lnSpcReduction="20000"/>
          </a:bodyPr>
          <a:lstStyle/>
          <a:p>
            <a:pPr marL="0" indent="0">
              <a:buNone/>
            </a:pPr>
            <a:r>
              <a:rPr lang="en-US" dirty="0"/>
              <a:t> </a:t>
            </a:r>
            <a:r>
              <a:rPr lang="en-US" sz="9600" dirty="0">
                <a:latin typeface="Times New Roman"/>
                <a:cs typeface="Times New Roman"/>
              </a:rPr>
              <a:t>One can argue that their private property is only </a:t>
            </a:r>
            <a:r>
              <a:rPr lang="en-US" sz="9600" dirty="0">
                <a:solidFill>
                  <a:srgbClr val="3366FF"/>
                </a:solidFill>
                <a:latin typeface="Times New Roman"/>
                <a:cs typeface="Times New Roman"/>
              </a:rPr>
              <a:t>one of the sphere of action</a:t>
            </a:r>
            <a:r>
              <a:rPr lang="en-US" sz="9600" dirty="0">
                <a:latin typeface="Times New Roman"/>
                <a:cs typeface="Times New Roman"/>
              </a:rPr>
              <a:t> where individuals can exercise their liberty without the interference of other individuals or the State.</a:t>
            </a:r>
          </a:p>
          <a:p>
            <a:pPr marL="0" indent="0">
              <a:buNone/>
            </a:pPr>
            <a:r>
              <a:rPr lang="en-US" sz="9600" dirty="0">
                <a:latin typeface="Times New Roman"/>
                <a:cs typeface="Times New Roman"/>
              </a:rPr>
              <a:t> According to J. Stuart Mill, </a:t>
            </a:r>
            <a:r>
              <a:rPr lang="en-US" sz="9600" dirty="0">
                <a:solidFill>
                  <a:srgbClr val="3366FF"/>
                </a:solidFill>
                <a:latin typeface="Times New Roman"/>
                <a:cs typeface="Times New Roman"/>
              </a:rPr>
              <a:t>liberty was not a gift of a human nature and even less an attribute of wild animals. </a:t>
            </a:r>
            <a:r>
              <a:rPr lang="en-US" sz="9600" dirty="0">
                <a:latin typeface="Times New Roman"/>
                <a:cs typeface="Times New Roman"/>
              </a:rPr>
              <a:t>It was a late conquest of civilization protecting a sphere of individual sovereignty from authoritarian regimes </a:t>
            </a:r>
            <a:r>
              <a:rPr lang="en-US" sz="9600" u="sng" dirty="0">
                <a:latin typeface="Times New Roman"/>
                <a:cs typeface="Times New Roman"/>
              </a:rPr>
              <a:t>and democracies</a:t>
            </a:r>
            <a:r>
              <a:rPr lang="en-US" sz="9600" dirty="0">
                <a:latin typeface="Times New Roman"/>
                <a:cs typeface="Times New Roman"/>
              </a:rPr>
              <a:t>. </a:t>
            </a:r>
          </a:p>
          <a:p>
            <a:pPr marL="0" indent="0">
              <a:buNone/>
            </a:pPr>
            <a:r>
              <a:rPr lang="en-US" sz="9600" dirty="0">
                <a:latin typeface="Times New Roman"/>
                <a:cs typeface="Times New Roman"/>
              </a:rPr>
              <a:t>Mill argued, “The only part of the conduct of anyone, for which he is amenable to society, is that which concerns others. In the part, which merely concerns himself, his independence is, of right, absolute. </a:t>
            </a:r>
            <a:r>
              <a:rPr lang="en-US" sz="9600" dirty="0">
                <a:solidFill>
                  <a:srgbClr val="3366FF"/>
                </a:solidFill>
                <a:latin typeface="Times New Roman"/>
                <a:cs typeface="Times New Roman"/>
              </a:rPr>
              <a:t>Over himself, over his body and mind, the individual is sovereign</a:t>
            </a:r>
            <a:r>
              <a:rPr lang="en-US" sz="9600" dirty="0">
                <a:latin typeface="Times New Roman"/>
                <a:cs typeface="Times New Roman"/>
              </a:rPr>
              <a:t>.” </a:t>
            </a:r>
            <a:r>
              <a:rPr lang="en-US" sz="9600" b="1" dirty="0">
                <a:solidFill>
                  <a:srgbClr val="3366FF"/>
                </a:solidFill>
                <a:latin typeface="Times New Roman"/>
                <a:cs typeface="Times New Roman"/>
              </a:rPr>
              <a:t>That is, in this case his property rights cannot be disputed!</a:t>
            </a:r>
          </a:p>
          <a:p>
            <a:pPr marL="0" indent="0">
              <a:buNone/>
            </a:pPr>
            <a:endParaRPr lang="en-US" sz="9600" b="1" dirty="0">
              <a:solidFill>
                <a:srgbClr val="3366FF"/>
              </a:solidFill>
              <a:latin typeface="Times New Roman"/>
              <a:cs typeface="Times New Roman"/>
            </a:endParaRPr>
          </a:p>
          <a:p>
            <a:pPr marL="0" indent="0">
              <a:buNone/>
            </a:pPr>
            <a:r>
              <a:rPr lang="en-US" sz="9600" dirty="0">
                <a:latin typeface="Times New Roman"/>
                <a:cs typeface="Times New Roman"/>
              </a:rPr>
              <a:t>According to Mill ,  “Liberty as a principle, has no application to any state of things anterior to the time when mankind have become capable of being improved by free and equal discussion. Until then, there is nothing for them </a:t>
            </a:r>
            <a:r>
              <a:rPr lang="en-US" sz="9600" dirty="0">
                <a:solidFill>
                  <a:srgbClr val="3366FF"/>
                </a:solidFill>
                <a:latin typeface="Times New Roman"/>
                <a:cs typeface="Times New Roman"/>
              </a:rPr>
              <a:t>but implicit obedience to an Akbar or a Charlemagne, if they are so fortunate to find one</a:t>
            </a:r>
            <a:r>
              <a:rPr lang="en-US" sz="9600" dirty="0">
                <a:latin typeface="Times New Roman"/>
                <a:cs typeface="Times New Roman"/>
              </a:rPr>
              <a:t>”.</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37" y="0"/>
            <a:ext cx="1340852" cy="940597"/>
          </a:xfrm>
          <a:prstGeom prst="rect">
            <a:avLst/>
          </a:prstGeom>
        </p:spPr>
      </p:pic>
    </p:spTree>
    <p:extLst>
      <p:ext uri="{BB962C8B-B14F-4D97-AF65-F5344CB8AC3E}">
        <p14:creationId xmlns:p14="http://schemas.microsoft.com/office/powerpoint/2010/main" val="1854113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7" y="117096"/>
            <a:ext cx="8952607" cy="1099430"/>
          </a:xfrm>
        </p:spPr>
        <p:txBody>
          <a:bodyPr>
            <a:normAutofit/>
          </a:bodyPr>
          <a:lstStyle/>
          <a:p>
            <a:pPr algn="l"/>
            <a:r>
              <a:rPr lang="en-US" dirty="0">
                <a:solidFill>
                  <a:srgbClr val="660066"/>
                </a:solidFill>
              </a:rPr>
              <a:t>Liberty of opinions</a:t>
            </a:r>
          </a:p>
        </p:txBody>
      </p:sp>
      <p:sp>
        <p:nvSpPr>
          <p:cNvPr id="3" name="Content Placeholder 2"/>
          <p:cNvSpPr>
            <a:spLocks noGrp="1"/>
          </p:cNvSpPr>
          <p:nvPr>
            <p:ph idx="1"/>
          </p:nvPr>
        </p:nvSpPr>
        <p:spPr>
          <a:xfrm>
            <a:off x="63047" y="1122947"/>
            <a:ext cx="9080953" cy="5632594"/>
          </a:xfrm>
        </p:spPr>
        <p:txBody>
          <a:bodyPr>
            <a:noAutofit/>
          </a:bodyPr>
          <a:lstStyle/>
          <a:p>
            <a:pPr marL="0" indent="0">
              <a:buNone/>
            </a:pPr>
            <a:r>
              <a:rPr lang="en-US" sz="2000" b="1" dirty="0">
                <a:solidFill>
                  <a:srgbClr val="660066"/>
                </a:solidFill>
              </a:rPr>
              <a:t>L1) Liberty of unexpressed opinions.</a:t>
            </a:r>
          </a:p>
          <a:p>
            <a:pPr marL="0" indent="0">
              <a:buNone/>
            </a:pPr>
            <a:r>
              <a:rPr lang="en-US" sz="2000" dirty="0"/>
              <a:t> B (Beatrix) has full liberty over her own unexpressed opinions and feelings. A’s (Adrian’s) exposure to Beatrix’s unexpressed opinions does not give him the right to force Beatrix to change her opinions for the simple reason that they do not affect him. This can only happen if he investigates what is going on in her mind, thus violating her privacy.  A  has no right to force B to alter her opinions and feelings.</a:t>
            </a:r>
            <a:endParaRPr lang="it-IT" sz="2000" dirty="0"/>
          </a:p>
          <a:p>
            <a:pPr marL="0" indent="0">
              <a:buNone/>
            </a:pPr>
            <a:r>
              <a:rPr lang="en-US" sz="2000" b="1" dirty="0">
                <a:solidFill>
                  <a:srgbClr val="660066"/>
                </a:solidFill>
              </a:rPr>
              <a:t>L2) Liberty of expressed opinions (not instigating harmful action)</a:t>
            </a:r>
            <a:endParaRPr lang="it-IT" sz="2000" b="1" dirty="0">
              <a:solidFill>
                <a:srgbClr val="660066"/>
              </a:solidFill>
            </a:endParaRPr>
          </a:p>
          <a:p>
            <a:pPr marL="0" indent="0">
              <a:buNone/>
            </a:pPr>
            <a:r>
              <a:rPr lang="en-US" sz="2000" dirty="0"/>
              <a:t>Adrian may be affected by the opinions that Beatrix expresses or even publishes. He is exposed to B’s liberty of opinion and may suffer because of her views. As long as B’s opinions do not instigate harmful actions, A has no right to </a:t>
            </a:r>
            <a:r>
              <a:rPr lang="it-IT" sz="2000" dirty="0" err="1"/>
              <a:t>limit</a:t>
            </a:r>
            <a:r>
              <a:rPr lang="it-IT" sz="2000" dirty="0"/>
              <a:t> </a:t>
            </a:r>
            <a:r>
              <a:rPr lang="it-IT" sz="2000" dirty="0" err="1"/>
              <a:t>B’s</a:t>
            </a:r>
            <a:r>
              <a:rPr lang="it-IT" sz="2000" dirty="0"/>
              <a:t> liberty.</a:t>
            </a:r>
          </a:p>
          <a:p>
            <a:pPr marL="0" indent="0">
              <a:buNone/>
            </a:pPr>
            <a:r>
              <a:rPr lang="en-US" sz="2000" b="1" dirty="0">
                <a:solidFill>
                  <a:srgbClr val="660066"/>
                </a:solidFill>
              </a:rPr>
              <a:t>L3) Liberty of expressed opinions (instigating harmful actions on others) </a:t>
            </a:r>
            <a:endParaRPr lang="it-IT" sz="2000" b="1" dirty="0">
              <a:solidFill>
                <a:srgbClr val="660066"/>
              </a:solidFill>
            </a:endParaRPr>
          </a:p>
          <a:p>
            <a:pPr marL="0" indent="0">
              <a:buNone/>
            </a:pPr>
            <a:r>
              <a:rPr lang="en-US" sz="2000" dirty="0"/>
              <a:t>If Beatrix expresses opinions instigating violent actions against Adrian. The liberty of B should be restricted. It is unfair that A is exposed to B’s behavior. A has a right to restrict her expression of such aggressive opinions. B has a duty to comply with the implications of this right and no liberty to continue to express opinions instigating harmful actions. </a:t>
            </a:r>
            <a:endParaRPr lang="it-IT" sz="2000" dirty="0"/>
          </a:p>
          <a:p>
            <a:pPr marL="0" indent="0">
              <a:buNone/>
            </a:pPr>
            <a:r>
              <a:rPr lang="en-US" sz="2000" dirty="0"/>
              <a:t> </a:t>
            </a:r>
            <a:endParaRPr lang="it-IT" sz="2000" dirty="0"/>
          </a:p>
          <a:p>
            <a:endParaRPr lang="en-US" sz="1800" dirty="0"/>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526" y="84498"/>
            <a:ext cx="2973128" cy="1274792"/>
          </a:xfrm>
          <a:prstGeom prst="rect">
            <a:avLst/>
          </a:prstGeom>
        </p:spPr>
      </p:pic>
    </p:spTree>
    <p:extLst>
      <p:ext uri="{BB962C8B-B14F-4D97-AF65-F5344CB8AC3E}">
        <p14:creationId xmlns:p14="http://schemas.microsoft.com/office/powerpoint/2010/main" val="1548194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69694" cy="914400"/>
          </a:xfrm>
          <a:solidFill>
            <a:srgbClr val="660066"/>
          </a:solidFill>
        </p:spPr>
        <p:txBody>
          <a:bodyPr>
            <a:normAutofit/>
          </a:bodyPr>
          <a:lstStyle/>
          <a:p>
            <a:pPr algn="r"/>
            <a:r>
              <a:rPr lang="en-US" sz="3600" dirty="0">
                <a:solidFill>
                  <a:schemeClr val="bg1"/>
                </a:solidFill>
              </a:rPr>
              <a:t>Liberty in </a:t>
            </a:r>
            <a:r>
              <a:rPr lang="en-US" sz="3600" dirty="0" err="1">
                <a:solidFill>
                  <a:schemeClr val="bg1"/>
                </a:solidFill>
              </a:rPr>
              <a:t>Hohfeld’s</a:t>
            </a:r>
            <a:r>
              <a:rPr lang="en-US" sz="3600" dirty="0">
                <a:solidFill>
                  <a:schemeClr val="bg1"/>
                </a:solidFill>
              </a:rPr>
              <a:t> </a:t>
            </a:r>
            <a:r>
              <a:rPr lang="en-US" sz="3600" dirty="0" err="1">
                <a:solidFill>
                  <a:schemeClr val="bg1"/>
                </a:solidFill>
              </a:rPr>
              <a:t>Jural</a:t>
            </a:r>
            <a:r>
              <a:rPr lang="en-US" sz="3600" dirty="0">
                <a:solidFill>
                  <a:schemeClr val="bg1"/>
                </a:solidFill>
              </a:rPr>
              <a:t> Relations</a:t>
            </a:r>
          </a:p>
        </p:txBody>
      </p:sp>
      <p:sp>
        <p:nvSpPr>
          <p:cNvPr id="3" name="Content Placeholder 2"/>
          <p:cNvSpPr>
            <a:spLocks noGrp="1"/>
          </p:cNvSpPr>
          <p:nvPr>
            <p:ph idx="1"/>
          </p:nvPr>
        </p:nvSpPr>
        <p:spPr>
          <a:xfrm>
            <a:off x="144106" y="914399"/>
            <a:ext cx="8925589" cy="3319073"/>
          </a:xfrm>
        </p:spPr>
        <p:txBody>
          <a:bodyPr>
            <a:noAutofit/>
          </a:bodyPr>
          <a:lstStyle/>
          <a:p>
            <a:pPr marL="0" indent="0">
              <a:buNone/>
            </a:pPr>
            <a:r>
              <a:rPr lang="en-US" sz="2000" dirty="0"/>
              <a:t>We can express the problem in terms of the legal relations considered by </a:t>
            </a:r>
            <a:r>
              <a:rPr lang="en-US" sz="2000" dirty="0" err="1"/>
              <a:t>Hohfeld</a:t>
            </a:r>
            <a:r>
              <a:rPr lang="en-US" sz="2000" dirty="0"/>
              <a:t>. With a simple scheme, </a:t>
            </a:r>
            <a:r>
              <a:rPr lang="en-US" sz="2000" dirty="0" err="1"/>
              <a:t>Hohfeld</a:t>
            </a:r>
            <a:r>
              <a:rPr lang="en-US" sz="2000" dirty="0"/>
              <a:t> expressed the idea that the boundary between </a:t>
            </a:r>
            <a:r>
              <a:rPr lang="en-US" sz="2000" dirty="0">
                <a:solidFill>
                  <a:srgbClr val="0000FF"/>
                </a:solidFill>
              </a:rPr>
              <a:t>RA (the rights of A)</a:t>
            </a:r>
            <a:r>
              <a:rPr lang="en-US" sz="2000" dirty="0"/>
              <a:t> </a:t>
            </a:r>
            <a:r>
              <a:rPr lang="en-US" sz="2000" dirty="0">
                <a:solidFill>
                  <a:srgbClr val="0000FF"/>
                </a:solidFill>
              </a:rPr>
              <a:t>and</a:t>
            </a:r>
            <a:r>
              <a:rPr lang="en-US" sz="2000" dirty="0"/>
              <a:t> </a:t>
            </a:r>
            <a:r>
              <a:rPr lang="en-US" sz="2000" dirty="0">
                <a:solidFill>
                  <a:srgbClr val="0000FF"/>
                </a:solidFill>
              </a:rPr>
              <a:t>EA (the exposures of A) </a:t>
            </a:r>
            <a:r>
              <a:rPr lang="en-US" sz="2000" dirty="0"/>
              <a:t>must coincide with the boundary between </a:t>
            </a:r>
            <a:r>
              <a:rPr lang="en-US" sz="2000" dirty="0">
                <a:solidFill>
                  <a:srgbClr val="0000FF"/>
                </a:solidFill>
              </a:rPr>
              <a:t>DB (the duties of B) and LB (the liberties of B)</a:t>
            </a:r>
            <a:r>
              <a:rPr lang="en-US" sz="2000" dirty="0"/>
              <a:t>. </a:t>
            </a:r>
            <a:endParaRPr lang="it-IT" sz="2000" dirty="0"/>
          </a:p>
          <a:p>
            <a:pPr marL="0" indent="0">
              <a:buNone/>
            </a:pPr>
            <a:r>
              <a:rPr lang="en-US" sz="2000" dirty="0">
                <a:solidFill>
                  <a:srgbClr val="0000FF"/>
                </a:solidFill>
              </a:rPr>
              <a:t>L1 and L2 pertain to LB</a:t>
            </a:r>
            <a:r>
              <a:rPr lang="en-US" sz="2000" dirty="0"/>
              <a:t>, which implies that the corresponding duties D1 and D2 to refrain from these liberties are not part of DB. This also entails that Adrian’s EA set does not include E1 and E2, which are the exposures to Beatrix’s liberties L1 and L2.</a:t>
            </a:r>
            <a:endParaRPr lang="it-IT" sz="2000" dirty="0"/>
          </a:p>
          <a:p>
            <a:pPr marL="0" indent="0">
              <a:buNone/>
            </a:pPr>
            <a:r>
              <a:rPr lang="en-US" sz="2000" dirty="0">
                <a:solidFill>
                  <a:srgbClr val="0000FF"/>
                </a:solidFill>
              </a:rPr>
              <a:t>Adrian’s RA set includes R3, </a:t>
            </a:r>
            <a:r>
              <a:rPr lang="en-US" sz="2000" dirty="0"/>
              <a:t>i.e. the right not be exposed to Beatrix’s liberty to express opinions instigating harmful actions against him. DB comprises the duty D3 not to express those opinions. Beatrix lacks the liberty L3 to do so.</a:t>
            </a:r>
          </a:p>
        </p:txBody>
      </p:sp>
      <p:graphicFrame>
        <p:nvGraphicFramePr>
          <p:cNvPr id="5" name="Table 4"/>
          <p:cNvGraphicFramePr>
            <a:graphicFrameLocks noGrp="1"/>
          </p:cNvGraphicFramePr>
          <p:nvPr>
            <p:extLst>
              <p:ext uri="{D42A27DB-BD31-4B8C-83A1-F6EECF244321}">
                <p14:modId xmlns:p14="http://schemas.microsoft.com/office/powerpoint/2010/main" val="2754117255"/>
              </p:ext>
            </p:extLst>
          </p:nvPr>
        </p:nvGraphicFramePr>
        <p:xfrm>
          <a:off x="585654" y="4467665"/>
          <a:ext cx="8357948" cy="2071698"/>
        </p:xfrm>
        <a:graphic>
          <a:graphicData uri="http://schemas.openxmlformats.org/drawingml/2006/table">
            <a:tbl>
              <a:tblPr firstRow="1" bandRow="1">
                <a:tableStyleId>{5C22544A-7EE6-4342-B048-85BDC9FD1C3A}</a:tableStyleId>
              </a:tblPr>
              <a:tblGrid>
                <a:gridCol w="4178974">
                  <a:extLst>
                    <a:ext uri="{9D8B030D-6E8A-4147-A177-3AD203B41FA5}">
                      <a16:colId xmlns:a16="http://schemas.microsoft.com/office/drawing/2014/main" val="20000"/>
                    </a:ext>
                  </a:extLst>
                </a:gridCol>
                <a:gridCol w="4178974">
                  <a:extLst>
                    <a:ext uri="{9D8B030D-6E8A-4147-A177-3AD203B41FA5}">
                      <a16:colId xmlns:a16="http://schemas.microsoft.com/office/drawing/2014/main" val="20001"/>
                    </a:ext>
                  </a:extLst>
                </a:gridCol>
              </a:tblGrid>
              <a:tr h="1035849">
                <a:tc>
                  <a:txBody>
                    <a:bodyPr/>
                    <a:lstStyle/>
                    <a:p>
                      <a:r>
                        <a:rPr lang="en-US" sz="2400" kern="1200" dirty="0">
                          <a:effectLst/>
                        </a:rPr>
                        <a:t>Rights of A (RA): R3</a:t>
                      </a:r>
                      <a:r>
                        <a:rPr lang="it-IT" sz="2400" dirty="0">
                          <a:effectLst/>
                        </a:rPr>
                        <a:t> </a:t>
                      </a:r>
                      <a:endParaRPr lang="en-US" sz="2400" dirty="0"/>
                    </a:p>
                  </a:txBody>
                  <a:tcPr/>
                </a:tc>
                <a:tc>
                  <a:txBody>
                    <a:bodyPr/>
                    <a:lstStyle/>
                    <a:p>
                      <a:r>
                        <a:rPr lang="en-US" sz="2400" kern="1200" dirty="0">
                          <a:effectLst/>
                        </a:rPr>
                        <a:t>Duties of B (DB): D3</a:t>
                      </a:r>
                      <a:r>
                        <a:rPr lang="it-IT" sz="2400" dirty="0">
                          <a:effectLst/>
                        </a:rPr>
                        <a:t> </a:t>
                      </a:r>
                      <a:endParaRPr lang="en-US" sz="2400" dirty="0"/>
                    </a:p>
                  </a:txBody>
                  <a:tcPr/>
                </a:tc>
                <a:extLst>
                  <a:ext uri="{0D108BD9-81ED-4DB2-BD59-A6C34878D82A}">
                    <a16:rowId xmlns:a16="http://schemas.microsoft.com/office/drawing/2014/main" val="10000"/>
                  </a:ext>
                </a:extLst>
              </a:tr>
              <a:tr h="1035849">
                <a:tc>
                  <a:txBody>
                    <a:bodyPr/>
                    <a:lstStyle/>
                    <a:p>
                      <a:r>
                        <a:rPr lang="en-US" sz="2400" kern="1200" dirty="0">
                          <a:effectLst/>
                        </a:rPr>
                        <a:t>Exposures of A (EA): E1, E2</a:t>
                      </a:r>
                      <a:r>
                        <a:rPr lang="it-IT" sz="2400" dirty="0">
                          <a:effectLst/>
                        </a:rPr>
                        <a:t> </a:t>
                      </a:r>
                      <a:endParaRPr lang="en-US" sz="2400" dirty="0"/>
                    </a:p>
                  </a:txBody>
                  <a:tcPr/>
                </a:tc>
                <a:tc>
                  <a:txBody>
                    <a:bodyPr/>
                    <a:lstStyle/>
                    <a:p>
                      <a:r>
                        <a:rPr lang="en-US" sz="2400" kern="1200" dirty="0">
                          <a:effectLst/>
                        </a:rPr>
                        <a:t>Liberties of B (LB): L1, L2</a:t>
                      </a:r>
                      <a:r>
                        <a:rPr lang="it-IT" sz="2400" dirty="0">
                          <a:effectLst/>
                        </a:rPr>
                        <a:t> </a:t>
                      </a:r>
                      <a:endParaRPr lang="en-US" sz="2400" dirty="0"/>
                    </a:p>
                  </a:txBody>
                  <a:tcPr/>
                </a:tc>
                <a:extLst>
                  <a:ext uri="{0D108BD9-81ED-4DB2-BD59-A6C34878D82A}">
                    <a16:rowId xmlns:a16="http://schemas.microsoft.com/office/drawing/2014/main" val="10001"/>
                  </a:ext>
                </a:extLst>
              </a:tr>
            </a:tbl>
          </a:graphicData>
        </a:graphic>
      </p:graphicFrame>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10" y="1"/>
            <a:ext cx="1058506" cy="914399"/>
          </a:xfrm>
          <a:prstGeom prst="rect">
            <a:avLst/>
          </a:prstGeom>
        </p:spPr>
      </p:pic>
    </p:spTree>
    <p:extLst>
      <p:ext uri="{BB962C8B-B14F-4D97-AF65-F5344CB8AC3E}">
        <p14:creationId xmlns:p14="http://schemas.microsoft.com/office/powerpoint/2010/main" val="226342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66800"/>
          </a:xfrm>
          <a:solidFill>
            <a:schemeClr val="folHlink"/>
          </a:solidFill>
        </p:spPr>
        <p:txBody>
          <a:bodyPr rtlCol="0">
            <a:normAutofit/>
          </a:bodyPr>
          <a:lstStyle/>
          <a:p>
            <a:pPr eaLnBrk="1" fontAlgn="auto" hangingPunct="1">
              <a:spcAft>
                <a:spcPts val="0"/>
              </a:spcAft>
              <a:defRPr/>
            </a:pPr>
            <a:r>
              <a:rPr lang="en-GB" sz="3600" dirty="0">
                <a:ln>
                  <a:solidFill>
                    <a:srgbClr val="FFFFFF"/>
                  </a:solidFill>
                </a:ln>
                <a:solidFill>
                  <a:schemeClr val="accent1"/>
                </a:solidFill>
                <a:ea typeface="+mj-ea"/>
                <a:cs typeface="+mj-cs"/>
              </a:rPr>
              <a:t>Extended ends and limited capabilities.</a:t>
            </a:r>
            <a:endParaRPr lang="en-GB" dirty="0">
              <a:ln>
                <a:solidFill>
                  <a:srgbClr val="FFFFFF"/>
                </a:solidFill>
              </a:ln>
              <a:ea typeface="+mj-ea"/>
              <a:cs typeface="+mj-cs"/>
            </a:endParaRPr>
          </a:p>
        </p:txBody>
      </p:sp>
      <p:sp>
        <p:nvSpPr>
          <p:cNvPr id="30723" name="Rectangle 3"/>
          <p:cNvSpPr>
            <a:spLocks noGrp="1" noChangeArrowheads="1"/>
          </p:cNvSpPr>
          <p:nvPr>
            <p:ph type="body" idx="1"/>
          </p:nvPr>
        </p:nvSpPr>
        <p:spPr>
          <a:xfrm>
            <a:off x="228600" y="1371600"/>
            <a:ext cx="8915400" cy="5029200"/>
          </a:xfrm>
        </p:spPr>
        <p:txBody>
          <a:bodyPr/>
          <a:lstStyle/>
          <a:p>
            <a:pPr eaLnBrk="1" hangingPunct="1">
              <a:lnSpc>
                <a:spcPct val="90000"/>
              </a:lnSpc>
            </a:pPr>
            <a:r>
              <a:rPr lang="en-GB" sz="2400">
                <a:ea typeface="ヒラギノ角ゴ Pro W3" pitchFamily="-107" charset="-128"/>
                <a:cs typeface="ヒラギノ角ゴ Pro W3" pitchFamily="-107" charset="-128"/>
              </a:rPr>
              <a:t>The complexity of the standard means-ends problem is </a:t>
            </a:r>
            <a:r>
              <a:rPr lang="en-GB" sz="2400">
                <a:solidFill>
                  <a:srgbClr val="FF0000"/>
                </a:solidFill>
                <a:ea typeface="ヒラギノ角ゴ Pro W3" pitchFamily="-107" charset="-128"/>
                <a:cs typeface="ヒラギノ角ゴ Pro W3" pitchFamily="-107" charset="-128"/>
              </a:rPr>
              <a:t>undervalued</a:t>
            </a:r>
            <a:r>
              <a:rPr lang="en-GB" sz="2400">
                <a:ea typeface="ヒラギノ角ゴ Pro W3" pitchFamily="-107" charset="-128"/>
                <a:cs typeface="ヒラギノ角ゴ Pro W3" pitchFamily="-107" charset="-128"/>
              </a:rPr>
              <a:t> because some crucial arguments of the utility function are </a:t>
            </a:r>
            <a:r>
              <a:rPr lang="en-GB" sz="2400">
                <a:solidFill>
                  <a:srgbClr val="FF0000"/>
                </a:solidFill>
                <a:ea typeface="ヒラギノ角ゴ Pro W3" pitchFamily="-107" charset="-128"/>
                <a:cs typeface="ヒラギノ角ゴ Pro W3" pitchFamily="-107" charset="-128"/>
              </a:rPr>
              <a:t>excluded</a:t>
            </a:r>
            <a:r>
              <a:rPr lang="en-GB" sz="2400">
                <a:ea typeface="ヒラギノ角ゴ Pro W3" pitchFamily="-107" charset="-128"/>
                <a:cs typeface="ヒラギノ角ゴ Pro W3" pitchFamily="-107" charset="-128"/>
              </a:rPr>
              <a:t> from economic analysis.</a:t>
            </a:r>
          </a:p>
          <a:p>
            <a:pPr eaLnBrk="1" hangingPunct="1">
              <a:lnSpc>
                <a:spcPct val="90000"/>
              </a:lnSpc>
            </a:pPr>
            <a:endParaRPr lang="en-GB" sz="2400">
              <a:ea typeface="ヒラギノ角ゴ Pro W3" pitchFamily="-107" charset="-128"/>
              <a:cs typeface="ヒラギノ角ゴ Pro W3" pitchFamily="-107" charset="-128"/>
            </a:endParaRPr>
          </a:p>
          <a:p>
            <a:pPr eaLnBrk="1" hangingPunct="1">
              <a:lnSpc>
                <a:spcPct val="90000"/>
              </a:lnSpc>
            </a:pPr>
            <a:r>
              <a:rPr lang="en-GB" sz="2400">
                <a:ea typeface="ヒラギノ角ゴ Pro W3" pitchFamily="-107" charset="-128"/>
                <a:cs typeface="ヒラギノ角ゴ Pro W3" pitchFamily="-107" charset="-128"/>
              </a:rPr>
              <a:t>The capability to solve problems is </a:t>
            </a:r>
            <a:r>
              <a:rPr lang="en-GB" sz="2400">
                <a:solidFill>
                  <a:srgbClr val="FF0000"/>
                </a:solidFill>
                <a:ea typeface="ヒラギノ角ゴ Pro W3" pitchFamily="-107" charset="-128"/>
                <a:cs typeface="ヒラギノ角ゴ Pro W3" pitchFamily="-107" charset="-128"/>
              </a:rPr>
              <a:t>overvalued</a:t>
            </a:r>
            <a:r>
              <a:rPr lang="en-GB" sz="2400">
                <a:ea typeface="ヒラギノ角ゴ Pro W3" pitchFamily="-107" charset="-128"/>
                <a:cs typeface="ヒラギノ角ゴ Pro W3" pitchFamily="-107" charset="-128"/>
              </a:rPr>
              <a:t> because some </a:t>
            </a:r>
            <a:r>
              <a:rPr lang="en-GB" sz="2400">
                <a:solidFill>
                  <a:srgbClr val="FF0000"/>
                </a:solidFill>
                <a:ea typeface="ヒラギノ角ゴ Pro W3" pitchFamily="-107" charset="-128"/>
                <a:cs typeface="ヒラギノ角ゴ Pro W3" pitchFamily="-107" charset="-128"/>
              </a:rPr>
              <a:t>individual and social resources</a:t>
            </a:r>
            <a:r>
              <a:rPr lang="en-GB" sz="2400">
                <a:ea typeface="ヒラギノ角ゴ Pro W3" pitchFamily="-107" charset="-128"/>
                <a:cs typeface="ヒラギノ角ゴ Pro W3" pitchFamily="-107" charset="-128"/>
              </a:rPr>
              <a:t> are implicitly assumed to be </a:t>
            </a:r>
            <a:r>
              <a:rPr lang="en-GB" sz="2400">
                <a:solidFill>
                  <a:srgbClr val="FF0000"/>
                </a:solidFill>
                <a:ea typeface="ヒラギノ角ゴ Pro W3" pitchFamily="-107" charset="-128"/>
                <a:cs typeface="ヒラギノ角ゴ Pro W3" pitchFamily="-107" charset="-128"/>
              </a:rPr>
              <a:t>free</a:t>
            </a:r>
            <a:r>
              <a:rPr lang="en-GB" sz="2400">
                <a:ea typeface="ヒラギノ角ゴ Pro W3" pitchFamily="-107" charset="-128"/>
                <a:cs typeface="ヒラギノ角ゴ Pro W3" pitchFamily="-107" charset="-128"/>
              </a:rPr>
              <a:t> goods.</a:t>
            </a:r>
          </a:p>
          <a:p>
            <a:pPr eaLnBrk="1" hangingPunct="1">
              <a:lnSpc>
                <a:spcPct val="90000"/>
              </a:lnSpc>
            </a:pPr>
            <a:endParaRPr lang="en-GB" sz="2400">
              <a:ea typeface="ヒラギノ角ゴ Pro W3" pitchFamily="-107" charset="-128"/>
              <a:cs typeface="ヒラギノ角ゴ Pro W3" pitchFamily="-107" charset="-128"/>
            </a:endParaRPr>
          </a:p>
          <a:p>
            <a:pPr eaLnBrk="1" hangingPunct="1">
              <a:lnSpc>
                <a:spcPct val="90000"/>
              </a:lnSpc>
            </a:pPr>
            <a:r>
              <a:rPr lang="en-GB" sz="2400">
                <a:ea typeface="ヒラギノ角ゴ Pro W3" pitchFamily="-107" charset="-128"/>
                <a:cs typeface="ヒラギノ角ゴ Pro W3" pitchFamily="-107" charset="-128"/>
              </a:rPr>
              <a:t>An institutional approach to the end-means problem should:</a:t>
            </a:r>
          </a:p>
          <a:p>
            <a:pPr eaLnBrk="1" hangingPunct="1">
              <a:lnSpc>
                <a:spcPct val="90000"/>
              </a:lnSpc>
              <a:buFontTx/>
              <a:buNone/>
            </a:pPr>
            <a:r>
              <a:rPr lang="en-GB" sz="2400">
                <a:solidFill>
                  <a:srgbClr val="FF0000"/>
                </a:solidFill>
                <a:ea typeface="ヒラギノ角ゴ Pro W3" pitchFamily="-107" charset="-128"/>
                <a:cs typeface="ヒラギノ角ゴ Pro W3" pitchFamily="-107" charset="-128"/>
              </a:rPr>
              <a:t>- extend the realm</a:t>
            </a:r>
            <a:r>
              <a:rPr lang="en-GB" sz="2400">
                <a:ea typeface="ヒラギノ角ゴ Pro W3" pitchFamily="-107" charset="-128"/>
                <a:cs typeface="ヒラギノ角ゴ Pro W3" pitchFamily="-107" charset="-128"/>
              </a:rPr>
              <a:t> of the variables affecting human welfare </a:t>
            </a:r>
          </a:p>
          <a:p>
            <a:pPr eaLnBrk="1" hangingPunct="1">
              <a:lnSpc>
                <a:spcPct val="90000"/>
              </a:lnSpc>
              <a:buFontTx/>
              <a:buNone/>
            </a:pPr>
            <a:r>
              <a:rPr lang="en-GB" sz="2400">
                <a:solidFill>
                  <a:srgbClr val="FF0000"/>
                </a:solidFill>
                <a:ea typeface="ヒラギノ角ゴ Pro W3" pitchFamily="-107" charset="-128"/>
                <a:cs typeface="ヒラギノ角ゴ Pro W3" pitchFamily="-107" charset="-128"/>
              </a:rPr>
              <a:t>- make a realistic assessment</a:t>
            </a:r>
            <a:r>
              <a:rPr lang="en-GB" sz="2400">
                <a:ea typeface="ヒラギノ角ゴ Pro W3" pitchFamily="-107" charset="-128"/>
                <a:cs typeface="ヒラギノ角ゴ Pro W3" pitchFamily="-107" charset="-128"/>
              </a:rPr>
              <a:t> of individual and collective capabilities. </a:t>
            </a:r>
          </a:p>
          <a:p>
            <a:pPr eaLnBrk="1" hangingPunct="1">
              <a:lnSpc>
                <a:spcPct val="90000"/>
              </a:lnSpc>
            </a:pPr>
            <a:endParaRPr lang="en-GB" sz="2400">
              <a:ea typeface="ヒラギノ角ゴ Pro W3" pitchFamily="-107" charset="-128"/>
              <a:cs typeface="ヒラギノ角ゴ Pro W3" pitchFamily="-107"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39"/>
            <a:ext cx="9144000" cy="896322"/>
          </a:xfrm>
          <a:solidFill>
            <a:srgbClr val="660066"/>
          </a:solidFill>
        </p:spPr>
        <p:txBody>
          <a:bodyPr>
            <a:normAutofit/>
          </a:bodyPr>
          <a:lstStyle/>
          <a:p>
            <a:pPr algn="r"/>
            <a:r>
              <a:rPr lang="en-US" dirty="0">
                <a:solidFill>
                  <a:srgbClr val="FFFFFF"/>
                </a:solidFill>
              </a:rPr>
              <a:t>Commons on Morality and Law</a:t>
            </a:r>
          </a:p>
        </p:txBody>
      </p:sp>
      <p:sp>
        <p:nvSpPr>
          <p:cNvPr id="3" name="Content Placeholder 2"/>
          <p:cNvSpPr>
            <a:spLocks noGrp="1"/>
          </p:cNvSpPr>
          <p:nvPr>
            <p:ph idx="1"/>
          </p:nvPr>
        </p:nvSpPr>
        <p:spPr>
          <a:xfrm>
            <a:off x="200526" y="985352"/>
            <a:ext cx="8809790" cy="5752332"/>
          </a:xfrm>
        </p:spPr>
        <p:txBody>
          <a:bodyPr>
            <a:noAutofit/>
          </a:bodyPr>
          <a:lstStyle/>
          <a:p>
            <a:r>
              <a:rPr lang="en-US" sz="2300" dirty="0"/>
              <a:t>If Beatrix and Adrian shared </a:t>
            </a:r>
            <a:r>
              <a:rPr lang="en-US" sz="2300" dirty="0">
                <a:solidFill>
                  <a:srgbClr val="0000FF"/>
                </a:solidFill>
              </a:rPr>
              <a:t>a system of common ethical values</a:t>
            </a:r>
            <a:r>
              <a:rPr lang="en-US" sz="2300" dirty="0"/>
              <a:t>, Adrian’s boundary between RA and EA would be perfectly correlated to Beatrix’s boundary between DB and EB.   </a:t>
            </a:r>
          </a:p>
          <a:p>
            <a:endParaRPr lang="en-US" sz="2300" dirty="0"/>
          </a:p>
          <a:p>
            <a:r>
              <a:rPr lang="en-US" sz="2300" dirty="0"/>
              <a:t>However, Commons added that "There is, however, </a:t>
            </a:r>
            <a:r>
              <a:rPr lang="en-US" sz="2300" dirty="0">
                <a:solidFill>
                  <a:srgbClr val="0000FF"/>
                </a:solidFill>
              </a:rPr>
              <a:t>a difficulty with these ethical mandates.</a:t>
            </a:r>
            <a:r>
              <a:rPr lang="en-US" sz="2300" dirty="0"/>
              <a:t> They are mental processes and therefore as divergent as the wishes and the fears of individuals. Hence, when they emerge into action they are individualistic and anarchistic. They are unrestrained in action by an actual earthly authority to whom each party yields obedience.</a:t>
            </a:r>
          </a:p>
          <a:p>
            <a:endParaRPr lang="en-US" sz="2300" dirty="0"/>
          </a:p>
          <a:p>
            <a:r>
              <a:rPr lang="en-US" sz="2300" dirty="0"/>
              <a:t> For this reason, according to Commons "It seems that the only procedure that will correlate the wishes and fears of each and prevent anarchy is to resort to </a:t>
            </a:r>
            <a:r>
              <a:rPr lang="en-US" sz="2300" dirty="0">
                <a:solidFill>
                  <a:srgbClr val="0000FF"/>
                </a:solidFill>
              </a:rPr>
              <a:t>a third person of an earthly quality whom each consents to obey, or each is compelled to obey."</a:t>
            </a:r>
            <a:endParaRPr lang="it-IT" sz="2300" dirty="0">
              <a:solidFill>
                <a:srgbClr val="0000FF"/>
              </a:solidFill>
            </a:endParaRPr>
          </a:p>
          <a:p>
            <a:endParaRPr lang="en-US" sz="2300"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9408"/>
            <a:ext cx="919747" cy="908353"/>
          </a:xfrm>
          <a:prstGeom prst="rect">
            <a:avLst/>
          </a:prstGeom>
        </p:spPr>
      </p:pic>
    </p:spTree>
    <p:extLst>
      <p:ext uri="{BB962C8B-B14F-4D97-AF65-F5344CB8AC3E}">
        <p14:creationId xmlns:p14="http://schemas.microsoft.com/office/powerpoint/2010/main" val="132820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262" y="1"/>
            <a:ext cx="5360738" cy="783644"/>
          </a:xfrm>
        </p:spPr>
        <p:txBody>
          <a:bodyPr>
            <a:normAutofit fontScale="90000"/>
          </a:bodyPr>
          <a:lstStyle/>
          <a:p>
            <a:r>
              <a:rPr lang="en-US" sz="3600" b="1" dirty="0">
                <a:solidFill>
                  <a:srgbClr val="660066"/>
                </a:solidFill>
              </a:rPr>
              <a:t>Powers of Adrian and</a:t>
            </a:r>
            <a:br>
              <a:rPr lang="en-US" sz="3600" b="1" dirty="0">
                <a:solidFill>
                  <a:srgbClr val="660066"/>
                </a:solidFill>
              </a:rPr>
            </a:br>
            <a:r>
              <a:rPr lang="en-US" sz="3600" b="1" dirty="0">
                <a:solidFill>
                  <a:srgbClr val="660066"/>
                </a:solidFill>
              </a:rPr>
              <a:t> Immunities of Beatrix</a:t>
            </a:r>
          </a:p>
        </p:txBody>
      </p:sp>
      <p:sp>
        <p:nvSpPr>
          <p:cNvPr id="3" name="Content Placeholder 2"/>
          <p:cNvSpPr>
            <a:spLocks noGrp="1"/>
          </p:cNvSpPr>
          <p:nvPr>
            <p:ph idx="1"/>
          </p:nvPr>
        </p:nvSpPr>
        <p:spPr>
          <a:xfrm>
            <a:off x="180132" y="1010907"/>
            <a:ext cx="8709430" cy="3574307"/>
          </a:xfrm>
        </p:spPr>
        <p:txBody>
          <a:bodyPr>
            <a:normAutofit fontScale="85000" lnSpcReduction="20000"/>
          </a:bodyPr>
          <a:lstStyle/>
          <a:p>
            <a:pPr marL="0" indent="0">
              <a:buNone/>
            </a:pPr>
            <a:r>
              <a:rPr lang="en-US" dirty="0"/>
              <a:t>When enforcement agents – typically State officials – perform their tasks efficiently, </a:t>
            </a:r>
            <a:r>
              <a:rPr lang="en-US" dirty="0">
                <a:solidFill>
                  <a:srgbClr val="0000FF"/>
                </a:solidFill>
              </a:rPr>
              <a:t>Adrian</a:t>
            </a:r>
            <a:r>
              <a:rPr lang="en-US" dirty="0"/>
              <a:t>’s rights involve </a:t>
            </a:r>
            <a:r>
              <a:rPr lang="en-US" dirty="0">
                <a:solidFill>
                  <a:srgbClr val="0000FF"/>
                </a:solidFill>
              </a:rPr>
              <a:t>enforcement powers π3 of his rights R3 </a:t>
            </a:r>
            <a:r>
              <a:rPr lang="en-US" dirty="0"/>
              <a:t>corresponding to a </a:t>
            </a:r>
            <a:r>
              <a:rPr lang="en-US" dirty="0">
                <a:solidFill>
                  <a:srgbClr val="0000FF"/>
                </a:solidFill>
              </a:rPr>
              <a:t>liability λ3 of Beatrix to perform her duties D3. </a:t>
            </a:r>
          </a:p>
          <a:p>
            <a:pPr marL="0" indent="0">
              <a:buNone/>
            </a:pPr>
            <a:r>
              <a:rPr lang="en-US" dirty="0"/>
              <a:t> Also private citizens have powers. For instance, Adrian may have the power</a:t>
            </a:r>
            <a:r>
              <a:rPr lang="en-US" dirty="0">
                <a:solidFill>
                  <a:srgbClr val="0000FF"/>
                </a:solidFill>
              </a:rPr>
              <a:t> to sell membership of a club to Caesar,</a:t>
            </a:r>
            <a:r>
              <a:rPr lang="en-US" dirty="0"/>
              <a:t> and Beatrix, who is also a member of the club, suffers because she does not like Caesar. However, Beatrix may have </a:t>
            </a:r>
            <a:r>
              <a:rPr lang="en-US" dirty="0">
                <a:solidFill>
                  <a:srgbClr val="0000FF"/>
                </a:solidFill>
              </a:rPr>
              <a:t>no immunity </a:t>
            </a:r>
            <a:r>
              <a:rPr lang="en-US" dirty="0"/>
              <a:t>against Adrian’s power and she is liable to suffer the consequences of his decision.</a:t>
            </a:r>
            <a:endParaRPr lang="it-IT"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38856179"/>
              </p:ext>
            </p:extLst>
          </p:nvPr>
        </p:nvGraphicFramePr>
        <p:xfrm>
          <a:off x="180132" y="4737886"/>
          <a:ext cx="8709430" cy="1463040"/>
        </p:xfrm>
        <a:graphic>
          <a:graphicData uri="http://schemas.openxmlformats.org/drawingml/2006/table">
            <a:tbl>
              <a:tblPr firstRow="1" bandRow="1">
                <a:tableStyleId>{5C22544A-7EE6-4342-B048-85BDC9FD1C3A}</a:tableStyleId>
              </a:tblPr>
              <a:tblGrid>
                <a:gridCol w="4354715">
                  <a:extLst>
                    <a:ext uri="{9D8B030D-6E8A-4147-A177-3AD203B41FA5}">
                      <a16:colId xmlns:a16="http://schemas.microsoft.com/office/drawing/2014/main" val="20000"/>
                    </a:ext>
                  </a:extLst>
                </a:gridCol>
                <a:gridCol w="4354715">
                  <a:extLst>
                    <a:ext uri="{9D8B030D-6E8A-4147-A177-3AD203B41FA5}">
                      <a16:colId xmlns:a16="http://schemas.microsoft.com/office/drawing/2014/main" val="2000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effectLst/>
                          <a:latin typeface="+mn-lt"/>
                          <a:ea typeface="+mn-ea"/>
                          <a:cs typeface="+mn-cs"/>
                        </a:rPr>
                        <a:t>Powers of A (πA): π3</a:t>
                      </a:r>
                      <a:endParaRPr lang="it-IT" sz="2400" b="1" kern="1200" dirty="0">
                        <a:solidFill>
                          <a:schemeClr val="lt1"/>
                        </a:solidFill>
                        <a:effectLst/>
                        <a:latin typeface="+mn-lt"/>
                        <a:ea typeface="+mn-ea"/>
                        <a:cs typeface="+mn-cs"/>
                      </a:endParaRPr>
                    </a:p>
                    <a:p>
                      <a:endParaRPr lang="en-US" dirty="0"/>
                    </a:p>
                  </a:txBody>
                  <a:tcPr/>
                </a:tc>
                <a:tc>
                  <a:txBody>
                    <a:bodyPr/>
                    <a:lstStyle/>
                    <a:p>
                      <a:r>
                        <a:rPr lang="en-US" sz="2400" b="1" kern="1200" dirty="0">
                          <a:solidFill>
                            <a:schemeClr val="lt1"/>
                          </a:solidFill>
                          <a:effectLst/>
                          <a:latin typeface="+mn-lt"/>
                          <a:ea typeface="+mn-ea"/>
                          <a:cs typeface="+mn-cs"/>
                        </a:rPr>
                        <a:t>Liabilities of B (</a:t>
                      </a:r>
                      <a:r>
                        <a:rPr lang="en-US" sz="2400" b="1" kern="1200" dirty="0" err="1">
                          <a:solidFill>
                            <a:schemeClr val="lt1"/>
                          </a:solidFill>
                          <a:effectLst/>
                          <a:latin typeface="+mn-lt"/>
                          <a:ea typeface="+mn-ea"/>
                          <a:cs typeface="+mn-cs"/>
                        </a:rPr>
                        <a:t>λB</a:t>
                      </a:r>
                      <a:r>
                        <a:rPr lang="en-US" sz="2400" b="1" kern="1200" dirty="0">
                          <a:solidFill>
                            <a:schemeClr val="lt1"/>
                          </a:solidFill>
                          <a:effectLst/>
                          <a:latin typeface="+mn-lt"/>
                          <a:ea typeface="+mn-ea"/>
                          <a:cs typeface="+mn-cs"/>
                        </a:rPr>
                        <a:t>): λ3</a:t>
                      </a:r>
                      <a:r>
                        <a:rPr lang="it-IT" sz="2400" dirty="0">
                          <a:effectLst/>
                        </a:rPr>
                        <a:t> </a:t>
                      </a:r>
                      <a:endParaRPr lang="en-US" sz="24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mn-lt"/>
                          <a:ea typeface="+mn-ea"/>
                          <a:cs typeface="+mn-cs"/>
                        </a:rPr>
                        <a:t>Disabilities of A (</a:t>
                      </a:r>
                      <a:r>
                        <a:rPr lang="en-US" sz="2400" kern="1200" dirty="0" err="1">
                          <a:solidFill>
                            <a:schemeClr val="dk1"/>
                          </a:solidFill>
                          <a:effectLst/>
                          <a:latin typeface="+mn-lt"/>
                          <a:ea typeface="+mn-ea"/>
                          <a:cs typeface="+mn-cs"/>
                        </a:rPr>
                        <a:t>δA</a:t>
                      </a:r>
                      <a:r>
                        <a:rPr lang="en-US" sz="2400" kern="1200" dirty="0">
                          <a:solidFill>
                            <a:schemeClr val="dk1"/>
                          </a:solidFill>
                          <a:effectLst/>
                          <a:latin typeface="+mn-lt"/>
                          <a:ea typeface="+mn-ea"/>
                          <a:cs typeface="+mn-cs"/>
                        </a:rPr>
                        <a:t>): δ1, δ2 </a:t>
                      </a:r>
                      <a:endParaRPr lang="it-IT" sz="2400" kern="1200" dirty="0">
                        <a:solidFill>
                          <a:schemeClr val="dk1"/>
                        </a:solidFill>
                        <a:effectLst/>
                        <a:latin typeface="+mn-lt"/>
                        <a:ea typeface="+mn-ea"/>
                        <a:cs typeface="+mn-cs"/>
                      </a:endParaRPr>
                    </a:p>
                    <a:p>
                      <a:endParaRPr lang="en-US" dirty="0"/>
                    </a:p>
                  </a:txBody>
                  <a:tcPr/>
                </a:tc>
                <a:tc>
                  <a:txBody>
                    <a:bodyPr/>
                    <a:lstStyle/>
                    <a:p>
                      <a:r>
                        <a:rPr lang="en-US" sz="2400" kern="1200" dirty="0">
                          <a:solidFill>
                            <a:schemeClr val="dk1"/>
                          </a:solidFill>
                          <a:effectLst/>
                          <a:latin typeface="+mn-lt"/>
                          <a:ea typeface="+mn-ea"/>
                          <a:cs typeface="+mn-cs"/>
                        </a:rPr>
                        <a:t>Immunities of B (</a:t>
                      </a:r>
                      <a:r>
                        <a:rPr lang="en-US" sz="2400" kern="1200" dirty="0" err="1">
                          <a:solidFill>
                            <a:schemeClr val="dk1"/>
                          </a:solidFill>
                          <a:effectLst/>
                          <a:latin typeface="+mn-lt"/>
                          <a:ea typeface="+mn-ea"/>
                          <a:cs typeface="+mn-cs"/>
                        </a:rPr>
                        <a:t>ιB</a:t>
                      </a:r>
                      <a:r>
                        <a:rPr lang="en-US" sz="2400" kern="1200" dirty="0">
                          <a:solidFill>
                            <a:schemeClr val="dk1"/>
                          </a:solidFill>
                          <a:effectLst/>
                          <a:latin typeface="+mn-lt"/>
                          <a:ea typeface="+mn-ea"/>
                          <a:cs typeface="+mn-cs"/>
                        </a:rPr>
                        <a:t>): ι1, ι2</a:t>
                      </a:r>
                      <a:r>
                        <a:rPr lang="it-IT" sz="2400" dirty="0">
                          <a:effectLst/>
                        </a:rPr>
                        <a:t> </a:t>
                      </a:r>
                      <a:endParaRPr lang="en-US" sz="2400" dirty="0"/>
                    </a:p>
                  </a:txBody>
                  <a:tcPr/>
                </a:tc>
                <a:extLst>
                  <a:ext uri="{0D108BD9-81ED-4DB2-BD59-A6C34878D82A}">
                    <a16:rowId xmlns:a16="http://schemas.microsoft.com/office/drawing/2014/main" val="10001"/>
                  </a:ext>
                </a:extLst>
              </a:tr>
            </a:tbl>
          </a:graphicData>
        </a:graphic>
      </p:graphicFrame>
      <p:pic>
        <p:nvPicPr>
          <p:cNvPr id="6" name="Picture 5" descr="images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783263" cy="1097239"/>
          </a:xfrm>
          <a:prstGeom prst="rect">
            <a:avLst/>
          </a:prstGeom>
        </p:spPr>
      </p:pic>
    </p:spTree>
    <p:extLst>
      <p:ext uri="{BB962C8B-B14F-4D97-AF65-F5344CB8AC3E}">
        <p14:creationId xmlns:p14="http://schemas.microsoft.com/office/powerpoint/2010/main" val="76696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789" y="115442"/>
            <a:ext cx="7024448" cy="673295"/>
          </a:xfrm>
        </p:spPr>
        <p:txBody>
          <a:bodyPr>
            <a:normAutofit fontScale="90000"/>
          </a:bodyPr>
          <a:lstStyle/>
          <a:p>
            <a:r>
              <a:rPr lang="en-US" dirty="0">
                <a:solidFill>
                  <a:srgbClr val="3366FF"/>
                </a:solidFill>
              </a:rPr>
              <a:t>Property as a bundle of rights</a:t>
            </a:r>
          </a:p>
        </p:txBody>
      </p:sp>
      <p:sp>
        <p:nvSpPr>
          <p:cNvPr id="3" name="Content Placeholder 2"/>
          <p:cNvSpPr>
            <a:spLocks noGrp="1"/>
          </p:cNvSpPr>
          <p:nvPr>
            <p:ph idx="1"/>
          </p:nvPr>
        </p:nvSpPr>
        <p:spPr>
          <a:xfrm>
            <a:off x="1697789" y="788737"/>
            <a:ext cx="7590589" cy="3812848"/>
          </a:xfrm>
        </p:spPr>
        <p:txBody>
          <a:bodyPr>
            <a:normAutofit fontScale="70000" lnSpcReduction="20000"/>
          </a:bodyPr>
          <a:lstStyle/>
          <a:p>
            <a:pPr marL="0" indent="0">
              <a:buNone/>
            </a:pPr>
            <a:r>
              <a:rPr lang="en-US" dirty="0"/>
              <a:t>The fact that the relations defining private property apply </a:t>
            </a:r>
            <a:r>
              <a:rPr lang="en-US" i="1" dirty="0" err="1"/>
              <a:t>erga</a:t>
            </a:r>
            <a:r>
              <a:rPr lang="en-US" i="1" dirty="0"/>
              <a:t> </a:t>
            </a:r>
            <a:r>
              <a:rPr lang="en-US" i="1" dirty="0" err="1"/>
              <a:t>omnes</a:t>
            </a:r>
            <a:r>
              <a:rPr lang="en-US" dirty="0"/>
              <a:t> (no particular person is a well-identified counterpart of the owners) may give </a:t>
            </a:r>
            <a:r>
              <a:rPr lang="en-US" dirty="0">
                <a:solidFill>
                  <a:srgbClr val="0000FF"/>
                </a:solidFill>
              </a:rPr>
              <a:t>the false impression that private property is a relation between a person and a thing and not among persons.   </a:t>
            </a:r>
            <a:r>
              <a:rPr lang="en-US" dirty="0"/>
              <a:t>Numerous first-order and second-order legal relations are entailed by the existence of private property.</a:t>
            </a:r>
          </a:p>
          <a:p>
            <a:pPr marL="0" indent="0">
              <a:buNone/>
            </a:pPr>
            <a:r>
              <a:rPr lang="en-US" dirty="0"/>
              <a:t>  </a:t>
            </a:r>
            <a:endParaRPr lang="it-IT" dirty="0"/>
          </a:p>
          <a:p>
            <a:pPr marL="0" indent="0">
              <a:buNone/>
            </a:pPr>
            <a:r>
              <a:rPr lang="en-US" dirty="0">
                <a:solidFill>
                  <a:srgbClr val="0000FF"/>
                </a:solidFill>
              </a:rPr>
              <a:t>The private property of a thing involves</a:t>
            </a:r>
            <a:r>
              <a:rPr lang="en-US" dirty="0"/>
              <a:t>:</a:t>
            </a:r>
          </a:p>
          <a:p>
            <a:pPr marL="0" indent="0">
              <a:buNone/>
            </a:pPr>
            <a:r>
              <a:rPr lang="en-US" dirty="0"/>
              <a:t> the </a:t>
            </a:r>
            <a:r>
              <a:rPr lang="en-US" dirty="0">
                <a:solidFill>
                  <a:srgbClr val="0000FF"/>
                </a:solidFill>
              </a:rPr>
              <a:t>liberty</a:t>
            </a:r>
            <a:r>
              <a:rPr lang="en-US" dirty="0"/>
              <a:t> to decide how to use it, </a:t>
            </a:r>
          </a:p>
          <a:p>
            <a:pPr marL="0" indent="0">
              <a:buNone/>
            </a:pPr>
            <a:r>
              <a:rPr lang="en-US" dirty="0"/>
              <a:t>the </a:t>
            </a:r>
            <a:r>
              <a:rPr lang="en-US" dirty="0">
                <a:solidFill>
                  <a:srgbClr val="0000FF"/>
                </a:solidFill>
              </a:rPr>
              <a:t>right</a:t>
            </a:r>
            <a:r>
              <a:rPr lang="en-US" dirty="0"/>
              <a:t> to exclusive access,</a:t>
            </a:r>
          </a:p>
          <a:p>
            <a:pPr marL="0" indent="0">
              <a:buNone/>
            </a:pPr>
            <a:r>
              <a:rPr lang="en-US" dirty="0"/>
              <a:t> the </a:t>
            </a:r>
            <a:r>
              <a:rPr lang="en-US" dirty="0">
                <a:solidFill>
                  <a:srgbClr val="0000FF"/>
                </a:solidFill>
              </a:rPr>
              <a:t>power</a:t>
            </a:r>
            <a:r>
              <a:rPr lang="en-US" dirty="0"/>
              <a:t> to sell it to others, </a:t>
            </a:r>
          </a:p>
          <a:p>
            <a:pPr marL="0" indent="0">
              <a:buNone/>
            </a:pPr>
            <a:r>
              <a:rPr lang="en-US" dirty="0"/>
              <a:t>the </a:t>
            </a:r>
            <a:r>
              <a:rPr lang="en-US" dirty="0">
                <a:solidFill>
                  <a:srgbClr val="0000FF"/>
                </a:solidFill>
              </a:rPr>
              <a:t>immunity</a:t>
            </a:r>
            <a:r>
              <a:rPr lang="en-US" dirty="0"/>
              <a:t> against others altering the title of ownership.</a:t>
            </a:r>
          </a:p>
          <a:p>
            <a:endParaRPr lang="it-IT"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697788" cy="2045368"/>
          </a:xfrm>
          <a:prstGeom prst="rect">
            <a:avLst/>
          </a:prstGeom>
        </p:spPr>
      </p:pic>
      <p:sp>
        <p:nvSpPr>
          <p:cNvPr id="5" name="TextBox 4"/>
          <p:cNvSpPr txBox="1"/>
          <p:nvPr/>
        </p:nvSpPr>
        <p:spPr>
          <a:xfrm>
            <a:off x="1" y="4725600"/>
            <a:ext cx="9143999" cy="1938992"/>
          </a:xfrm>
          <a:prstGeom prst="rect">
            <a:avLst/>
          </a:prstGeom>
          <a:noFill/>
        </p:spPr>
        <p:txBody>
          <a:bodyPr wrap="square" rtlCol="0">
            <a:spAutoFit/>
          </a:bodyPr>
          <a:lstStyle/>
          <a:p>
            <a:r>
              <a:rPr lang="en-US" sz="2400" dirty="0"/>
              <a:t> These relations are </a:t>
            </a:r>
            <a:r>
              <a:rPr lang="en-US" sz="2400" dirty="0">
                <a:solidFill>
                  <a:srgbClr val="0000FF"/>
                </a:solidFill>
              </a:rPr>
              <a:t>general characteristics </a:t>
            </a:r>
            <a:r>
              <a:rPr lang="en-US" sz="2400" dirty="0"/>
              <a:t>of legal positions among people and therefore apply </a:t>
            </a:r>
            <a:r>
              <a:rPr lang="en-US" sz="2400" dirty="0">
                <a:solidFill>
                  <a:srgbClr val="0000FF"/>
                </a:solidFill>
              </a:rPr>
              <a:t>as a particular case to private property. </a:t>
            </a:r>
          </a:p>
          <a:p>
            <a:r>
              <a:rPr lang="en-US" sz="2400" dirty="0"/>
              <a:t>But </a:t>
            </a:r>
            <a:r>
              <a:rPr lang="en-US" sz="2400" dirty="0">
                <a:solidFill>
                  <a:srgbClr val="0000FF"/>
                </a:solidFill>
              </a:rPr>
              <a:t>where </a:t>
            </a:r>
            <a:r>
              <a:rPr lang="en-US" sz="2400" dirty="0"/>
              <a:t>does the </a:t>
            </a:r>
            <a:r>
              <a:rPr lang="en-US" sz="2400" dirty="0">
                <a:solidFill>
                  <a:srgbClr val="0000FF"/>
                </a:solidFill>
              </a:rPr>
              <a:t>reciprocal recognition </a:t>
            </a:r>
            <a:r>
              <a:rPr lang="en-US" sz="2400" dirty="0"/>
              <a:t>of rights, duties, power and immunities </a:t>
            </a:r>
            <a:r>
              <a:rPr lang="en-US" sz="2400" dirty="0">
                <a:solidFill>
                  <a:srgbClr val="0000FF"/>
                </a:solidFill>
              </a:rPr>
              <a:t>come from</a:t>
            </a:r>
            <a:r>
              <a:rPr lang="en-US" sz="2400" dirty="0"/>
              <a:t>? </a:t>
            </a:r>
            <a:endParaRPr lang="it-IT" dirty="0"/>
          </a:p>
        </p:txBody>
      </p:sp>
    </p:spTree>
    <p:extLst>
      <p:ext uri="{BB962C8B-B14F-4D97-AF65-F5344CB8AC3E}">
        <p14:creationId xmlns:p14="http://schemas.microsoft.com/office/powerpoint/2010/main" val="2906689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olo 1"/>
          <p:cNvSpPr>
            <a:spLocks noGrp="1"/>
          </p:cNvSpPr>
          <p:nvPr>
            <p:ph type="title"/>
          </p:nvPr>
        </p:nvSpPr>
        <p:spPr>
          <a:xfrm>
            <a:off x="2100263" y="0"/>
            <a:ext cx="7043737" cy="1417638"/>
          </a:xfrm>
          <a:solidFill>
            <a:srgbClr val="984807"/>
          </a:solidFill>
        </p:spPr>
        <p:txBody>
          <a:bodyPr/>
          <a:lstStyle/>
          <a:p>
            <a:pPr eaLnBrk="1" hangingPunct="1"/>
            <a:r>
              <a:rPr lang="it-IT" sz="2800">
                <a:solidFill>
                  <a:srgbClr val="FFFF00"/>
                </a:solidFill>
                <a:ea typeface="ヒラギノ角ゴ Pro W3" pitchFamily="8" charset="-128"/>
                <a:cs typeface="ヒラギノ角ゴ Pro W3" pitchFamily="8" charset="-128"/>
              </a:rPr>
              <a:t>The Classical Hypothesis: Harmony’s Fate</a:t>
            </a:r>
            <a:r>
              <a:rPr lang="it-IT">
                <a:solidFill>
                  <a:srgbClr val="FFFF00"/>
                </a:solidFill>
                <a:ea typeface="ヒラギノ角ゴ Pro W3" pitchFamily="8" charset="-128"/>
                <a:cs typeface="ヒラギノ角ゴ Pro W3" pitchFamily="8" charset="-128"/>
              </a:rPr>
              <a:t>.</a:t>
            </a:r>
          </a:p>
        </p:txBody>
      </p:sp>
      <p:sp>
        <p:nvSpPr>
          <p:cNvPr id="3" name="Segnaposto contenuto 2"/>
          <p:cNvSpPr>
            <a:spLocks noGrp="1"/>
          </p:cNvSpPr>
          <p:nvPr>
            <p:ph idx="1"/>
          </p:nvPr>
        </p:nvSpPr>
        <p:spPr>
          <a:xfrm>
            <a:off x="2100263" y="1417638"/>
            <a:ext cx="7043737" cy="5440362"/>
          </a:xfrm>
          <a:solidFill>
            <a:schemeClr val="accent2">
              <a:lumMod val="40000"/>
              <a:lumOff val="60000"/>
            </a:schemeClr>
          </a:solidFill>
        </p:spPr>
        <p:txBody>
          <a:bodyPr rtlCol="0">
            <a:normAutofit/>
          </a:bodyPr>
          <a:lstStyle/>
          <a:p>
            <a:pPr eaLnBrk="1" fontAlgn="auto" hangingPunct="1">
              <a:spcAft>
                <a:spcPts val="0"/>
              </a:spcAft>
              <a:buFontTx/>
              <a:buNone/>
              <a:defRPr/>
            </a:pPr>
            <a:r>
              <a:rPr lang="en-GB" sz="2400">
                <a:ea typeface="+mn-ea"/>
                <a:cs typeface="+mn-cs"/>
              </a:rPr>
              <a:t>Harmony was given as bride to Cadmus the founder Thebe who had saved Zeus from the monster Tifeus.</a:t>
            </a:r>
          </a:p>
          <a:p>
            <a:pPr eaLnBrk="1" fontAlgn="auto" hangingPunct="1">
              <a:spcAft>
                <a:spcPts val="0"/>
              </a:spcAft>
              <a:buFontTx/>
              <a:buNone/>
              <a:defRPr/>
            </a:pPr>
            <a:r>
              <a:rPr lang="en-GB" sz="2400">
                <a:ea typeface="+mn-ea"/>
                <a:cs typeface="+mn-cs"/>
              </a:rPr>
              <a:t> Her own fate and Thebe’s fate show that her mission was a failure and originated the great tradition of Greek tragedy.</a:t>
            </a:r>
          </a:p>
          <a:p>
            <a:pPr eaLnBrk="1" fontAlgn="auto" hangingPunct="1">
              <a:spcAft>
                <a:spcPts val="0"/>
              </a:spcAft>
              <a:buFontTx/>
              <a:buNone/>
              <a:defRPr/>
            </a:pPr>
            <a:r>
              <a:rPr lang="en-GB" sz="2400">
                <a:ea typeface="+mn-ea"/>
                <a:cs typeface="+mn-cs"/>
              </a:rPr>
              <a:t> She was the daughter of the God of Love and of the God of War and embodies the idea that Harmony required both Love and War.</a:t>
            </a:r>
          </a:p>
          <a:p>
            <a:pPr eaLnBrk="1" fontAlgn="auto" hangingPunct="1">
              <a:spcAft>
                <a:spcPts val="0"/>
              </a:spcAft>
              <a:buFontTx/>
              <a:buNone/>
              <a:defRPr/>
            </a:pPr>
            <a:r>
              <a:rPr lang="en-GB" sz="2400">
                <a:ea typeface="+mn-ea"/>
                <a:cs typeface="+mn-cs"/>
              </a:rPr>
              <a:t>The solidarity of communities should co-evolved and in some sense it was a product of war and hate.</a:t>
            </a:r>
          </a:p>
          <a:p>
            <a:pPr eaLnBrk="1" fontAlgn="auto" hangingPunct="1">
              <a:spcAft>
                <a:spcPts val="0"/>
              </a:spcAft>
              <a:buFontTx/>
              <a:buNone/>
              <a:defRPr/>
            </a:pPr>
            <a:r>
              <a:rPr lang="en-GB" sz="2400">
                <a:ea typeface="+mn-ea"/>
                <a:cs typeface="+mn-cs"/>
              </a:rPr>
              <a:t>Harmony was a Goddess of Parrochial Altruism!</a:t>
            </a:r>
          </a:p>
          <a:p>
            <a:pPr eaLnBrk="1" fontAlgn="auto" hangingPunct="1">
              <a:spcAft>
                <a:spcPts val="0"/>
              </a:spcAft>
              <a:buFontTx/>
              <a:buNone/>
              <a:defRPr/>
            </a:pPr>
            <a:r>
              <a:rPr lang="en-GB" sz="2400">
                <a:ea typeface="+mn-ea"/>
                <a:cs typeface="+mn-cs"/>
              </a:rPr>
              <a:t> </a:t>
            </a:r>
          </a:p>
        </p:txBody>
      </p:sp>
      <p:pic>
        <p:nvPicPr>
          <p:cNvPr id="239620" name="Picture 2"/>
          <p:cNvPicPr>
            <a:picLocks noChangeAspect="1" noChangeArrowheads="1"/>
          </p:cNvPicPr>
          <p:nvPr/>
        </p:nvPicPr>
        <p:blipFill>
          <a:blip r:embed="rId2"/>
          <a:srcRect/>
          <a:stretch>
            <a:fillRect/>
          </a:stretch>
        </p:blipFill>
        <p:spPr bwMode="auto">
          <a:xfrm>
            <a:off x="0" y="-152400"/>
            <a:ext cx="2100263" cy="7010400"/>
          </a:xfrm>
          <a:prstGeom prst="rect">
            <a:avLst/>
          </a:prstGeom>
          <a:noFill/>
          <a:ln w="9525">
            <a:noFill/>
            <a:miter lim="800000"/>
            <a:headEnd/>
            <a:tailEnd/>
          </a:ln>
        </p:spPr>
      </p:pic>
    </p:spTree>
    <p:extLst>
      <p:ext uri="{BB962C8B-B14F-4D97-AF65-F5344CB8AC3E}">
        <p14:creationId xmlns:p14="http://schemas.microsoft.com/office/powerpoint/2010/main" val="284209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19200"/>
          </a:xfrm>
          <a:solidFill>
            <a:srgbClr val="660066"/>
          </a:solidFill>
          <a:ln>
            <a:solidFill>
              <a:srgbClr val="660066"/>
            </a:solidFill>
          </a:ln>
        </p:spPr>
        <p:txBody>
          <a:bodyPr rtlCol="0">
            <a:normAutofit fontScale="90000"/>
          </a:bodyPr>
          <a:lstStyle/>
          <a:p>
            <a:pPr eaLnBrk="1" fontAlgn="auto" hangingPunct="1">
              <a:spcAft>
                <a:spcPts val="0"/>
              </a:spcAft>
              <a:defRPr/>
            </a:pPr>
            <a:r>
              <a:rPr lang="it-IT" dirty="0">
                <a:ln>
                  <a:solidFill>
                    <a:srgbClr val="CCFFCC"/>
                  </a:solidFill>
                </a:ln>
                <a:solidFill>
                  <a:srgbClr val="FFFF00"/>
                </a:solidFill>
                <a:ea typeface="+mj-ea"/>
                <a:cs typeface="+mj-cs"/>
              </a:rPr>
              <a:t>The </a:t>
            </a:r>
            <a:r>
              <a:rPr lang="it-IT" dirty="0" err="1">
                <a:ln>
                  <a:solidFill>
                    <a:srgbClr val="CCFFCC"/>
                  </a:solidFill>
                </a:ln>
                <a:solidFill>
                  <a:srgbClr val="FFFF00"/>
                </a:solidFill>
                <a:ea typeface="+mj-ea"/>
                <a:cs typeface="+mj-cs"/>
              </a:rPr>
              <a:t>Classical</a:t>
            </a:r>
            <a:r>
              <a:rPr lang="it-IT" dirty="0">
                <a:ln>
                  <a:solidFill>
                    <a:srgbClr val="CCFFCC"/>
                  </a:solidFill>
                </a:ln>
                <a:solidFill>
                  <a:srgbClr val="FFFF00"/>
                </a:solidFill>
                <a:ea typeface="+mj-ea"/>
                <a:cs typeface="+mj-cs"/>
              </a:rPr>
              <a:t> </a:t>
            </a:r>
            <a:r>
              <a:rPr lang="it-IT" dirty="0" err="1">
                <a:ln>
                  <a:solidFill>
                    <a:srgbClr val="CCFFCC"/>
                  </a:solidFill>
                </a:ln>
                <a:solidFill>
                  <a:srgbClr val="FFFF00"/>
                </a:solidFill>
                <a:ea typeface="+mj-ea"/>
                <a:cs typeface="+mj-cs"/>
              </a:rPr>
              <a:t>hypothesis</a:t>
            </a:r>
            <a:r>
              <a:rPr lang="it-IT" dirty="0">
                <a:ln>
                  <a:solidFill>
                    <a:srgbClr val="CCFFCC"/>
                  </a:solidFill>
                </a:ln>
                <a:solidFill>
                  <a:srgbClr val="FFFF00"/>
                </a:solidFill>
                <a:ea typeface="+mj-ea"/>
                <a:cs typeface="+mj-cs"/>
              </a:rPr>
              <a:t>: </a:t>
            </a:r>
            <a:br>
              <a:rPr lang="it-IT" dirty="0">
                <a:ln>
                  <a:solidFill>
                    <a:srgbClr val="CCFFCC"/>
                  </a:solidFill>
                </a:ln>
                <a:solidFill>
                  <a:srgbClr val="FFFF00"/>
                </a:solidFill>
                <a:ea typeface="+mj-ea"/>
                <a:cs typeface="+mj-cs"/>
              </a:rPr>
            </a:br>
            <a:r>
              <a:rPr lang="it-IT" dirty="0" err="1">
                <a:ln>
                  <a:solidFill>
                    <a:srgbClr val="CCFFCC"/>
                  </a:solidFill>
                </a:ln>
                <a:solidFill>
                  <a:srgbClr val="FFFF00"/>
                </a:solidFill>
                <a:ea typeface="+mj-ea"/>
                <a:cs typeface="+mj-cs"/>
              </a:rPr>
              <a:t>From</a:t>
            </a:r>
            <a:r>
              <a:rPr lang="it-IT" dirty="0">
                <a:ln>
                  <a:solidFill>
                    <a:srgbClr val="CCFFCC"/>
                  </a:solidFill>
                </a:ln>
                <a:solidFill>
                  <a:srgbClr val="FFFF00"/>
                </a:solidFill>
                <a:ea typeface="+mj-ea"/>
                <a:cs typeface="+mj-cs"/>
              </a:rPr>
              <a:t> War </a:t>
            </a:r>
            <a:r>
              <a:rPr lang="it-IT" dirty="0" err="1">
                <a:ln>
                  <a:solidFill>
                    <a:srgbClr val="CCFFCC"/>
                  </a:solidFill>
                </a:ln>
                <a:solidFill>
                  <a:srgbClr val="FFFF00"/>
                </a:solidFill>
                <a:ea typeface="+mj-ea"/>
                <a:cs typeface="+mj-cs"/>
              </a:rPr>
              <a:t>to</a:t>
            </a:r>
            <a:r>
              <a:rPr lang="it-IT" dirty="0">
                <a:ln>
                  <a:solidFill>
                    <a:srgbClr val="CCFFCC"/>
                  </a:solidFill>
                </a:ln>
                <a:solidFill>
                  <a:srgbClr val="FFFF00"/>
                </a:solidFill>
                <a:ea typeface="+mj-ea"/>
                <a:cs typeface="+mj-cs"/>
              </a:rPr>
              <a:t> Love.</a:t>
            </a:r>
          </a:p>
        </p:txBody>
      </p:sp>
      <p:sp>
        <p:nvSpPr>
          <p:cNvPr id="64515" name="Segnaposto contenuto 4"/>
          <p:cNvSpPr>
            <a:spLocks noGrp="1"/>
          </p:cNvSpPr>
          <p:nvPr>
            <p:ph idx="1"/>
          </p:nvPr>
        </p:nvSpPr>
        <p:spPr>
          <a:xfrm>
            <a:off x="533400" y="1371600"/>
            <a:ext cx="8305800" cy="5257800"/>
          </a:xfrm>
          <a:solidFill>
            <a:schemeClr val="bg1"/>
          </a:solidFill>
          <a:ln>
            <a:solidFill>
              <a:srgbClr val="FFFF00"/>
            </a:solidFill>
          </a:ln>
        </p:spPr>
        <p:txBody>
          <a:bodyPr rtlCol="0">
            <a:normAutofit/>
          </a:bodyPr>
          <a:lstStyle/>
          <a:p>
            <a:pPr eaLnBrk="1" fontAlgn="auto" hangingPunct="1">
              <a:spcAft>
                <a:spcPts val="0"/>
              </a:spcAft>
              <a:buFont typeface="Arial"/>
              <a:buChar char="•"/>
              <a:defRPr/>
            </a:pPr>
            <a:r>
              <a:rPr lang="en-US" sz="2400" dirty="0">
                <a:ea typeface="+mn-ea"/>
                <a:cs typeface="+mn-cs"/>
              </a:rPr>
              <a:t>Human cultural differentiation allowed an unlimited possibility of waging wars.</a:t>
            </a:r>
          </a:p>
          <a:p>
            <a:pPr eaLnBrk="1" fontAlgn="auto" hangingPunct="1">
              <a:spcAft>
                <a:spcPts val="0"/>
              </a:spcAft>
              <a:buFont typeface="Arial"/>
              <a:buChar char="•"/>
              <a:defRPr/>
            </a:pPr>
            <a:r>
              <a:rPr lang="en-US" sz="2400" dirty="0">
                <a:ea typeface="+mn-ea"/>
                <a:cs typeface="+mn-cs"/>
              </a:rPr>
              <a:t>Intra-group love was stimulated by intergroup hate.</a:t>
            </a:r>
          </a:p>
          <a:p>
            <a:pPr eaLnBrk="1" fontAlgn="auto" hangingPunct="1">
              <a:spcAft>
                <a:spcPts val="0"/>
              </a:spcAft>
              <a:buFont typeface="Arial"/>
              <a:buChar char="•"/>
              <a:defRPr/>
            </a:pPr>
            <a:r>
              <a:rPr lang="en-US" sz="2400" dirty="0">
                <a:ea typeface="+mn-ea"/>
                <a:cs typeface="+mn-cs"/>
              </a:rPr>
              <a:t>Wars allowed group selection </a:t>
            </a:r>
            <a:r>
              <a:rPr lang="en-US" sz="2400" dirty="0" err="1">
                <a:ea typeface="+mn-ea"/>
                <a:cs typeface="+mn-cs"/>
              </a:rPr>
              <a:t>favouring</a:t>
            </a:r>
            <a:r>
              <a:rPr lang="en-US" sz="2400" dirty="0">
                <a:ea typeface="+mn-ea"/>
                <a:cs typeface="+mn-cs"/>
              </a:rPr>
              <a:t> groups that were characterized by internal harmony. </a:t>
            </a:r>
          </a:p>
          <a:p>
            <a:pPr eaLnBrk="1" fontAlgn="auto" hangingPunct="1">
              <a:spcAft>
                <a:spcPts val="0"/>
              </a:spcAft>
              <a:buFont typeface="Arial"/>
              <a:buChar char="•"/>
              <a:defRPr/>
            </a:pPr>
            <a:r>
              <a:rPr lang="en-US" sz="2400" dirty="0">
                <a:ea typeface="+mn-ea"/>
                <a:cs typeface="+mn-cs"/>
              </a:rPr>
              <a:t>War generated human harmony, human gender relations and human love together with hate..</a:t>
            </a:r>
          </a:p>
          <a:p>
            <a:pPr eaLnBrk="1" fontAlgn="auto" hangingPunct="1">
              <a:spcAft>
                <a:spcPts val="0"/>
              </a:spcAft>
              <a:buFont typeface="Arial"/>
              <a:buChar char="•"/>
              <a:defRPr/>
            </a:pPr>
            <a:endParaRPr lang="en-US" sz="2400" dirty="0">
              <a:ea typeface="+mn-ea"/>
              <a:cs typeface="+mn-cs"/>
            </a:endParaRPr>
          </a:p>
          <a:p>
            <a:pPr eaLnBrk="1" fontAlgn="auto" hangingPunct="1">
              <a:spcAft>
                <a:spcPts val="0"/>
              </a:spcAft>
              <a:buFontTx/>
              <a:buNone/>
              <a:defRPr/>
            </a:pPr>
            <a:r>
              <a:rPr lang="en-US" sz="2400" dirty="0">
                <a:ea typeface="+mn-ea"/>
                <a:cs typeface="+mn-cs"/>
              </a:rPr>
              <a:t>Questions: No harmony without wars?</a:t>
            </a:r>
          </a:p>
          <a:p>
            <a:pPr eaLnBrk="1" fontAlgn="auto" hangingPunct="1">
              <a:spcAft>
                <a:spcPts val="0"/>
              </a:spcAft>
              <a:buFontTx/>
              <a:buNone/>
              <a:defRPr/>
            </a:pPr>
            <a:r>
              <a:rPr lang="en-US" sz="2400" dirty="0">
                <a:ea typeface="+mn-ea"/>
                <a:cs typeface="+mn-cs"/>
              </a:rPr>
              <a:t>			No love without hate?  </a:t>
            </a:r>
          </a:p>
        </p:txBody>
      </p:sp>
    </p:spTree>
    <p:extLst>
      <p:ext uri="{BB962C8B-B14F-4D97-AF65-F5344CB8AC3E}">
        <p14:creationId xmlns:p14="http://schemas.microsoft.com/office/powerpoint/2010/main" val="1722607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olo 5"/>
          <p:cNvSpPr>
            <a:spLocks noGrp="1"/>
          </p:cNvSpPr>
          <p:nvPr>
            <p:ph type="title"/>
          </p:nvPr>
        </p:nvSpPr>
        <p:spPr>
          <a:xfrm>
            <a:off x="0" y="0"/>
            <a:ext cx="3236913" cy="1981200"/>
          </a:xfrm>
          <a:solidFill>
            <a:srgbClr val="800000"/>
          </a:solidFill>
        </p:spPr>
        <p:txBody>
          <a:bodyPr/>
          <a:lstStyle/>
          <a:p>
            <a:pPr eaLnBrk="1" hangingPunct="1"/>
            <a:r>
              <a:rPr lang="it-IT" sz="3600">
                <a:solidFill>
                  <a:srgbClr val="FFFF00"/>
                </a:solidFill>
                <a:ea typeface="ヒラギノ角ゴ Pro W3" pitchFamily="8" charset="-128"/>
                <a:cs typeface="ヒラギノ角ゴ Pro W3" pitchFamily="8" charset="-128"/>
              </a:rPr>
              <a:t>The Biblical hypothesis: Babel Tower.</a:t>
            </a:r>
          </a:p>
        </p:txBody>
      </p:sp>
      <p:sp>
        <p:nvSpPr>
          <p:cNvPr id="241667" name="Segnaposto contenuto 6"/>
          <p:cNvSpPr>
            <a:spLocks noGrp="1"/>
          </p:cNvSpPr>
          <p:nvPr>
            <p:ph idx="1"/>
          </p:nvPr>
        </p:nvSpPr>
        <p:spPr>
          <a:xfrm>
            <a:off x="3352800" y="4800600"/>
            <a:ext cx="5791200" cy="2057400"/>
          </a:xfrm>
        </p:spPr>
        <p:txBody>
          <a:bodyPr/>
          <a:lstStyle/>
          <a:p>
            <a:pPr eaLnBrk="1" hangingPunct="1"/>
            <a:r>
              <a:rPr lang="it-IT" sz="2000" b="1">
                <a:solidFill>
                  <a:srgbClr val="660066"/>
                </a:solidFill>
                <a:ea typeface="ヒラギノ角ゴ Pro W3" pitchFamily="8" charset="-128"/>
                <a:cs typeface="ヒラギノ角ゴ Pro W3" pitchFamily="8" charset="-128"/>
              </a:rPr>
              <a:t>The LORD said, "If as one people speaking the same language they have begun to do this, then nothing they plan to do will be impossible for them.  Come, let us go down and confuse their language so they will not understand each other."</a:t>
            </a:r>
          </a:p>
        </p:txBody>
      </p:sp>
      <p:sp>
        <p:nvSpPr>
          <p:cNvPr id="241668" name="Segnaposto testo 7"/>
          <p:cNvSpPr>
            <a:spLocks noGrp="1"/>
          </p:cNvSpPr>
          <p:nvPr>
            <p:ph type="body" sz="half" idx="2"/>
          </p:nvPr>
        </p:nvSpPr>
        <p:spPr>
          <a:xfrm>
            <a:off x="0" y="2057400"/>
            <a:ext cx="3200400" cy="4800600"/>
          </a:xfrm>
        </p:spPr>
        <p:txBody>
          <a:bodyPr/>
          <a:lstStyle/>
          <a:p>
            <a:pPr eaLnBrk="1" hangingPunct="1"/>
            <a:r>
              <a:rPr lang="it-IT" sz="2000" b="1">
                <a:solidFill>
                  <a:srgbClr val="FF0000"/>
                </a:solidFill>
                <a:ea typeface="ヒラギノ角ゴ Pro W3" pitchFamily="8" charset="-128"/>
                <a:cs typeface="ヒラギノ角ゴ Pro W3" pitchFamily="8" charset="-128"/>
              </a:rPr>
              <a:t>Now the whole world had one language and a common speech.</a:t>
            </a:r>
          </a:p>
          <a:p>
            <a:pPr eaLnBrk="1" hangingPunct="1"/>
            <a:r>
              <a:rPr lang="it-IT" sz="2000" b="1">
                <a:solidFill>
                  <a:srgbClr val="FF0000"/>
                </a:solidFill>
                <a:ea typeface="ヒラギノ角ゴ Pro W3" pitchFamily="8" charset="-128"/>
                <a:cs typeface="ヒラギノ角ゴ Pro W3" pitchFamily="8" charset="-128"/>
              </a:rPr>
              <a:t> They used brick instead of stone, and tar for mortar. Then they said, "Come, let us build ourselves a city, with a tower that reaches to the heavens, so that we may make a name for ourselves and not be scattered over the face of the whole earth."</a:t>
            </a:r>
          </a:p>
        </p:txBody>
      </p:sp>
      <p:pic>
        <p:nvPicPr>
          <p:cNvPr id="241669" name="Picture 2"/>
          <p:cNvPicPr>
            <a:picLocks noChangeAspect="1" noChangeArrowheads="1"/>
          </p:cNvPicPr>
          <p:nvPr/>
        </p:nvPicPr>
        <p:blipFill>
          <a:blip r:embed="rId2"/>
          <a:srcRect/>
          <a:stretch>
            <a:fillRect/>
          </a:stretch>
        </p:blipFill>
        <p:spPr bwMode="auto">
          <a:xfrm>
            <a:off x="3228975" y="0"/>
            <a:ext cx="5915025" cy="4572000"/>
          </a:xfrm>
          <a:prstGeom prst="rect">
            <a:avLst/>
          </a:prstGeom>
          <a:noFill/>
          <a:ln w="9525">
            <a:noFill/>
            <a:miter lim="800000"/>
            <a:headEnd/>
            <a:tailEnd/>
          </a:ln>
        </p:spPr>
      </p:pic>
    </p:spTree>
    <p:extLst>
      <p:ext uri="{BB962C8B-B14F-4D97-AF65-F5344CB8AC3E}">
        <p14:creationId xmlns:p14="http://schemas.microsoft.com/office/powerpoint/2010/main" val="20533722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295400"/>
          </a:xfrm>
          <a:solidFill>
            <a:schemeClr val="accent2">
              <a:lumMod val="75000"/>
            </a:schemeClr>
          </a:solidFill>
        </p:spPr>
        <p:txBody>
          <a:bodyPr rtlCol="0">
            <a:normAutofit fontScale="90000"/>
          </a:bodyPr>
          <a:lstStyle/>
          <a:p>
            <a:pPr eaLnBrk="1" fontAlgn="auto" hangingPunct="1">
              <a:spcAft>
                <a:spcPts val="0"/>
              </a:spcAft>
              <a:defRPr/>
            </a:pPr>
            <a:r>
              <a:rPr lang="it-IT">
                <a:solidFill>
                  <a:srgbClr val="FFFF00"/>
                </a:solidFill>
                <a:ea typeface="+mj-ea"/>
                <a:cs typeface="+mj-cs"/>
              </a:rPr>
              <a:t>The Biblical Hypothesis:</a:t>
            </a:r>
            <a:br>
              <a:rPr lang="it-IT">
                <a:solidFill>
                  <a:srgbClr val="FFFF00"/>
                </a:solidFill>
                <a:ea typeface="+mj-ea"/>
                <a:cs typeface="+mj-cs"/>
              </a:rPr>
            </a:br>
            <a:r>
              <a:rPr lang="it-IT">
                <a:solidFill>
                  <a:srgbClr val="FFFF00"/>
                </a:solidFill>
                <a:ea typeface="+mj-ea"/>
                <a:cs typeface="+mj-cs"/>
              </a:rPr>
              <a:t>From Love to War</a:t>
            </a:r>
            <a:r>
              <a:rPr lang="it-IT">
                <a:solidFill>
                  <a:srgbClr val="FFFFFF"/>
                </a:solidFill>
                <a:ea typeface="+mj-ea"/>
                <a:cs typeface="+mj-cs"/>
              </a:rPr>
              <a:t>.</a:t>
            </a:r>
          </a:p>
        </p:txBody>
      </p:sp>
      <p:sp>
        <p:nvSpPr>
          <p:cNvPr id="242691" name="Segnaposto contenuto 3"/>
          <p:cNvSpPr>
            <a:spLocks noGrp="1"/>
          </p:cNvSpPr>
          <p:nvPr>
            <p:ph idx="1"/>
          </p:nvPr>
        </p:nvSpPr>
        <p:spPr>
          <a:xfrm>
            <a:off x="685800" y="1447800"/>
            <a:ext cx="8153400" cy="5181600"/>
          </a:xfrm>
        </p:spPr>
        <p:txBody>
          <a:bodyPr/>
          <a:lstStyle/>
          <a:p>
            <a:pPr eaLnBrk="1" hangingPunct="1">
              <a:buFontTx/>
              <a:buNone/>
            </a:pPr>
            <a:r>
              <a:rPr lang="en-GB" sz="2400" dirty="0">
                <a:ea typeface="ヒラギノ角ゴ Pro W3" pitchFamily="8" charset="-128"/>
                <a:cs typeface="ヒラギノ角ゴ Pro W3" pitchFamily="8" charset="-128"/>
              </a:rPr>
              <a:t> </a:t>
            </a:r>
          </a:p>
          <a:p>
            <a:pPr eaLnBrk="1" hangingPunct="1">
              <a:buFontTx/>
              <a:buNone/>
            </a:pPr>
            <a:r>
              <a:rPr lang="en-GB" sz="2400" dirty="0">
                <a:ea typeface="ヒラギノ角ゴ Pro W3" pitchFamily="8" charset="-128"/>
                <a:cs typeface="ヒラギノ角ゴ Pro W3" pitchFamily="8" charset="-128"/>
              </a:rPr>
              <a:t> In the Babel Tower Story Communication, love and cooperation are given before cultural differentiation and wars. The pre-existence of human culture (and of large human brain) allows  later cultural differentiation and wars.</a:t>
            </a:r>
          </a:p>
          <a:p>
            <a:pPr eaLnBrk="1" hangingPunct="1">
              <a:buFontTx/>
              <a:buNone/>
            </a:pPr>
            <a:r>
              <a:rPr lang="en-GB" sz="2400" dirty="0">
                <a:ea typeface="ヒラギノ角ゴ Pro W3" pitchFamily="8" charset="-128"/>
                <a:cs typeface="ヒラギノ角ゴ Pro W3" pitchFamily="8" charset="-128"/>
              </a:rPr>
              <a:t> The development of human nature (perhaps linked to the forbidden fruits of knowledge and love) is the prerequisite of a human elementary culture (but far more advanced than the culture of the other species) which in turn can generate cultural differentiation and wars. </a:t>
            </a:r>
          </a:p>
        </p:txBody>
      </p:sp>
    </p:spTree>
    <p:extLst>
      <p:ext uri="{BB962C8B-B14F-4D97-AF65-F5344CB8AC3E}">
        <p14:creationId xmlns:p14="http://schemas.microsoft.com/office/powerpoint/2010/main" val="11751319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0" y="1725613"/>
            <a:ext cx="9144000" cy="5386387"/>
          </a:xfrm>
          <a:prstGeom prst="rect">
            <a:avLst/>
          </a:prstGeom>
          <a:solidFill>
            <a:schemeClr val="tx1"/>
          </a:solidFill>
          <a:ln w="9525">
            <a:noFill/>
            <a:miter lim="800000"/>
            <a:headEnd/>
            <a:tailEnd/>
          </a:ln>
        </p:spPr>
        <p:txBody>
          <a:bodyPr>
            <a:prstTxWarp prst="textNoShape">
              <a:avLst/>
            </a:prstTxWarp>
            <a:spAutoFit/>
          </a:bodyPr>
          <a:lstStyle/>
          <a:p>
            <a:endParaRPr lang="en-GB" b="1" dirty="0">
              <a:solidFill>
                <a:srgbClr val="CC0000"/>
              </a:solidFill>
            </a:endParaRPr>
          </a:p>
          <a:p>
            <a:r>
              <a:rPr lang="en-GB" b="1" dirty="0">
                <a:solidFill>
                  <a:schemeClr val="bg1"/>
                </a:solidFill>
              </a:rPr>
              <a:t>Sexual selection has effects on natural selection.</a:t>
            </a:r>
          </a:p>
          <a:p>
            <a:endParaRPr lang="en-GB" b="1" dirty="0">
              <a:solidFill>
                <a:schemeClr val="bg1"/>
              </a:solidFill>
            </a:endParaRPr>
          </a:p>
          <a:p>
            <a:r>
              <a:rPr lang="en-GB" b="1" dirty="0">
                <a:solidFill>
                  <a:schemeClr val="bg1"/>
                </a:solidFill>
              </a:rPr>
              <a:t>One well-known case is the growth of the peacock tail which imposes a tax for the species in terms of its successful adaptation to the environment. </a:t>
            </a:r>
          </a:p>
          <a:p>
            <a:endParaRPr lang="en-GB" b="1" dirty="0">
              <a:solidFill>
                <a:schemeClr val="bg1"/>
              </a:solidFill>
            </a:endParaRPr>
          </a:p>
          <a:p>
            <a:r>
              <a:rPr lang="en-GB" b="1">
                <a:solidFill>
                  <a:schemeClr val="bg1"/>
                </a:solidFill>
              </a:rPr>
              <a:t>However, in cases of complementarities, sexual selection can give a subsidy to one particular characteristic and help to unfreeze </a:t>
            </a:r>
            <a:r>
              <a:rPr lang="en-GB" b="1" dirty="0" err="1">
                <a:solidFill>
                  <a:schemeClr val="bg1"/>
                </a:solidFill>
              </a:rPr>
              <a:t>epistatic</a:t>
            </a:r>
            <a:r>
              <a:rPr lang="en-GB" b="1" dirty="0">
                <a:solidFill>
                  <a:schemeClr val="bg1"/>
                </a:solidFill>
              </a:rPr>
              <a:t> interactions.</a:t>
            </a:r>
          </a:p>
          <a:p>
            <a:endParaRPr lang="en-GB" b="1" dirty="0">
              <a:solidFill>
                <a:schemeClr val="bg1"/>
              </a:solidFill>
            </a:endParaRPr>
          </a:p>
          <a:p>
            <a:r>
              <a:rPr lang="en-GB" b="1" dirty="0">
                <a:solidFill>
                  <a:schemeClr val="bg1"/>
                </a:solidFill>
              </a:rPr>
              <a:t>This last case is relevant for the development of human intelligence. </a:t>
            </a:r>
          </a:p>
          <a:p>
            <a:endParaRPr lang="en-GB" sz="2800" b="1" dirty="0">
              <a:solidFill>
                <a:srgbClr val="CC0000"/>
              </a:solidFill>
            </a:endParaRPr>
          </a:p>
          <a:p>
            <a:endParaRPr lang="en-GB" sz="2800" b="1" dirty="0">
              <a:solidFill>
                <a:srgbClr val="CC0000"/>
              </a:solidFill>
            </a:endParaRPr>
          </a:p>
        </p:txBody>
      </p:sp>
      <p:sp>
        <p:nvSpPr>
          <p:cNvPr id="228355" name="Rectangle 3"/>
          <p:cNvSpPr>
            <a:spLocks noChangeArrowheads="1"/>
          </p:cNvSpPr>
          <p:nvPr/>
        </p:nvSpPr>
        <p:spPr bwMode="auto">
          <a:xfrm>
            <a:off x="3649663" y="257175"/>
            <a:ext cx="184150" cy="366713"/>
          </a:xfrm>
          <a:prstGeom prst="rect">
            <a:avLst/>
          </a:prstGeom>
          <a:noFill/>
          <a:ln w="9525">
            <a:noFill/>
            <a:miter lim="800000"/>
            <a:headEnd/>
            <a:tailEnd/>
          </a:ln>
        </p:spPr>
        <p:txBody>
          <a:bodyPr wrap="none">
            <a:prstTxWarp prst="textNoShape">
              <a:avLst/>
            </a:prstTxWarp>
            <a:spAutoFit/>
          </a:bodyPr>
          <a:lstStyle/>
          <a:p>
            <a:endParaRPr lang="en-US" sz="1800">
              <a:latin typeface="Calibri" charset="0"/>
            </a:endParaRPr>
          </a:p>
        </p:txBody>
      </p:sp>
      <p:sp>
        <p:nvSpPr>
          <p:cNvPr id="28676" name="Rectangle 4"/>
          <p:cNvSpPr>
            <a:spLocks noGrp="1" noChangeArrowheads="1"/>
          </p:cNvSpPr>
          <p:nvPr>
            <p:ph type="title" idx="4294967295"/>
          </p:nvPr>
        </p:nvSpPr>
        <p:spPr>
          <a:xfrm>
            <a:off x="2301875" y="0"/>
            <a:ext cx="5392738" cy="1725613"/>
          </a:xfrm>
          <a:solidFill>
            <a:srgbClr val="000090"/>
          </a:solidFill>
          <a:ln>
            <a:solidFill>
              <a:schemeClr val="tx1"/>
            </a:solidFill>
          </a:ln>
        </p:spPr>
        <p:txBody>
          <a:bodyPr rtlCol="0">
            <a:normAutofit fontScale="90000"/>
          </a:bodyPr>
          <a:lstStyle/>
          <a:p>
            <a:pPr eaLnBrk="1" fontAlgn="auto" hangingPunct="1">
              <a:spcAft>
                <a:spcPts val="0"/>
              </a:spcAft>
              <a:defRPr/>
            </a:pPr>
            <a:r>
              <a:rPr lang="en-GB" sz="4000" b="1" dirty="0">
                <a:solidFill>
                  <a:schemeClr val="accent2">
                    <a:lumMod val="20000"/>
                    <a:lumOff val="80000"/>
                  </a:schemeClr>
                </a:solidFill>
                <a:ea typeface="+mj-ea"/>
                <a:cs typeface="+mj-cs"/>
              </a:rPr>
              <a:t>The Peacock Tail Tax and the Human Brain Subsidy</a:t>
            </a:r>
          </a:p>
        </p:txBody>
      </p:sp>
      <p:pic>
        <p:nvPicPr>
          <p:cNvPr id="228357" name="Immagine 4"/>
          <p:cNvPicPr>
            <a:picLocks noChangeAspect="1"/>
          </p:cNvPicPr>
          <p:nvPr/>
        </p:nvPicPr>
        <p:blipFill>
          <a:blip r:embed="rId3"/>
          <a:srcRect/>
          <a:stretch>
            <a:fillRect/>
          </a:stretch>
        </p:blipFill>
        <p:spPr bwMode="auto">
          <a:xfrm>
            <a:off x="7831138" y="0"/>
            <a:ext cx="1312862" cy="1725613"/>
          </a:xfrm>
          <a:prstGeom prst="rect">
            <a:avLst/>
          </a:prstGeom>
          <a:noFill/>
          <a:ln w="9525">
            <a:noFill/>
            <a:miter lim="800000"/>
            <a:headEnd/>
            <a:tailEnd/>
          </a:ln>
        </p:spPr>
      </p:pic>
      <p:pic>
        <p:nvPicPr>
          <p:cNvPr id="228358" name="Immagine 5"/>
          <p:cNvPicPr>
            <a:picLocks noChangeAspect="1"/>
          </p:cNvPicPr>
          <p:nvPr/>
        </p:nvPicPr>
        <p:blipFill>
          <a:blip r:embed="rId4"/>
          <a:srcRect/>
          <a:stretch>
            <a:fillRect/>
          </a:stretch>
        </p:blipFill>
        <p:spPr bwMode="auto">
          <a:xfrm>
            <a:off x="0" y="0"/>
            <a:ext cx="2301875" cy="1725613"/>
          </a:xfrm>
          <a:prstGeom prst="rect">
            <a:avLst/>
          </a:prstGeom>
          <a:noFill/>
          <a:ln w="9525">
            <a:noFill/>
            <a:miter lim="800000"/>
            <a:headEnd/>
            <a:tailEnd/>
          </a:ln>
        </p:spPr>
      </p:pic>
    </p:spTree>
    <p:extLst>
      <p:ext uri="{BB962C8B-B14F-4D97-AF65-F5344CB8AC3E}">
        <p14:creationId xmlns:p14="http://schemas.microsoft.com/office/powerpoint/2010/main" val="2196426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egnaposto contenuto 2"/>
          <p:cNvSpPr>
            <a:spLocks noGrp="1"/>
          </p:cNvSpPr>
          <p:nvPr>
            <p:ph idx="1"/>
          </p:nvPr>
        </p:nvSpPr>
        <p:spPr>
          <a:noFill/>
          <a:ln>
            <a:solidFill>
              <a:schemeClr val="tx1">
                <a:lumMod val="95000"/>
                <a:lumOff val="5000"/>
              </a:schemeClr>
            </a:solidFill>
          </a:ln>
        </p:spPr>
        <p:txBody>
          <a:bodyPr/>
          <a:lstStyle/>
          <a:p>
            <a:pPr eaLnBrk="1" hangingPunct="1">
              <a:buFontTx/>
              <a:buNone/>
            </a:pPr>
            <a:r>
              <a:rPr lang="it-IT" sz="1400">
                <a:ea typeface="ＭＳ Ｐゴシック" pitchFamily="-65" charset="-128"/>
                <a:cs typeface="ＭＳ Ｐゴシック" pitchFamily="-65" charset="-128"/>
              </a:rPr>
              <a:t>monitoring</a:t>
            </a:r>
          </a:p>
          <a:p>
            <a:pPr eaLnBrk="1" hangingPunct="1">
              <a:buFontTx/>
              <a:buNone/>
            </a:pPr>
            <a:r>
              <a:rPr lang="it-IT" sz="1400">
                <a:ea typeface="ＭＳ Ｐゴシック" pitchFamily="-65" charset="-128"/>
                <a:cs typeface="ＭＳ Ｐゴシック" pitchFamily="-65" charset="-128"/>
              </a:rPr>
              <a:t>cost</a:t>
            </a:r>
          </a:p>
          <a:p>
            <a:pPr eaLnBrk="1" hangingPunct="1"/>
            <a:endParaRPr lang="it-IT">
              <a:solidFill>
                <a:schemeClr val="bg2"/>
              </a:solidFill>
              <a:ea typeface="ＭＳ Ｐゴシック" pitchFamily="-65" charset="-128"/>
              <a:cs typeface="ＭＳ Ｐゴシック" pitchFamily="-65" charset="-128"/>
            </a:endParaRPr>
          </a:p>
        </p:txBody>
      </p:sp>
      <p:cxnSp>
        <p:nvCxnSpPr>
          <p:cNvPr id="5" name="Connettore 1 4"/>
          <p:cNvCxnSpPr/>
          <p:nvPr/>
        </p:nvCxnSpPr>
        <p:spPr>
          <a:xfrm rot="5400000">
            <a:off x="-162718" y="3475831"/>
            <a:ext cx="3014662" cy="15875"/>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1352550" y="4986338"/>
            <a:ext cx="6402388" cy="1587"/>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rot="10800000" flipV="1">
            <a:off x="1863725" y="2549525"/>
            <a:ext cx="4781550" cy="2200275"/>
          </a:xfrm>
          <a:prstGeom prst="line">
            <a:avLst/>
          </a:prstGeom>
          <a:ln w="571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207169" y="3093244"/>
            <a:ext cx="2970212" cy="342900"/>
          </a:xfrm>
          <a:prstGeom prst="line">
            <a:avLst/>
          </a:prstGeom>
          <a:ln w="762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4503" name="CasellaDiTesto 14"/>
          <p:cNvSpPr txBox="1">
            <a:spLocks noChangeArrowheads="1"/>
          </p:cNvSpPr>
          <p:nvPr/>
        </p:nvSpPr>
        <p:spPr bwMode="auto">
          <a:xfrm>
            <a:off x="7643813" y="4991100"/>
            <a:ext cx="966787" cy="1016000"/>
          </a:xfrm>
          <a:prstGeom prst="rect">
            <a:avLst/>
          </a:prstGeom>
          <a:noFill/>
          <a:ln w="9525">
            <a:noFill/>
            <a:miter lim="800000"/>
            <a:headEnd/>
            <a:tailEnd/>
          </a:ln>
        </p:spPr>
        <p:txBody>
          <a:bodyPr wrap="none">
            <a:prstTxWarp prst="textNoShape">
              <a:avLst/>
            </a:prstTxWarp>
            <a:spAutoFit/>
          </a:bodyPr>
          <a:lstStyle/>
          <a:p>
            <a:r>
              <a:rPr lang="en-GB" sz="1400">
                <a:latin typeface="Calibri" charset="0"/>
              </a:rPr>
              <a:t>intensity</a:t>
            </a:r>
          </a:p>
          <a:p>
            <a:r>
              <a:rPr lang="en-GB" sz="1400">
                <a:latin typeface="Calibri" charset="0"/>
              </a:rPr>
              <a:t> of fertility</a:t>
            </a:r>
          </a:p>
          <a:p>
            <a:r>
              <a:rPr lang="en-GB" sz="1400">
                <a:latin typeface="Calibri" charset="0"/>
              </a:rPr>
              <a:t>signal</a:t>
            </a:r>
          </a:p>
          <a:p>
            <a:endParaRPr lang="it-IT" sz="1800">
              <a:latin typeface="Calibri" charset="0"/>
            </a:endParaRPr>
          </a:p>
        </p:txBody>
      </p:sp>
      <p:sp>
        <p:nvSpPr>
          <p:cNvPr id="234504" name="CasellaDiTesto 15"/>
          <p:cNvSpPr txBox="1">
            <a:spLocks noChangeArrowheads="1"/>
          </p:cNvSpPr>
          <p:nvPr/>
        </p:nvSpPr>
        <p:spPr bwMode="auto">
          <a:xfrm>
            <a:off x="1352550" y="4992688"/>
            <a:ext cx="5292725" cy="307975"/>
          </a:xfrm>
          <a:prstGeom prst="rect">
            <a:avLst/>
          </a:prstGeom>
          <a:noFill/>
          <a:ln w="9525">
            <a:noFill/>
            <a:prstDash val="dot"/>
            <a:miter lim="800000"/>
            <a:headEnd/>
            <a:tailEnd/>
          </a:ln>
        </p:spPr>
        <p:txBody>
          <a:bodyPr>
            <a:prstTxWarp prst="textNoShape">
              <a:avLst/>
            </a:prstTxWarp>
            <a:spAutoFit/>
          </a:bodyPr>
          <a:lstStyle/>
          <a:p>
            <a:r>
              <a:rPr lang="it-IT" sz="1400" i="1">
                <a:latin typeface="Calibri" charset="0"/>
              </a:rPr>
              <a:t>Human      Gorilla                                                        Chimp</a:t>
            </a:r>
          </a:p>
        </p:txBody>
      </p:sp>
      <p:cxnSp>
        <p:nvCxnSpPr>
          <p:cNvPr id="19" name="Connettore 1 18"/>
          <p:cNvCxnSpPr/>
          <p:nvPr/>
        </p:nvCxnSpPr>
        <p:spPr>
          <a:xfrm rot="5400000" flipH="1" flipV="1">
            <a:off x="4806951" y="3959225"/>
            <a:ext cx="2057400" cy="9525"/>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rot="5400000" flipH="1" flipV="1">
            <a:off x="4125913" y="4070350"/>
            <a:ext cx="15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rot="5400000">
            <a:off x="2164557" y="4741069"/>
            <a:ext cx="501650" cy="1587"/>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rot="5400000" flipH="1" flipV="1">
            <a:off x="245269" y="3690144"/>
            <a:ext cx="2578100" cy="26988"/>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2007344" y="259436"/>
            <a:ext cx="4637931" cy="830997"/>
          </a:xfrm>
          <a:prstGeom prst="rect">
            <a:avLst/>
          </a:prstGeom>
          <a:solidFill>
            <a:schemeClr val="tx2">
              <a:lumMod val="20000"/>
              <a:lumOff val="80000"/>
            </a:schemeClr>
          </a:solidFill>
        </p:spPr>
        <p:txBody>
          <a:bodyPr wrap="square" rtlCol="0">
            <a:spAutoFit/>
          </a:bodyPr>
          <a:lstStyle/>
          <a:p>
            <a:r>
              <a:rPr lang="en-US" sz="2400" dirty="0"/>
              <a:t>Sex in the brain.</a:t>
            </a:r>
          </a:p>
          <a:p>
            <a:r>
              <a:rPr lang="en-US" sz="2400" dirty="0"/>
              <a:t> (</a:t>
            </a:r>
            <a:r>
              <a:rPr lang="en-US" dirty="0"/>
              <a:t>Hodgson, Journal of </a:t>
            </a:r>
            <a:r>
              <a:rPr lang="en-US" dirty="0" err="1"/>
              <a:t>Bioeconomics</a:t>
            </a:r>
            <a:r>
              <a:rPr lang="en-US" dirty="0"/>
              <a:t> 2014</a:t>
            </a:r>
            <a:r>
              <a:rPr lang="en-US" sz="2400" dirty="0"/>
              <a:t>)</a:t>
            </a:r>
          </a:p>
        </p:txBody>
      </p:sp>
    </p:spTree>
    <p:extLst>
      <p:ext uri="{BB962C8B-B14F-4D97-AF65-F5344CB8AC3E}">
        <p14:creationId xmlns:p14="http://schemas.microsoft.com/office/powerpoint/2010/main" val="217088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1576388"/>
            <a:ext cx="9144000" cy="5693866"/>
          </a:xfrm>
          <a:prstGeom prst="rect">
            <a:avLst/>
          </a:prstGeom>
          <a:noFill/>
          <a:ln w="9525">
            <a:noFill/>
            <a:miter lim="800000"/>
            <a:headEnd/>
            <a:tailEnd/>
          </a:ln>
        </p:spPr>
        <p:txBody>
          <a:bodyPr>
            <a:prstTxWarp prst="textNoShape">
              <a:avLst/>
            </a:prstTxWarp>
            <a:spAutoFit/>
          </a:bodyPr>
          <a:lstStyle/>
          <a:p>
            <a:pPr eaLnBrk="0" hangingPunct="0"/>
            <a:endParaRPr lang="en-GB" sz="2000" dirty="0">
              <a:solidFill>
                <a:srgbClr val="FF0000"/>
              </a:solidFill>
              <a:latin typeface="Calibri" charset="0"/>
            </a:endParaRPr>
          </a:p>
          <a:p>
            <a:pPr eaLnBrk="0" hangingPunct="0"/>
            <a:r>
              <a:rPr lang="en-GB" sz="2200" b="1" dirty="0">
                <a:solidFill>
                  <a:srgbClr val="FF0000"/>
                </a:solidFill>
                <a:latin typeface="Calibri" charset="0"/>
              </a:rPr>
              <a:t>Because of concealed ovulation,</a:t>
            </a:r>
            <a:r>
              <a:rPr lang="en-GB" sz="2200" b="1" dirty="0">
                <a:latin typeface="Calibri" charset="0"/>
              </a:rPr>
              <a:t> exclusive access could only be gained </a:t>
            </a:r>
            <a:r>
              <a:rPr lang="en-GB" sz="2200" b="1" dirty="0">
                <a:solidFill>
                  <a:srgbClr val="FF0000"/>
                </a:solidFill>
                <a:latin typeface="Calibri" charset="0"/>
              </a:rPr>
              <a:t>by long term relations,</a:t>
            </a:r>
            <a:r>
              <a:rPr lang="en-GB" sz="2200" b="1" dirty="0">
                <a:latin typeface="Calibri" charset="0"/>
              </a:rPr>
              <a:t> which, in hunting and gathering societies, required women’s cooperation. Unlike other female primates, women had some </a:t>
            </a:r>
            <a:r>
              <a:rPr lang="en-GB" sz="2200" b="1" dirty="0">
                <a:solidFill>
                  <a:srgbClr val="FF0000"/>
                </a:solidFill>
                <a:latin typeface="Calibri" charset="0"/>
              </a:rPr>
              <a:t>bargaining power,</a:t>
            </a:r>
            <a:r>
              <a:rPr lang="en-GB" sz="2200" b="1" dirty="0">
                <a:latin typeface="Calibri" charset="0"/>
              </a:rPr>
              <a:t> including the possibility of exchanging exclusive access for parental care or other benefits.</a:t>
            </a:r>
          </a:p>
          <a:p>
            <a:pPr eaLnBrk="0" hangingPunct="0"/>
            <a:endParaRPr lang="en-GB" sz="2200" b="1" dirty="0">
              <a:latin typeface="Calibri" charset="0"/>
            </a:endParaRPr>
          </a:p>
          <a:p>
            <a:pPr eaLnBrk="0" hangingPunct="0"/>
            <a:r>
              <a:rPr lang="en-GB" sz="2200" b="1" dirty="0">
                <a:latin typeface="Calibri" charset="0"/>
              </a:rPr>
              <a:t>Long term deals require articulated languages, emotional and rational understanding, social and political skills and the ability to show some moral virtues such as commitment and loyalty.</a:t>
            </a:r>
          </a:p>
          <a:p>
            <a:pPr eaLnBrk="0" hangingPunct="0"/>
            <a:endParaRPr lang="en-GB" sz="2200" b="1" dirty="0">
              <a:latin typeface="Calibri" charset="0"/>
            </a:endParaRPr>
          </a:p>
          <a:p>
            <a:pPr eaLnBrk="0" hangingPunct="0"/>
            <a:r>
              <a:rPr lang="en-GB" sz="2200" b="1" dirty="0">
                <a:latin typeface="Calibri" charset="0"/>
              </a:rPr>
              <a:t>The human fertilization system gave </a:t>
            </a:r>
            <a:r>
              <a:rPr lang="en-GB" sz="2200" b="1" dirty="0">
                <a:solidFill>
                  <a:srgbClr val="FF0000"/>
                </a:solidFill>
                <a:latin typeface="Calibri" charset="0"/>
              </a:rPr>
              <a:t>a sexual subsidy to the “infant industry of our intelligence”.</a:t>
            </a:r>
            <a:r>
              <a:rPr lang="en-GB" sz="2200" b="1" dirty="0">
                <a:latin typeface="Calibri" charset="0"/>
              </a:rPr>
              <a:t> The </a:t>
            </a:r>
            <a:r>
              <a:rPr lang="en-GB" sz="2200" b="1" u="sng" dirty="0">
                <a:latin typeface="Calibri" charset="0"/>
              </a:rPr>
              <a:t>positional advantage</a:t>
            </a:r>
            <a:r>
              <a:rPr lang="en-GB" sz="2200" b="1" dirty="0">
                <a:latin typeface="Calibri" charset="0"/>
              </a:rPr>
              <a:t> that intelligence gave in sexual selection allowed us to </a:t>
            </a:r>
            <a:r>
              <a:rPr lang="en-GB" sz="2200" b="1" dirty="0">
                <a:solidFill>
                  <a:srgbClr val="FF0000"/>
                </a:solidFill>
                <a:latin typeface="Calibri" charset="0"/>
              </a:rPr>
              <a:t>overcome the public good and complementarities problems</a:t>
            </a:r>
            <a:r>
              <a:rPr lang="en-GB" sz="2200" b="1" dirty="0">
                <a:latin typeface="Calibri" charset="0"/>
              </a:rPr>
              <a:t> that impeded its development.  </a:t>
            </a:r>
          </a:p>
          <a:p>
            <a:pPr eaLnBrk="0" hangingPunct="0"/>
            <a:endParaRPr lang="en-GB" sz="1800" dirty="0">
              <a:latin typeface="Calibri" charset="0"/>
            </a:endParaRPr>
          </a:p>
          <a:p>
            <a:pPr eaLnBrk="0" hangingPunct="0"/>
            <a:endParaRPr lang="en-GB" sz="1800" dirty="0">
              <a:latin typeface="Calibri" charset="0"/>
            </a:endParaRPr>
          </a:p>
        </p:txBody>
      </p:sp>
      <p:sp>
        <p:nvSpPr>
          <p:cNvPr id="235523" name="Rectangle 3"/>
          <p:cNvSpPr>
            <a:spLocks noGrp="1" noChangeArrowheads="1"/>
          </p:cNvSpPr>
          <p:nvPr>
            <p:ph type="title" idx="4294967295"/>
          </p:nvPr>
        </p:nvSpPr>
        <p:spPr>
          <a:xfrm>
            <a:off x="1354138" y="0"/>
            <a:ext cx="7789862" cy="1576388"/>
          </a:xfrm>
          <a:solidFill>
            <a:schemeClr val="folHlink"/>
          </a:solidFill>
          <a:ln>
            <a:solidFill>
              <a:srgbClr val="660066"/>
            </a:solidFill>
          </a:ln>
        </p:spPr>
        <p:txBody>
          <a:bodyPr/>
          <a:lstStyle/>
          <a:p>
            <a:pPr eaLnBrk="1" hangingPunct="1"/>
            <a:r>
              <a:rPr lang="en-GB" sz="3600" b="1" dirty="0">
                <a:solidFill>
                  <a:srgbClr val="FFFF00"/>
                </a:solidFill>
                <a:ea typeface="ヒラギノ角ゴ Pro W3" pitchFamily="8" charset="-128"/>
                <a:cs typeface="ヒラギノ角ゴ Pro W3" pitchFamily="8" charset="-128"/>
              </a:rPr>
              <a:t>A Sexual Subsidy </a:t>
            </a:r>
            <a:br>
              <a:rPr lang="en-GB" sz="3600" b="1" dirty="0">
                <a:solidFill>
                  <a:srgbClr val="FFFF00"/>
                </a:solidFill>
                <a:ea typeface="ヒラギノ角ゴ Pro W3" pitchFamily="8" charset="-128"/>
                <a:cs typeface="ヒラギノ角ゴ Pro W3" pitchFamily="8" charset="-128"/>
              </a:rPr>
            </a:br>
            <a:r>
              <a:rPr lang="en-GB" sz="3600" b="1" dirty="0">
                <a:solidFill>
                  <a:srgbClr val="FFFF00"/>
                </a:solidFill>
                <a:ea typeface="ヒラギノ角ゴ Pro W3" pitchFamily="8" charset="-128"/>
                <a:cs typeface="ヒラギノ角ゴ Pro W3" pitchFamily="8" charset="-128"/>
              </a:rPr>
              <a:t>to Human Reciprocal Intelligence.</a:t>
            </a:r>
            <a:endParaRPr lang="en-GB" dirty="0">
              <a:solidFill>
                <a:srgbClr val="FFFF00"/>
              </a:solidFill>
              <a:ea typeface="ヒラギノ角ゴ Pro W3" pitchFamily="8" charset="-128"/>
              <a:cs typeface="ヒラギノ角ゴ Pro W3" pitchFamily="8" charset="-128"/>
            </a:endParaRPr>
          </a:p>
        </p:txBody>
      </p:sp>
      <p:pic>
        <p:nvPicPr>
          <p:cNvPr id="235524" name="Immagine 3"/>
          <p:cNvPicPr>
            <a:picLocks noChangeAspect="1"/>
          </p:cNvPicPr>
          <p:nvPr/>
        </p:nvPicPr>
        <p:blipFill>
          <a:blip r:embed="rId3"/>
          <a:srcRect/>
          <a:stretch>
            <a:fillRect/>
          </a:stretch>
        </p:blipFill>
        <p:spPr bwMode="auto">
          <a:xfrm>
            <a:off x="0" y="-1"/>
            <a:ext cx="1980034" cy="1897983"/>
          </a:xfrm>
          <a:prstGeom prst="rect">
            <a:avLst/>
          </a:prstGeom>
          <a:noFill/>
          <a:ln w="9525">
            <a:solidFill>
              <a:srgbClr val="660066"/>
            </a:solidFill>
            <a:miter lim="800000"/>
            <a:headEnd/>
            <a:tailEnd/>
          </a:ln>
        </p:spPr>
      </p:pic>
    </p:spTree>
    <p:extLst>
      <p:ext uri="{BB962C8B-B14F-4D97-AF65-F5344CB8AC3E}">
        <p14:creationId xmlns:p14="http://schemas.microsoft.com/office/powerpoint/2010/main" val="332412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066800"/>
          </a:xfrm>
          <a:solidFill>
            <a:schemeClr val="folHlink"/>
          </a:solidFill>
          <a:ln>
            <a:solidFill>
              <a:schemeClr val="accent1"/>
            </a:solidFill>
          </a:ln>
        </p:spPr>
        <p:txBody>
          <a:bodyPr rtlCol="0">
            <a:normAutofit/>
          </a:bodyPr>
          <a:lstStyle/>
          <a:p>
            <a:pPr eaLnBrk="1" fontAlgn="auto" hangingPunct="1">
              <a:spcAft>
                <a:spcPts val="0"/>
              </a:spcAft>
              <a:defRPr/>
            </a:pPr>
            <a:r>
              <a:rPr lang="en-GB" sz="3200" dirty="0">
                <a:ln>
                  <a:solidFill>
                    <a:srgbClr val="FFFFFF"/>
                  </a:solidFill>
                </a:ln>
                <a:solidFill>
                  <a:schemeClr val="accent1"/>
                </a:solidFill>
                <a:ea typeface="+mj-ea"/>
                <a:cs typeface="+mj-cs"/>
              </a:rPr>
              <a:t>Dimensions of Scarcity in Institutional Economics</a:t>
            </a:r>
            <a:endParaRPr lang="en-GB" dirty="0">
              <a:ln>
                <a:solidFill>
                  <a:srgbClr val="FFFFFF"/>
                </a:solidFill>
              </a:ln>
              <a:solidFill>
                <a:schemeClr val="accent1"/>
              </a:solidFill>
              <a:ea typeface="+mj-ea"/>
              <a:cs typeface="+mj-cs"/>
            </a:endParaRPr>
          </a:p>
        </p:txBody>
      </p:sp>
      <p:sp>
        <p:nvSpPr>
          <p:cNvPr id="31747" name="Rectangle 3"/>
          <p:cNvSpPr>
            <a:spLocks noGrp="1" noChangeArrowheads="1"/>
          </p:cNvSpPr>
          <p:nvPr>
            <p:ph type="body" idx="1"/>
          </p:nvPr>
        </p:nvSpPr>
        <p:spPr>
          <a:xfrm>
            <a:off x="609600" y="1066800"/>
            <a:ext cx="8229600" cy="5791200"/>
          </a:xfrm>
          <a:ln>
            <a:solidFill>
              <a:schemeClr val="accent2"/>
            </a:solidFill>
          </a:ln>
        </p:spPr>
        <p:txBody>
          <a:bodyPr/>
          <a:lstStyle/>
          <a:p>
            <a:pPr marL="609600" indent="-609600" eaLnBrk="1" hangingPunct="1">
              <a:buFontTx/>
              <a:buNone/>
            </a:pPr>
            <a:endParaRPr lang="en-GB" sz="2400" dirty="0">
              <a:solidFill>
                <a:srgbClr val="FF0000"/>
              </a:solidFill>
              <a:ea typeface="ヒラギノ角ゴ Pro W3" pitchFamily="-107" charset="-128"/>
              <a:cs typeface="ヒラギノ角ゴ Pro W3" pitchFamily="-107" charset="-128"/>
            </a:endParaRPr>
          </a:p>
          <a:p>
            <a:pPr marL="609600" indent="-609600" eaLnBrk="1" hangingPunct="1">
              <a:buFontTx/>
              <a:buNone/>
            </a:pPr>
            <a:r>
              <a:rPr lang="en-GB" sz="2400" dirty="0">
                <a:solidFill>
                  <a:srgbClr val="660066"/>
                </a:solidFill>
                <a:ea typeface="ヒラギノ角ゴ Pro W3" pitchFamily="-107" charset="-128"/>
                <a:cs typeface="ヒラギノ角ゴ Pro W3" pitchFamily="-107" charset="-128"/>
              </a:rPr>
              <a:t>1)    Material scarcity </a:t>
            </a:r>
          </a:p>
          <a:p>
            <a:pPr marL="609600" indent="-609600" eaLnBrk="1" hangingPunct="1">
              <a:buFontTx/>
              <a:buNone/>
            </a:pPr>
            <a:r>
              <a:rPr lang="en-GB" sz="2400" dirty="0">
                <a:solidFill>
                  <a:srgbClr val="660066"/>
                </a:solidFill>
                <a:ea typeface="ヒラギノ角ゴ Pro W3" pitchFamily="-107" charset="-128"/>
                <a:cs typeface="ヒラギノ角ゴ Pro W3" pitchFamily="-107" charset="-128"/>
              </a:rPr>
              <a:t>      (as in standard economics)</a:t>
            </a:r>
          </a:p>
          <a:p>
            <a:pPr marL="609600" indent="-609600" eaLnBrk="1" hangingPunct="1">
              <a:buFontTx/>
              <a:buNone/>
            </a:pPr>
            <a:endParaRPr lang="en-GB" sz="2400" dirty="0">
              <a:solidFill>
                <a:srgbClr val="FF0000"/>
              </a:solidFill>
              <a:ea typeface="ヒラギノ角ゴ Pro W3" pitchFamily="-107" charset="-128"/>
              <a:cs typeface="ヒラギノ角ゴ Pro W3" pitchFamily="-107" charset="-128"/>
            </a:endParaRPr>
          </a:p>
          <a:p>
            <a:pPr marL="609600" indent="-609600" eaLnBrk="1" hangingPunct="1">
              <a:buFontTx/>
              <a:buNone/>
            </a:pPr>
            <a:r>
              <a:rPr lang="en-GB" sz="2400" dirty="0">
                <a:solidFill>
                  <a:srgbClr val="FF0000"/>
                </a:solidFill>
                <a:ea typeface="ヒラギノ角ゴ Pro W3" pitchFamily="-107" charset="-128"/>
                <a:cs typeface="ヒラギノ角ゴ Pro W3" pitchFamily="-107" charset="-128"/>
              </a:rPr>
              <a:t>2) </a:t>
            </a:r>
            <a:r>
              <a:rPr lang="en-GB" sz="2400" dirty="0">
                <a:ea typeface="ヒラギノ角ゴ Pro W3" pitchFamily="-107" charset="-128"/>
                <a:cs typeface="ヒラギノ角ゴ Pro W3" pitchFamily="-107" charset="-128"/>
              </a:rPr>
              <a:t>Self-realization scarcity.</a:t>
            </a:r>
            <a:endParaRPr lang="en-GB" sz="2400" dirty="0">
              <a:solidFill>
                <a:srgbClr val="FF0000"/>
              </a:solidFill>
              <a:ea typeface="ヒラギノ角ゴ Pro W3" pitchFamily="-107" charset="-128"/>
              <a:cs typeface="ヒラギノ角ゴ Pro W3" pitchFamily="-107" charset="-128"/>
            </a:endParaRPr>
          </a:p>
          <a:p>
            <a:pPr marL="609600" indent="-609600" eaLnBrk="1" hangingPunct="1">
              <a:buFontTx/>
              <a:buNone/>
            </a:pPr>
            <a:endParaRPr lang="en-GB" sz="2400" dirty="0">
              <a:solidFill>
                <a:srgbClr val="FF0000"/>
              </a:solidFill>
              <a:ea typeface="ヒラギノ角ゴ Pro W3" pitchFamily="-107" charset="-128"/>
              <a:cs typeface="ヒラギノ角ゴ Pro W3" pitchFamily="-107" charset="-128"/>
            </a:endParaRPr>
          </a:p>
          <a:p>
            <a:pPr marL="609600" indent="-609600" eaLnBrk="1" hangingPunct="1">
              <a:buFontTx/>
              <a:buNone/>
            </a:pPr>
            <a:r>
              <a:rPr lang="en-GB" sz="2400" b="1" dirty="0">
                <a:solidFill>
                  <a:srgbClr val="FFFF00"/>
                </a:solidFill>
                <a:ea typeface="ヒラギノ角ゴ Pro W3" pitchFamily="-107" charset="-128"/>
                <a:cs typeface="ヒラギノ角ゴ Pro W3" pitchFamily="-107" charset="-128"/>
              </a:rPr>
              <a:t>3)</a:t>
            </a:r>
            <a:r>
              <a:rPr lang="en-GB" sz="2400" dirty="0">
                <a:ea typeface="ヒラギノ角ゴ Pro W3" pitchFamily="-107" charset="-128"/>
                <a:cs typeface="ヒラギノ角ゴ Pro W3" pitchFamily="-107" charset="-128"/>
              </a:rPr>
              <a:t> Social Scarcity</a:t>
            </a:r>
          </a:p>
          <a:p>
            <a:pPr marL="609600" indent="-609600" eaLnBrk="1" hangingPunct="1">
              <a:buFontTx/>
              <a:buNone/>
            </a:pPr>
            <a:endParaRPr lang="en-GB" sz="2400" dirty="0">
              <a:ea typeface="ヒラギノ角ゴ Pro W3" pitchFamily="-107" charset="-128"/>
              <a:cs typeface="ヒラギノ角ゴ Pro W3" pitchFamily="-107" charset="-128"/>
            </a:endParaRPr>
          </a:p>
          <a:p>
            <a:pPr marL="609600" indent="-609600" eaLnBrk="1" hangingPunct="1">
              <a:buFontTx/>
              <a:buNone/>
            </a:pPr>
            <a:r>
              <a:rPr lang="en-GB" sz="2400" dirty="0">
                <a:solidFill>
                  <a:srgbClr val="331FCC"/>
                </a:solidFill>
                <a:ea typeface="ヒラギノ角ゴ Pro W3" pitchFamily="-107" charset="-128"/>
                <a:cs typeface="ヒラギノ角ゴ Pro W3" pitchFamily="-107" charset="-128"/>
              </a:rPr>
              <a:t>4)</a:t>
            </a:r>
            <a:r>
              <a:rPr lang="en-GB" sz="2400" dirty="0">
                <a:solidFill>
                  <a:srgbClr val="FF0000"/>
                </a:solidFill>
                <a:ea typeface="ヒラギノ角ゴ Pro W3" pitchFamily="-107" charset="-128"/>
                <a:cs typeface="ヒラギノ角ゴ Pro W3" pitchFamily="-107" charset="-128"/>
              </a:rPr>
              <a:t> </a:t>
            </a:r>
            <a:r>
              <a:rPr lang="en-GB" sz="2400" dirty="0">
                <a:ea typeface="ヒラギノ角ゴ Pro W3" pitchFamily="-107" charset="-128"/>
                <a:cs typeface="ヒラギノ角ゴ Pro W3" pitchFamily="-107" charset="-128"/>
              </a:rPr>
              <a:t>Intelligence Scarcity</a:t>
            </a:r>
          </a:p>
          <a:p>
            <a:pPr marL="609600" indent="-609600" eaLnBrk="1" hangingPunct="1"/>
            <a:endParaRPr lang="en-GB" sz="2400" dirty="0">
              <a:ea typeface="ヒラギノ角ゴ Pro W3" pitchFamily="-107" charset="-128"/>
              <a:cs typeface="ヒラギノ角ゴ Pro W3" pitchFamily="-107" charset="-128"/>
            </a:endParaRPr>
          </a:p>
          <a:p>
            <a:pPr marL="609600" indent="-609600" eaLnBrk="1" hangingPunct="1">
              <a:buFontTx/>
              <a:buNone/>
            </a:pPr>
            <a:r>
              <a:rPr lang="en-GB" sz="2400" dirty="0">
                <a:solidFill>
                  <a:schemeClr val="accent2"/>
                </a:solidFill>
                <a:ea typeface="ヒラギノ角ゴ Pro W3" pitchFamily="-107" charset="-128"/>
                <a:cs typeface="ヒラギノ角ゴ Pro W3" pitchFamily="-107" charset="-128"/>
              </a:rPr>
              <a:t>5)</a:t>
            </a:r>
            <a:r>
              <a:rPr lang="en-GB" sz="2400" dirty="0">
                <a:ea typeface="ヒラギノ角ゴ Pro W3" pitchFamily="-107" charset="-128"/>
                <a:cs typeface="ヒラギノ角ゴ Pro W3" pitchFamily="-107" charset="-128"/>
              </a:rPr>
              <a:t> Institutional Scarcity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45458" cy="1143000"/>
          </a:xfrm>
        </p:spPr>
        <p:txBody>
          <a:bodyPr>
            <a:normAutofit fontScale="90000"/>
          </a:bodyPr>
          <a:lstStyle/>
          <a:p>
            <a:r>
              <a:rPr lang="en-US" dirty="0"/>
              <a:t> </a:t>
            </a:r>
            <a:r>
              <a:rPr lang="en-US" sz="4000" dirty="0">
                <a:solidFill>
                  <a:srgbClr val="3366FF"/>
                </a:solidFill>
              </a:rPr>
              <a:t>From property to possession</a:t>
            </a:r>
          </a:p>
        </p:txBody>
      </p:sp>
      <p:sp>
        <p:nvSpPr>
          <p:cNvPr id="3" name="Content Placeholder 2"/>
          <p:cNvSpPr>
            <a:spLocks noGrp="1"/>
          </p:cNvSpPr>
          <p:nvPr>
            <p:ph idx="1"/>
          </p:nvPr>
        </p:nvSpPr>
        <p:spPr>
          <a:xfrm>
            <a:off x="3827824" y="12485"/>
            <a:ext cx="5316176" cy="6845515"/>
          </a:xfrm>
        </p:spPr>
        <p:txBody>
          <a:bodyPr>
            <a:normAutofit fontScale="77500" lnSpcReduction="20000"/>
          </a:bodyPr>
          <a:lstStyle/>
          <a:p>
            <a:pPr marL="0" indent="0">
              <a:buNone/>
            </a:pPr>
            <a:r>
              <a:rPr lang="en-US" sz="3400" dirty="0"/>
              <a:t>The simple primary rules from which a sophisticated system of private property evolves should </a:t>
            </a:r>
            <a:r>
              <a:rPr lang="en-US" sz="3400" dirty="0">
                <a:solidFill>
                  <a:srgbClr val="0000FF"/>
                </a:solidFill>
              </a:rPr>
              <a:t>not be confused </a:t>
            </a:r>
            <a:r>
              <a:rPr lang="en-US" sz="3400" dirty="0"/>
              <a:t>with those that allow some dovish behavior concerning possession.</a:t>
            </a:r>
          </a:p>
          <a:p>
            <a:pPr marL="0" indent="0">
              <a:buNone/>
            </a:pPr>
            <a:r>
              <a:rPr lang="en-US" sz="3400" dirty="0"/>
              <a:t>The primary rules from which the higher-order rules evolve already contain elements </a:t>
            </a:r>
            <a:r>
              <a:rPr lang="en-US" sz="3400" dirty="0">
                <a:solidFill>
                  <a:srgbClr val="0000FF"/>
                </a:solidFill>
              </a:rPr>
              <a:t>of reciprocity</a:t>
            </a:r>
            <a:r>
              <a:rPr lang="en-US" sz="3400" dirty="0"/>
              <a:t>, involving some degree of respect for other individuals. </a:t>
            </a:r>
          </a:p>
          <a:p>
            <a:pPr marL="0" indent="0">
              <a:buNone/>
            </a:pPr>
            <a:r>
              <a:rPr lang="en-US" sz="3400" dirty="0"/>
              <a:t>They may be rules such as (quasi-)monogamy.  A society which has evolved relations of this type can </a:t>
            </a:r>
            <a:r>
              <a:rPr lang="en-US" sz="3400" dirty="0">
                <a:solidFill>
                  <a:srgbClr val="0000FF"/>
                </a:solidFill>
              </a:rPr>
              <a:t>respect the property </a:t>
            </a:r>
            <a:r>
              <a:rPr lang="en-US" sz="3400" dirty="0"/>
              <a:t>of others in the same way as it considers it to be a (quasi-)duty not to </a:t>
            </a:r>
            <a:r>
              <a:rPr lang="en-US" sz="3400" dirty="0">
                <a:solidFill>
                  <a:srgbClr val="0000FF"/>
                </a:solidFill>
              </a:rPr>
              <a:t>steal other individuals’ sexual partners</a:t>
            </a:r>
            <a:r>
              <a:rPr lang="en-US" sz="3400" dirty="0"/>
              <a:t>, or to respect </a:t>
            </a:r>
            <a:r>
              <a:rPr lang="en-US" sz="3400" dirty="0">
                <a:solidFill>
                  <a:srgbClr val="0000FF"/>
                </a:solidFill>
              </a:rPr>
              <a:t>their liberty of opinion.</a:t>
            </a:r>
            <a:r>
              <a:rPr lang="it-IT" sz="3400" dirty="0">
                <a:solidFill>
                  <a:srgbClr val="0000FF"/>
                </a:solidFill>
              </a:rPr>
              <a:t> </a:t>
            </a:r>
          </a:p>
          <a:p>
            <a:pPr marL="0" indent="0">
              <a:buNone/>
            </a:pPr>
            <a:r>
              <a:rPr lang="it-IT" dirty="0"/>
              <a:t> </a:t>
            </a:r>
          </a:p>
          <a:p>
            <a:endParaRPr lang="en-US" dirty="0"/>
          </a:p>
        </p:txBody>
      </p:sp>
      <p:sp>
        <p:nvSpPr>
          <p:cNvPr id="5" name="Rectangle 4"/>
          <p:cNvSpPr/>
          <p:nvPr/>
        </p:nvSpPr>
        <p:spPr>
          <a:xfrm>
            <a:off x="737571" y="1637046"/>
            <a:ext cx="2294556" cy="90575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t>Empathy and reciprocity </a:t>
            </a:r>
          </a:p>
        </p:txBody>
      </p:sp>
      <p:sp>
        <p:nvSpPr>
          <p:cNvPr id="6" name="Down Arrow 5"/>
          <p:cNvSpPr/>
          <p:nvPr/>
        </p:nvSpPr>
        <p:spPr>
          <a:xfrm>
            <a:off x="1642533" y="2542796"/>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7" name="Rectangle 6"/>
          <p:cNvSpPr/>
          <p:nvPr/>
        </p:nvSpPr>
        <p:spPr>
          <a:xfrm>
            <a:off x="458527" y="3396490"/>
            <a:ext cx="2638947" cy="1175510"/>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t> Community enforcement and property rights</a:t>
            </a:r>
          </a:p>
        </p:txBody>
      </p:sp>
      <p:sp>
        <p:nvSpPr>
          <p:cNvPr id="8" name="Rectangle 7"/>
          <p:cNvSpPr/>
          <p:nvPr/>
        </p:nvSpPr>
        <p:spPr>
          <a:xfrm>
            <a:off x="802918" y="5792684"/>
            <a:ext cx="2294556" cy="740201"/>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a:t>Uncontested</a:t>
            </a:r>
            <a:r>
              <a:rPr lang="en-US" kern="1200" dirty="0"/>
              <a:t> possession </a:t>
            </a:r>
          </a:p>
        </p:txBody>
      </p:sp>
      <p:sp>
        <p:nvSpPr>
          <p:cNvPr id="9" name="Down Arrow 8"/>
          <p:cNvSpPr/>
          <p:nvPr/>
        </p:nvSpPr>
        <p:spPr>
          <a:xfrm>
            <a:off x="1642533" y="4572000"/>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Tree>
    <p:extLst>
      <p:ext uri="{BB962C8B-B14F-4D97-AF65-F5344CB8AC3E}">
        <p14:creationId xmlns:p14="http://schemas.microsoft.com/office/powerpoint/2010/main" val="4141151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99" y="117092"/>
            <a:ext cx="6370243" cy="982988"/>
          </a:xfrm>
        </p:spPr>
        <p:txBody>
          <a:bodyPr>
            <a:normAutofit fontScale="90000"/>
          </a:bodyPr>
          <a:lstStyle/>
          <a:p>
            <a:r>
              <a:rPr lang="en-US" dirty="0">
                <a:solidFill>
                  <a:srgbClr val="008000"/>
                </a:solidFill>
              </a:rPr>
              <a:t>Advantages of private property</a:t>
            </a:r>
          </a:p>
        </p:txBody>
      </p:sp>
      <p:sp>
        <p:nvSpPr>
          <p:cNvPr id="3" name="Content Placeholder 2"/>
          <p:cNvSpPr>
            <a:spLocks noGrp="1"/>
          </p:cNvSpPr>
          <p:nvPr>
            <p:ph idx="1"/>
          </p:nvPr>
        </p:nvSpPr>
        <p:spPr>
          <a:xfrm>
            <a:off x="601578" y="1229894"/>
            <a:ext cx="8448843" cy="5628105"/>
          </a:xfrm>
        </p:spPr>
        <p:txBody>
          <a:bodyPr>
            <a:noAutofit/>
          </a:bodyPr>
          <a:lstStyle/>
          <a:p>
            <a:r>
              <a:rPr lang="en-US" sz="2300" dirty="0"/>
              <a:t>Let us make the heroic assumption that we are in a zero-transaction cost world where we have a market for each level and type of use of each resource.</a:t>
            </a:r>
            <a:r>
              <a:rPr lang="it-IT" sz="2300" dirty="0"/>
              <a:t> </a:t>
            </a:r>
            <a:r>
              <a:rPr lang="en-US" sz="2300" dirty="0"/>
              <a:t> While this world is characterized by </a:t>
            </a:r>
            <a:r>
              <a:rPr lang="en-US" sz="2300" b="1" dirty="0">
                <a:solidFill>
                  <a:srgbClr val="008000"/>
                </a:solidFill>
              </a:rPr>
              <a:t>Pareto optimality</a:t>
            </a:r>
            <a:r>
              <a:rPr lang="en-US" sz="2300" dirty="0"/>
              <a:t>, it looks </a:t>
            </a:r>
            <a:r>
              <a:rPr lang="en-US" sz="2300" b="1" dirty="0">
                <a:solidFill>
                  <a:srgbClr val="008000"/>
                </a:solidFill>
              </a:rPr>
              <a:t>like a nightmare</a:t>
            </a:r>
            <a:r>
              <a:rPr lang="en-US" sz="2300" b="1" dirty="0"/>
              <a:t>!</a:t>
            </a:r>
            <a:r>
              <a:rPr lang="en-US" sz="2300" dirty="0"/>
              <a:t> We have to make transactions with others for such personal things as rearranging our furniture or changing the color of our bedroom wall!  </a:t>
            </a:r>
          </a:p>
          <a:p>
            <a:r>
              <a:rPr lang="en-US" sz="2300" dirty="0"/>
              <a:t>When we remove the assumption of costless and complete markets</a:t>
            </a:r>
            <a:r>
              <a:rPr lang="en-US" sz="2300" b="1" dirty="0">
                <a:solidFill>
                  <a:srgbClr val="008000"/>
                </a:solidFill>
              </a:rPr>
              <a:t>, the inefficiency </a:t>
            </a:r>
            <a:r>
              <a:rPr lang="en-US" sz="2300" dirty="0"/>
              <a:t>of this solution (and its limitation of individual liberty) is evident. It is obviously better to give </a:t>
            </a:r>
            <a:r>
              <a:rPr lang="en-US" sz="2300" b="1" dirty="0">
                <a:solidFill>
                  <a:srgbClr val="008000"/>
                </a:solidFill>
              </a:rPr>
              <a:t>each</a:t>
            </a:r>
            <a:r>
              <a:rPr lang="en-US" sz="2300" b="1" dirty="0"/>
              <a:t> </a:t>
            </a:r>
            <a:r>
              <a:rPr lang="en-US" sz="2300" b="1" dirty="0">
                <a:solidFill>
                  <a:srgbClr val="008000"/>
                </a:solidFill>
              </a:rPr>
              <a:t>agent the liberty to change the uses of a resource </a:t>
            </a:r>
            <a:r>
              <a:rPr lang="en-US" sz="2300" dirty="0"/>
              <a:t>in all circumstances when nobody else is exposed to the consequences of those changes. Private property entails precisely this liberty </a:t>
            </a:r>
          </a:p>
          <a:p>
            <a:r>
              <a:rPr lang="en-US" sz="2300" dirty="0"/>
              <a:t>Whenever individuals re-arrange the uses that they make of their private property (for instance their furniture), they </a:t>
            </a:r>
            <a:r>
              <a:rPr lang="en-US" sz="2300" b="1" dirty="0">
                <a:solidFill>
                  <a:srgbClr val="008000"/>
                </a:solidFill>
              </a:rPr>
              <a:t>are increasing </a:t>
            </a:r>
            <a:r>
              <a:rPr lang="en-US" sz="2300" dirty="0"/>
              <a:t>their welfare </a:t>
            </a:r>
            <a:r>
              <a:rPr lang="en-US" sz="2300" b="1" dirty="0">
                <a:solidFill>
                  <a:srgbClr val="008000"/>
                </a:solidFill>
              </a:rPr>
              <a:t>without decreasing </a:t>
            </a:r>
            <a:r>
              <a:rPr lang="en-US" sz="2300" dirty="0"/>
              <a:t>the welfare of  others.</a:t>
            </a:r>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4" y="0"/>
            <a:ext cx="2588460" cy="1229895"/>
          </a:xfrm>
          <a:prstGeom prst="rect">
            <a:avLst/>
          </a:prstGeom>
        </p:spPr>
      </p:pic>
    </p:spTree>
    <p:extLst>
      <p:ext uri="{BB962C8B-B14F-4D97-AF65-F5344CB8AC3E}">
        <p14:creationId xmlns:p14="http://schemas.microsoft.com/office/powerpoint/2010/main" val="3883682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316" y="58461"/>
            <a:ext cx="6373352" cy="823855"/>
          </a:xfrm>
        </p:spPr>
        <p:txBody>
          <a:bodyPr>
            <a:normAutofit fontScale="90000"/>
          </a:bodyPr>
          <a:lstStyle/>
          <a:p>
            <a:r>
              <a:rPr lang="en-US" dirty="0">
                <a:solidFill>
                  <a:srgbClr val="008000"/>
                </a:solidFill>
              </a:rPr>
              <a:t>Private property </a:t>
            </a:r>
            <a:br>
              <a:rPr lang="en-US" dirty="0">
                <a:solidFill>
                  <a:srgbClr val="008000"/>
                </a:solidFill>
              </a:rPr>
            </a:br>
            <a:r>
              <a:rPr lang="en-US" dirty="0">
                <a:solidFill>
                  <a:srgbClr val="008000"/>
                </a:solidFill>
              </a:rPr>
              <a:t> for rival goods.</a:t>
            </a:r>
          </a:p>
        </p:txBody>
      </p:sp>
      <p:sp>
        <p:nvSpPr>
          <p:cNvPr id="3" name="Content Placeholder 2"/>
          <p:cNvSpPr>
            <a:spLocks noGrp="1"/>
          </p:cNvSpPr>
          <p:nvPr>
            <p:ph idx="1"/>
          </p:nvPr>
        </p:nvSpPr>
        <p:spPr>
          <a:xfrm>
            <a:off x="173175" y="783644"/>
            <a:ext cx="8860493" cy="5899838"/>
          </a:xfrm>
        </p:spPr>
        <p:txBody>
          <a:bodyPr>
            <a:normAutofit fontScale="62500" lnSpcReduction="20000"/>
          </a:bodyPr>
          <a:lstStyle/>
          <a:p>
            <a:endParaRPr lang="en-US" sz="4000" dirty="0"/>
          </a:p>
          <a:p>
            <a:r>
              <a:rPr lang="en-US" sz="4000" dirty="0"/>
              <a:t>In the case of rival goods, the liberty entailed by private property increases the liberty of one individual without  the rights of others. This is a case </a:t>
            </a:r>
            <a:r>
              <a:rPr lang="en-US" sz="4000" b="1" dirty="0">
                <a:solidFill>
                  <a:srgbClr val="008000"/>
                </a:solidFill>
              </a:rPr>
              <a:t>analogous to the L1 case (liberty of unexpressed opinions) </a:t>
            </a:r>
            <a:r>
              <a:rPr lang="en-US" sz="4000" dirty="0"/>
              <a:t>considered by Mill.</a:t>
            </a:r>
            <a:endParaRPr lang="it-IT" sz="4000" dirty="0"/>
          </a:p>
          <a:p>
            <a:r>
              <a:rPr lang="en-US" sz="4000" dirty="0"/>
              <a:t> Like the liberty of expressing opinions, also the liberty of utilizing an object can be allowed even in cases when it gives </a:t>
            </a:r>
            <a:r>
              <a:rPr lang="en-US" sz="4000" b="1" dirty="0">
                <a:solidFill>
                  <a:srgbClr val="008000"/>
                </a:solidFill>
              </a:rPr>
              <a:t>a limited disutility to other individuals</a:t>
            </a:r>
            <a:r>
              <a:rPr lang="en-US" sz="4000" dirty="0"/>
              <a:t>. If this disutility is sufficiently small, the transaction costs to be sustained to take others’ preferences into account are likely to be greater than their benefits. </a:t>
            </a:r>
            <a:r>
              <a:rPr lang="it-IT" sz="4000" dirty="0"/>
              <a:t> </a:t>
            </a:r>
          </a:p>
          <a:p>
            <a:r>
              <a:rPr lang="en-US" sz="4000" dirty="0"/>
              <a:t>Within certain limits, the exercise of liberty granted by private property </a:t>
            </a:r>
            <a:r>
              <a:rPr lang="en-US" sz="4000" b="1" dirty="0">
                <a:solidFill>
                  <a:srgbClr val="008000"/>
                </a:solidFill>
              </a:rPr>
              <a:t>has the same beneficial effects as the liberty to express opinions</a:t>
            </a:r>
            <a:r>
              <a:rPr lang="en-US" sz="4000" dirty="0"/>
              <a:t>. Property rights allow uncontested possession for goods having rival uses and gives everybody a liberty to choose among uses that has no or little consequences for others.</a:t>
            </a:r>
            <a:endParaRPr lang="it-IT" sz="4000" dirty="0"/>
          </a:p>
          <a:p>
            <a:endParaRPr lang="en-US" dirty="0"/>
          </a:p>
          <a:p>
            <a:endParaRPr lang="en-US" dirty="0"/>
          </a:p>
        </p:txBody>
      </p:sp>
      <p:pic>
        <p:nvPicPr>
          <p:cNvPr id="4" name="Picture 3" descr="unnamed.jpg"/>
          <p:cNvPicPr>
            <a:picLocks noChangeAspect="1"/>
          </p:cNvPicPr>
          <p:nvPr/>
        </p:nvPicPr>
        <p:blipFill>
          <a:blip r:embed="rId2">
            <a:alphaModFix amt="43000"/>
            <a:extLst>
              <a:ext uri="{28A0092B-C50C-407E-A947-70E740481C1C}">
                <a14:useLocalDpi xmlns:a14="http://schemas.microsoft.com/office/drawing/2010/main" val="0"/>
              </a:ext>
            </a:extLst>
          </a:blip>
          <a:stretch>
            <a:fillRect/>
          </a:stretch>
        </p:blipFill>
        <p:spPr>
          <a:xfrm>
            <a:off x="0" y="45094"/>
            <a:ext cx="3093883" cy="1077853"/>
          </a:xfrm>
          <a:prstGeom prst="rect">
            <a:avLst/>
          </a:prstGeom>
        </p:spPr>
      </p:pic>
    </p:spTree>
    <p:extLst>
      <p:ext uri="{BB962C8B-B14F-4D97-AF65-F5344CB8AC3E}">
        <p14:creationId xmlns:p14="http://schemas.microsoft.com/office/powerpoint/2010/main" val="3362728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19999" cy="855702"/>
          </a:xfrm>
          <a:solidFill>
            <a:schemeClr val="bg2">
              <a:lumMod val="90000"/>
            </a:schemeClr>
          </a:solidFill>
          <a:ln>
            <a:noFill/>
          </a:ln>
        </p:spPr>
        <p:txBody>
          <a:bodyPr>
            <a:normAutofit/>
          </a:bodyPr>
          <a:lstStyle/>
          <a:p>
            <a:pPr algn="r"/>
            <a:r>
              <a:rPr lang="en-US" sz="3600" dirty="0">
                <a:solidFill>
                  <a:schemeClr val="accent3">
                    <a:lumMod val="50000"/>
                  </a:schemeClr>
                </a:solidFill>
              </a:rPr>
              <a:t>Private Property for non-rival goods</a:t>
            </a:r>
          </a:p>
        </p:txBody>
      </p:sp>
      <p:sp>
        <p:nvSpPr>
          <p:cNvPr id="3" name="Content Placeholder 2"/>
          <p:cNvSpPr>
            <a:spLocks noGrp="1"/>
          </p:cNvSpPr>
          <p:nvPr>
            <p:ph idx="1"/>
          </p:nvPr>
        </p:nvSpPr>
        <p:spPr>
          <a:xfrm>
            <a:off x="708526" y="855702"/>
            <a:ext cx="8328526" cy="5818772"/>
          </a:xfrm>
        </p:spPr>
        <p:txBody>
          <a:bodyPr>
            <a:normAutofit fontScale="77500" lnSpcReduction="20000"/>
          </a:bodyPr>
          <a:lstStyle/>
          <a:p>
            <a:r>
              <a:rPr lang="en-US" dirty="0"/>
              <a:t>           The situation is very different for non-rival resources.          			In this case, the nature and the intensity of each 				use is not rival to alternative uses. </a:t>
            </a:r>
            <a:r>
              <a:rPr lang="en-US" b="1" dirty="0">
                <a:solidFill>
                  <a:srgbClr val="008000"/>
                </a:solidFill>
              </a:rPr>
              <a:t>Simultaneous possession by all is possible, and individual exclusive possession is impossible without a sophisticated system of property rights. </a:t>
            </a:r>
            <a:r>
              <a:rPr lang="en-US" dirty="0"/>
              <a:t>The fact that </a:t>
            </a:r>
            <a:r>
              <a:rPr lang="en-US" b="1" dirty="0">
                <a:solidFill>
                  <a:srgbClr val="008000"/>
                </a:solidFill>
              </a:rPr>
              <a:t>Adrian i</a:t>
            </a:r>
            <a:r>
              <a:rPr lang="en-US" dirty="0"/>
              <a:t>s controlling and using its piece knowledge </a:t>
            </a:r>
            <a:r>
              <a:rPr lang="en-US" b="1" dirty="0">
                <a:solidFill>
                  <a:srgbClr val="008000"/>
                </a:solidFill>
              </a:rPr>
              <a:t>does not stop Beatrix </a:t>
            </a:r>
            <a:r>
              <a:rPr lang="en-US" dirty="0"/>
              <a:t>from controlling and using that same piece of knowledge. </a:t>
            </a:r>
          </a:p>
          <a:p>
            <a:r>
              <a:rPr lang="en-US" dirty="0"/>
              <a:t>By contrast, exclusive or private property of knowledge is possible. It requires that </a:t>
            </a:r>
            <a:r>
              <a:rPr lang="en-US" b="1" dirty="0">
                <a:solidFill>
                  <a:srgbClr val="008000"/>
                </a:solidFill>
              </a:rPr>
              <a:t>only one agent has the liberty to use knowledge for certain purposes </a:t>
            </a:r>
            <a:r>
              <a:rPr lang="en-US" dirty="0"/>
              <a:t>while all the others have a duty not use knowledge for those purposes without the agreement of the owner and have to buy this liberty from the owner of the knowledge, who has the power to make or not to make this transaction.</a:t>
            </a:r>
          </a:p>
          <a:p>
            <a:r>
              <a:rPr lang="en-US" dirty="0"/>
              <a:t>Private property rights </a:t>
            </a:r>
            <a:r>
              <a:rPr lang="en-US" b="1" dirty="0">
                <a:solidFill>
                  <a:srgbClr val="008000"/>
                </a:solidFill>
              </a:rPr>
              <a:t>create an intangible thing, </a:t>
            </a:r>
            <a:r>
              <a:rPr lang="en-US" dirty="0"/>
              <a:t>or a </a:t>
            </a:r>
            <a:r>
              <a:rPr lang="en-US" b="1" dirty="0">
                <a:solidFill>
                  <a:srgbClr val="008000"/>
                </a:solidFill>
              </a:rPr>
              <a:t>fictitious commodity </a:t>
            </a:r>
            <a:r>
              <a:rPr lang="en-US" dirty="0"/>
              <a:t>which is </a:t>
            </a:r>
            <a:r>
              <a:rPr lang="en-US" b="1" dirty="0">
                <a:solidFill>
                  <a:srgbClr val="008000"/>
                </a:solidFill>
              </a:rPr>
              <a:t>the limitation to others to use the knowledge that they posses</a:t>
            </a:r>
            <a:r>
              <a:rPr lang="it-IT" dirty="0"/>
              <a:t>.</a:t>
            </a:r>
            <a:endParaRPr lang="en-US" dirty="0"/>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8421" cy="1818105"/>
          </a:xfrm>
          <a:prstGeom prst="rect">
            <a:avLst/>
          </a:prstGeom>
          <a:solidFill>
            <a:srgbClr val="FF0000"/>
          </a:solidFill>
          <a:ln>
            <a:solidFill>
              <a:srgbClr val="FFFFFF"/>
            </a:solidFill>
          </a:ln>
        </p:spPr>
      </p:pic>
    </p:spTree>
    <p:extLst>
      <p:ext uri="{BB962C8B-B14F-4D97-AF65-F5344CB8AC3E}">
        <p14:creationId xmlns:p14="http://schemas.microsoft.com/office/powerpoint/2010/main" val="1258120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462" y="274638"/>
            <a:ext cx="3116338" cy="1143000"/>
          </a:xfrm>
          <a:noFill/>
          <a:ln>
            <a:solidFill>
              <a:schemeClr val="bg1"/>
            </a:solidFill>
          </a:ln>
        </p:spPr>
        <p:txBody>
          <a:bodyPr>
            <a:noAutofit/>
          </a:bodyPr>
          <a:lstStyle/>
          <a:p>
            <a:r>
              <a:rPr lang="en-US" sz="3600" dirty="0">
                <a:solidFill>
                  <a:srgbClr val="008000"/>
                </a:solidFill>
              </a:rPr>
              <a:t>From property to things</a:t>
            </a:r>
          </a:p>
        </p:txBody>
      </p:sp>
      <p:sp>
        <p:nvSpPr>
          <p:cNvPr id="3" name="Content Placeholder 2"/>
          <p:cNvSpPr>
            <a:spLocks noGrp="1"/>
          </p:cNvSpPr>
          <p:nvPr>
            <p:ph idx="1"/>
          </p:nvPr>
        </p:nvSpPr>
        <p:spPr>
          <a:xfrm>
            <a:off x="223026" y="1570063"/>
            <a:ext cx="8612495" cy="4654042"/>
          </a:xfrm>
        </p:spPr>
        <p:txBody>
          <a:bodyPr/>
          <a:lstStyle/>
          <a:p>
            <a:pPr marL="0" indent="0">
              <a:buNone/>
            </a:pPr>
            <a:r>
              <a:rPr lang="en-US" dirty="0"/>
              <a:t> </a:t>
            </a:r>
          </a:p>
        </p:txBody>
      </p:sp>
      <p:sp>
        <p:nvSpPr>
          <p:cNvPr id="12" name="Rectangle 11"/>
          <p:cNvSpPr/>
          <p:nvPr/>
        </p:nvSpPr>
        <p:spPr>
          <a:xfrm>
            <a:off x="6283789" y="1694271"/>
            <a:ext cx="2294556" cy="66220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13" name="Rectangle 12"/>
          <p:cNvSpPr/>
          <p:nvPr/>
        </p:nvSpPr>
        <p:spPr>
          <a:xfrm>
            <a:off x="6392244" y="3407699"/>
            <a:ext cx="2294556" cy="80246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Intangible Things </a:t>
            </a:r>
          </a:p>
        </p:txBody>
      </p:sp>
      <p:sp>
        <p:nvSpPr>
          <p:cNvPr id="14" name="Rectangle 13"/>
          <p:cNvSpPr/>
          <p:nvPr/>
        </p:nvSpPr>
        <p:spPr>
          <a:xfrm>
            <a:off x="6392244" y="5296658"/>
            <a:ext cx="2294556" cy="807841"/>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Limited possession</a:t>
            </a:r>
          </a:p>
        </p:txBody>
      </p:sp>
      <p:sp>
        <p:nvSpPr>
          <p:cNvPr id="18" name="Down Arrow 17"/>
          <p:cNvSpPr/>
          <p:nvPr/>
        </p:nvSpPr>
        <p:spPr>
          <a:xfrm>
            <a:off x="7295385"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7421479" y="421016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asellaDiTesto 3"/>
          <p:cNvSpPr txBox="1"/>
          <p:nvPr/>
        </p:nvSpPr>
        <p:spPr>
          <a:xfrm>
            <a:off x="0" y="62254"/>
            <a:ext cx="5729206" cy="8217632"/>
          </a:xfrm>
          <a:prstGeom prst="rect">
            <a:avLst/>
          </a:prstGeom>
          <a:noFill/>
        </p:spPr>
        <p:txBody>
          <a:bodyPr wrap="square" rtlCol="0">
            <a:spAutoFit/>
          </a:bodyPr>
          <a:lstStyle/>
          <a:p>
            <a:r>
              <a:rPr lang="en-US" sz="2400" dirty="0"/>
              <a:t>Property  does not necessarily evolve from the struggle on the possession of things. It can allow the uncontested possession of things but it </a:t>
            </a:r>
            <a:r>
              <a:rPr lang="en-US" sz="2400" b="1" dirty="0">
                <a:solidFill>
                  <a:srgbClr val="008000"/>
                </a:solidFill>
              </a:rPr>
              <a:t>does not even require their pre-existence.</a:t>
            </a:r>
          </a:p>
          <a:p>
            <a:r>
              <a:rPr lang="en-US" sz="2400" dirty="0"/>
              <a:t>Since property rights are </a:t>
            </a:r>
            <a:r>
              <a:rPr lang="en-US" sz="2400" b="1" dirty="0">
                <a:solidFill>
                  <a:srgbClr val="008000"/>
                </a:solidFill>
              </a:rPr>
              <a:t>relations among individuals,</a:t>
            </a:r>
            <a:r>
              <a:rPr lang="en-US" sz="2400" dirty="0"/>
              <a:t> property can create intangible things or fictitious commodities that express a re-arrangement of the rights – duty relations.</a:t>
            </a:r>
          </a:p>
          <a:p>
            <a:r>
              <a:rPr lang="en-US" sz="2400" dirty="0"/>
              <a:t>Property rights </a:t>
            </a:r>
            <a:r>
              <a:rPr lang="en-US" sz="2400" b="1" dirty="0">
                <a:solidFill>
                  <a:srgbClr val="008000"/>
                </a:solidFill>
              </a:rPr>
              <a:t>define</a:t>
            </a:r>
            <a:r>
              <a:rPr lang="en-US" sz="2400" dirty="0"/>
              <a:t> </a:t>
            </a:r>
            <a:r>
              <a:rPr lang="en-US" sz="2400" b="1" dirty="0">
                <a:solidFill>
                  <a:srgbClr val="008000"/>
                </a:solidFill>
              </a:rPr>
              <a:t>the things to be owned. </a:t>
            </a:r>
            <a:r>
              <a:rPr lang="en-US" sz="2400" dirty="0"/>
              <a:t>The things to be owned cannot help the definition of property rights because they do not exist independently of them. </a:t>
            </a:r>
            <a:r>
              <a:rPr lang="en-US" sz="2400" b="1" dirty="0">
                <a:solidFill>
                  <a:srgbClr val="008000"/>
                </a:solidFill>
              </a:rPr>
              <a:t>Intellectual property rights are fictitious commodities that limit the universal possession that is possible for these goods.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85526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1388"/>
          </a:xfrm>
        </p:spPr>
        <p:txBody>
          <a:bodyPr>
            <a:normAutofit/>
          </a:bodyPr>
          <a:lstStyle/>
          <a:p>
            <a:r>
              <a:rPr lang="en-US" dirty="0">
                <a:solidFill>
                  <a:srgbClr val="008000"/>
                </a:solidFill>
              </a:rPr>
              <a:t>Non rivalry, Possession and Property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8539107"/>
              </p:ext>
            </p:extLst>
          </p:nvPr>
        </p:nvGraphicFramePr>
        <p:xfrm>
          <a:off x="457200" y="909109"/>
          <a:ext cx="8229600" cy="3318969"/>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45027">
                <a:tc>
                  <a:txBody>
                    <a:bodyPr/>
                    <a:lstStyle/>
                    <a:p>
                      <a:endParaRPr lang="en-US" dirty="0"/>
                    </a:p>
                  </a:txBody>
                  <a:tcPr/>
                </a:tc>
                <a:tc>
                  <a:txBody>
                    <a:bodyPr/>
                    <a:lstStyle/>
                    <a:p>
                      <a:r>
                        <a:rPr lang="en-US" dirty="0"/>
                        <a:t>Rival</a:t>
                      </a:r>
                    </a:p>
                  </a:txBody>
                  <a:tcPr/>
                </a:tc>
                <a:tc>
                  <a:txBody>
                    <a:bodyPr/>
                    <a:lstStyle/>
                    <a:p>
                      <a:r>
                        <a:rPr lang="en-US" dirty="0"/>
                        <a:t>Non-Rival</a:t>
                      </a:r>
                    </a:p>
                  </a:txBody>
                  <a:tcPr/>
                </a:tc>
                <a:extLst>
                  <a:ext uri="{0D108BD9-81ED-4DB2-BD59-A6C34878D82A}">
                    <a16:rowId xmlns:a16="http://schemas.microsoft.com/office/drawing/2014/main" val="10000"/>
                  </a:ext>
                </a:extLst>
              </a:tr>
              <a:tr h="1236971">
                <a:tc>
                  <a:txBody>
                    <a:bodyPr/>
                    <a:lstStyle/>
                    <a:p>
                      <a:r>
                        <a:rPr lang="en-US" sz="2400" dirty="0"/>
                        <a:t>Possession</a:t>
                      </a:r>
                    </a:p>
                  </a:txBody>
                  <a:tcPr/>
                </a:tc>
                <a:tc>
                  <a:txBody>
                    <a:bodyPr/>
                    <a:lstStyle/>
                    <a:p>
                      <a:r>
                        <a:rPr lang="en-CA" sz="2400" kern="1200" dirty="0">
                          <a:effectLst/>
                        </a:rPr>
                        <a:t>Low liberty, </a:t>
                      </a:r>
                      <a:endParaRPr lang="it-IT" sz="2400" kern="1200" dirty="0">
                        <a:effectLst/>
                      </a:endParaRPr>
                    </a:p>
                    <a:p>
                      <a:r>
                        <a:rPr lang="en-CA" sz="2400" kern="1200" dirty="0">
                          <a:effectLst/>
                        </a:rPr>
                        <a:t>High Transaction Costs</a:t>
                      </a:r>
                      <a:r>
                        <a:rPr lang="it-IT" sz="2400" dirty="0">
                          <a:effectLst/>
                        </a:rPr>
                        <a:t> </a:t>
                      </a:r>
                      <a:endParaRPr lang="en-US" sz="2400" dirty="0"/>
                    </a:p>
                  </a:txBody>
                  <a:tcPr/>
                </a:tc>
                <a:tc>
                  <a:txBody>
                    <a:bodyPr/>
                    <a:lstStyle/>
                    <a:p>
                      <a:r>
                        <a:rPr lang="en-CA" sz="2400" kern="1200" dirty="0">
                          <a:effectLst/>
                        </a:rPr>
                        <a:t>High liberty, </a:t>
                      </a:r>
                      <a:endParaRPr lang="it-IT" sz="2400" kern="1200" dirty="0">
                        <a:effectLst/>
                      </a:endParaRPr>
                    </a:p>
                    <a:p>
                      <a:r>
                        <a:rPr lang="en-CA" sz="2400" kern="1200" dirty="0">
                          <a:effectLst/>
                        </a:rPr>
                        <a:t>Low Transaction Costs</a:t>
                      </a:r>
                      <a:r>
                        <a:rPr lang="it-IT" sz="2400" dirty="0">
                          <a:effectLst/>
                        </a:rPr>
                        <a:t> </a:t>
                      </a:r>
                      <a:endParaRPr lang="en-US" sz="2400" dirty="0"/>
                    </a:p>
                  </a:txBody>
                  <a:tcPr/>
                </a:tc>
                <a:extLst>
                  <a:ext uri="{0D108BD9-81ED-4DB2-BD59-A6C34878D82A}">
                    <a16:rowId xmlns:a16="http://schemas.microsoft.com/office/drawing/2014/main" val="10001"/>
                  </a:ext>
                </a:extLst>
              </a:tr>
              <a:tr h="1236971">
                <a:tc>
                  <a:txBody>
                    <a:bodyPr/>
                    <a:lstStyle/>
                    <a:p>
                      <a:r>
                        <a:rPr lang="en-US" sz="2400" dirty="0"/>
                        <a:t>Private Property</a:t>
                      </a:r>
                    </a:p>
                  </a:txBody>
                  <a:tcPr/>
                </a:tc>
                <a:tc>
                  <a:txBody>
                    <a:bodyPr/>
                    <a:lstStyle/>
                    <a:p>
                      <a:r>
                        <a:rPr lang="en-CA" sz="2400" kern="1200" dirty="0">
                          <a:effectLst/>
                        </a:rPr>
                        <a:t>High liberty,</a:t>
                      </a:r>
                      <a:endParaRPr lang="it-IT" sz="2400" kern="1200" dirty="0">
                        <a:effectLst/>
                      </a:endParaRPr>
                    </a:p>
                    <a:p>
                      <a:r>
                        <a:rPr lang="en-CA" sz="2400" kern="1200" dirty="0">
                          <a:effectLst/>
                        </a:rPr>
                        <a:t>Low Transaction Costs</a:t>
                      </a:r>
                      <a:r>
                        <a:rPr lang="it-IT" sz="2400" dirty="0">
                          <a:effectLst/>
                        </a:rPr>
                        <a:t> </a:t>
                      </a:r>
                      <a:endParaRPr lang="en-US" sz="2400" dirty="0"/>
                    </a:p>
                  </a:txBody>
                  <a:tcPr/>
                </a:tc>
                <a:tc>
                  <a:txBody>
                    <a:bodyPr/>
                    <a:lstStyle/>
                    <a:p>
                      <a:r>
                        <a:rPr lang="en-CA" sz="2400" kern="1200" dirty="0">
                          <a:effectLst/>
                        </a:rPr>
                        <a:t>Low liberty,</a:t>
                      </a:r>
                      <a:endParaRPr lang="it-IT" sz="2400" kern="1200" dirty="0">
                        <a:effectLst/>
                      </a:endParaRPr>
                    </a:p>
                    <a:p>
                      <a:r>
                        <a:rPr lang="en-CA" sz="2400" kern="1200" dirty="0">
                          <a:effectLst/>
                        </a:rPr>
                        <a:t>High Transaction Costs</a:t>
                      </a:r>
                      <a:r>
                        <a:rPr lang="it-IT" sz="2400" dirty="0">
                          <a:effectLst/>
                        </a:rPr>
                        <a:t> </a:t>
                      </a:r>
                      <a:endParaRPr lang="en-US" sz="2400" dirty="0"/>
                    </a:p>
                  </a:txBody>
                  <a:tcPr/>
                </a:tc>
                <a:extLst>
                  <a:ext uri="{0D108BD9-81ED-4DB2-BD59-A6C34878D82A}">
                    <a16:rowId xmlns:a16="http://schemas.microsoft.com/office/drawing/2014/main" val="10002"/>
                  </a:ext>
                </a:extLst>
              </a:tr>
            </a:tbl>
          </a:graphicData>
        </a:graphic>
      </p:graphicFrame>
      <p:sp>
        <p:nvSpPr>
          <p:cNvPr id="3" name="CasellaDiTesto 2"/>
          <p:cNvSpPr txBox="1"/>
          <p:nvPr/>
        </p:nvSpPr>
        <p:spPr>
          <a:xfrm>
            <a:off x="341750" y="4490754"/>
            <a:ext cx="8172006" cy="1938992"/>
          </a:xfrm>
          <a:prstGeom prst="rect">
            <a:avLst/>
          </a:prstGeom>
          <a:noFill/>
        </p:spPr>
        <p:txBody>
          <a:bodyPr wrap="square" rtlCol="0">
            <a:spAutoFit/>
          </a:bodyPr>
          <a:lstStyle/>
          <a:p>
            <a:r>
              <a:rPr lang="en-US" sz="2400" dirty="0"/>
              <a:t>In the case of a non-rival good, the transition from unlimited possession to private property has effects opposite to those that it has for rival goods.  For non-rival goods private property decreases the liberty of all the individuals different from the owner and increases transaction costs.</a:t>
            </a:r>
            <a:endParaRPr lang="en-US" dirty="0"/>
          </a:p>
        </p:txBody>
      </p:sp>
    </p:spTree>
    <p:extLst>
      <p:ext uri="{BB962C8B-B14F-4D97-AF65-F5344CB8AC3E}">
        <p14:creationId xmlns:p14="http://schemas.microsoft.com/office/powerpoint/2010/main" val="1326376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rgbClr val="4F81BD"/>
            </a:solidFill>
          </a:ln>
        </p:spPr>
        <p:txBody>
          <a:bodyPr>
            <a:normAutofit fontScale="90000"/>
          </a:bodyPr>
          <a:lstStyle/>
          <a:p>
            <a:r>
              <a:rPr lang="en-US" dirty="0">
                <a:solidFill>
                  <a:srgbClr val="660066"/>
                </a:solidFill>
              </a:rPr>
              <a:t>Property rights can create the things to be possessed</a:t>
            </a:r>
          </a:p>
        </p:txBody>
      </p:sp>
      <p:sp>
        <p:nvSpPr>
          <p:cNvPr id="3" name="Content Placeholder 2"/>
          <p:cNvSpPr>
            <a:spLocks noGrp="1"/>
          </p:cNvSpPr>
          <p:nvPr>
            <p:ph idx="1"/>
          </p:nvPr>
        </p:nvSpPr>
        <p:spPr>
          <a:xfrm>
            <a:off x="223026" y="1570063"/>
            <a:ext cx="8612495" cy="4654042"/>
          </a:xfrm>
        </p:spPr>
        <p:txBody>
          <a:bodyPr/>
          <a:lstStyle/>
          <a:p>
            <a:pPr marL="0" indent="0">
              <a:buNone/>
            </a:pPr>
            <a:r>
              <a:rPr lang="en-US" dirty="0"/>
              <a:t> </a:t>
            </a:r>
          </a:p>
        </p:txBody>
      </p:sp>
      <p:sp>
        <p:nvSpPr>
          <p:cNvPr id="6" name="Rectangle 5"/>
          <p:cNvSpPr/>
          <p:nvPr/>
        </p:nvSpPr>
        <p:spPr>
          <a:xfrm>
            <a:off x="286074" y="1694271"/>
            <a:ext cx="2294556" cy="66220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Tangible Things </a:t>
            </a:r>
          </a:p>
        </p:txBody>
      </p:sp>
      <p:sp>
        <p:nvSpPr>
          <p:cNvPr id="7" name="Rectangle 6"/>
          <p:cNvSpPr/>
          <p:nvPr/>
        </p:nvSpPr>
        <p:spPr>
          <a:xfrm>
            <a:off x="286074" y="3415954"/>
            <a:ext cx="2294556" cy="7048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Struggle for possession </a:t>
            </a:r>
          </a:p>
        </p:txBody>
      </p:sp>
      <p:sp>
        <p:nvSpPr>
          <p:cNvPr id="8" name="Rectangle 7"/>
          <p:cNvSpPr/>
          <p:nvPr/>
        </p:nvSpPr>
        <p:spPr>
          <a:xfrm>
            <a:off x="286074" y="5296658"/>
            <a:ext cx="2294556" cy="73134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9" name="Rectangle 8"/>
          <p:cNvSpPr/>
          <p:nvPr/>
        </p:nvSpPr>
        <p:spPr>
          <a:xfrm>
            <a:off x="3176495" y="1694271"/>
            <a:ext cx="2294556" cy="662209"/>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Empathy and reciprocity </a:t>
            </a:r>
          </a:p>
        </p:txBody>
      </p:sp>
      <p:sp>
        <p:nvSpPr>
          <p:cNvPr id="10" name="Rectangle 9"/>
          <p:cNvSpPr/>
          <p:nvPr/>
        </p:nvSpPr>
        <p:spPr>
          <a:xfrm>
            <a:off x="3107294" y="3407701"/>
            <a:ext cx="2638947" cy="1151549"/>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Community enforcement and property rights</a:t>
            </a:r>
          </a:p>
        </p:txBody>
      </p:sp>
      <p:sp>
        <p:nvSpPr>
          <p:cNvPr id="11" name="Rectangle 10"/>
          <p:cNvSpPr/>
          <p:nvPr/>
        </p:nvSpPr>
        <p:spPr>
          <a:xfrm>
            <a:off x="3275569" y="5296659"/>
            <a:ext cx="2294556" cy="731342"/>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a:t>
            </a:r>
            <a:r>
              <a:rPr lang="en-US" dirty="0" err="1"/>
              <a:t>contesded</a:t>
            </a:r>
            <a:r>
              <a:rPr lang="en-US" dirty="0"/>
              <a:t> possession </a:t>
            </a:r>
          </a:p>
        </p:txBody>
      </p:sp>
      <p:sp>
        <p:nvSpPr>
          <p:cNvPr id="12" name="Rectangle 11"/>
          <p:cNvSpPr/>
          <p:nvPr/>
        </p:nvSpPr>
        <p:spPr>
          <a:xfrm>
            <a:off x="6283789" y="1694272"/>
            <a:ext cx="2294556" cy="57870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Property rights </a:t>
            </a:r>
          </a:p>
        </p:txBody>
      </p:sp>
      <p:sp>
        <p:nvSpPr>
          <p:cNvPr id="13" name="Rectangle 12"/>
          <p:cNvSpPr/>
          <p:nvPr/>
        </p:nvSpPr>
        <p:spPr>
          <a:xfrm>
            <a:off x="6392244" y="3407700"/>
            <a:ext cx="2294556" cy="71306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Intangible Things </a:t>
            </a:r>
          </a:p>
        </p:txBody>
      </p:sp>
      <p:sp>
        <p:nvSpPr>
          <p:cNvPr id="14" name="Rectangle 13"/>
          <p:cNvSpPr/>
          <p:nvPr/>
        </p:nvSpPr>
        <p:spPr>
          <a:xfrm>
            <a:off x="6392244" y="5296659"/>
            <a:ext cx="2294556" cy="73134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Limited possession</a:t>
            </a:r>
          </a:p>
        </p:txBody>
      </p:sp>
      <p:sp>
        <p:nvSpPr>
          <p:cNvPr id="15" name="Down Arrow 14"/>
          <p:cNvSpPr/>
          <p:nvPr/>
        </p:nvSpPr>
        <p:spPr>
          <a:xfrm>
            <a:off x="1233911"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1233911" y="4120762"/>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4107032" y="2356481"/>
            <a:ext cx="484632" cy="8411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7295385" y="2356481"/>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107032" y="4559250"/>
            <a:ext cx="484632" cy="7489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a:off x="7421479" y="4210163"/>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24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1853" cy="420520"/>
          </a:xfrm>
        </p:spPr>
        <p:txBody>
          <a:bodyPr>
            <a:normAutofit fontScale="90000"/>
          </a:bodyPr>
          <a:lstStyle/>
          <a:p>
            <a:r>
              <a:rPr lang="it-IT" b="1" dirty="0" err="1"/>
              <a:t>Conclusion</a:t>
            </a:r>
            <a:endParaRPr lang="it-IT" b="1" dirty="0"/>
          </a:p>
        </p:txBody>
      </p:sp>
      <p:sp>
        <p:nvSpPr>
          <p:cNvPr id="3" name="Content Placeholder 2"/>
          <p:cNvSpPr>
            <a:spLocks noGrp="1"/>
          </p:cNvSpPr>
          <p:nvPr>
            <p:ph idx="1"/>
          </p:nvPr>
        </p:nvSpPr>
        <p:spPr>
          <a:xfrm>
            <a:off x="187158" y="855580"/>
            <a:ext cx="8756316" cy="5815262"/>
          </a:xfrm>
          <a:ln>
            <a:solidFill>
              <a:srgbClr val="FFFF00"/>
            </a:solidFill>
          </a:ln>
        </p:spPr>
        <p:txBody>
          <a:bodyPr>
            <a:normAutofit fontScale="77500" lnSpcReduction="20000"/>
          </a:bodyPr>
          <a:lstStyle/>
          <a:p>
            <a:r>
              <a:rPr lang="en-US" dirty="0">
                <a:solidFill>
                  <a:srgbClr val="FF0000"/>
                </a:solidFill>
              </a:rPr>
              <a:t>The evolution from struggles about possession to property rights without any form of collective enforcement  . </a:t>
            </a:r>
            <a:endParaRPr lang="en-US" dirty="0">
              <a:solidFill>
                <a:srgbClr val="008000"/>
              </a:solidFill>
            </a:endParaRPr>
          </a:p>
          <a:p>
            <a:r>
              <a:rPr lang="en-US" dirty="0">
                <a:solidFill>
                  <a:srgbClr val="3366FF"/>
                </a:solidFill>
              </a:rPr>
              <a:t>Because of specific forms of sexual and group selections humans have evolved forms of empathy and reciprocity that have created a framework of liberties, rights and duties. In this framework private property and, as a consequence, forms of uncontested possession for rival resources can emerge. </a:t>
            </a:r>
          </a:p>
          <a:p>
            <a:r>
              <a:rPr lang="en-US" dirty="0">
                <a:solidFill>
                  <a:srgbClr val="008000"/>
                </a:solidFill>
              </a:rPr>
              <a:t>Property cannot only determine un-contested possession but also define artificial things that limit universal possession of the assets.</a:t>
            </a:r>
          </a:p>
          <a:p>
            <a:pPr marL="0" indent="0">
              <a:buNone/>
            </a:pPr>
            <a:endParaRPr lang="en-US" dirty="0"/>
          </a:p>
          <a:p>
            <a:pPr marL="0" indent="0">
              <a:buNone/>
            </a:pPr>
            <a:r>
              <a:rPr lang="en-US" dirty="0"/>
              <a:t>The first quasi-evolutionary story cannot show the emergence of private property from unbounded possession struggles</a:t>
            </a:r>
          </a:p>
          <a:p>
            <a:pPr marL="0" indent="0">
              <a:buNone/>
            </a:pPr>
            <a:r>
              <a:rPr lang="en-US" dirty="0"/>
              <a:t> The second two evolutionary stories involve a substantial inversion of the argument: property rights is at the origin of un-contested possession of rival goods and also at the origin of things limiting possession of non-rival goods.</a:t>
            </a:r>
            <a:endParaRPr lang="it-IT" dirty="0"/>
          </a:p>
          <a:p>
            <a:endParaRPr lang="it-IT" dirty="0"/>
          </a:p>
        </p:txBody>
      </p:sp>
    </p:spTree>
    <p:extLst>
      <p:ext uri="{BB962C8B-B14F-4D97-AF65-F5344CB8AC3E}">
        <p14:creationId xmlns:p14="http://schemas.microsoft.com/office/powerpoint/2010/main" val="3176158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600200"/>
          </a:xfrm>
          <a:solidFill>
            <a:srgbClr val="FF0000"/>
          </a:solidFill>
        </p:spPr>
        <p:txBody>
          <a:bodyPr/>
          <a:lstStyle/>
          <a:p>
            <a:pPr eaLnBrk="1" hangingPunct="1"/>
            <a:r>
              <a:rPr lang="en-GB">
                <a:solidFill>
                  <a:schemeClr val="accent1"/>
                </a:solidFill>
                <a:latin typeface="Calibri" charset="0"/>
                <a:ea typeface="ヒラギノ角ゴ Pro W3" charset="0"/>
                <a:cs typeface="ヒラギノ角ゴ Pro W3" charset="0"/>
              </a:rPr>
              <a:t>Marx had a unitary theory of historical development</a:t>
            </a:r>
            <a:endParaRPr lang="en-GB">
              <a:latin typeface="Calibri" charset="0"/>
              <a:ea typeface="ヒラギノ角ゴ Pro W3" charset="0"/>
              <a:cs typeface="ヒラギノ角ゴ Pro W3" charset="0"/>
            </a:endParaRPr>
          </a:p>
        </p:txBody>
      </p:sp>
      <p:sp>
        <p:nvSpPr>
          <p:cNvPr id="29699" name="Rectangle 3"/>
          <p:cNvSpPr>
            <a:spLocks noGrp="1" noChangeArrowheads="1"/>
          </p:cNvSpPr>
          <p:nvPr>
            <p:ph type="body" idx="1"/>
          </p:nvPr>
        </p:nvSpPr>
        <p:spPr>
          <a:xfrm>
            <a:off x="609600" y="2209800"/>
            <a:ext cx="2438400" cy="1066800"/>
          </a:xfrm>
        </p:spPr>
        <p:txBody>
          <a:bodyPr/>
          <a:lstStyle/>
          <a:p>
            <a:pPr eaLnBrk="1" hangingPunct="1">
              <a:lnSpc>
                <a:spcPct val="90000"/>
              </a:lnSpc>
              <a:buFontTx/>
              <a:buNone/>
            </a:pPr>
            <a:r>
              <a:rPr lang="en-GB">
                <a:solidFill>
                  <a:schemeClr val="hlink"/>
                </a:solidFill>
                <a:latin typeface="Calibri" charset="0"/>
                <a:ea typeface="ヒラギノ角ゴ Pro W3" charset="0"/>
                <a:cs typeface="ヒラギノ角ゴ Pro W3" charset="0"/>
              </a:rPr>
              <a:t>Productive</a:t>
            </a:r>
          </a:p>
          <a:p>
            <a:pPr eaLnBrk="1" hangingPunct="1">
              <a:lnSpc>
                <a:spcPct val="90000"/>
              </a:lnSpc>
              <a:buFontTx/>
              <a:buNone/>
            </a:pPr>
            <a:r>
              <a:rPr lang="en-GB">
                <a:solidFill>
                  <a:schemeClr val="hlink"/>
                </a:solidFill>
                <a:latin typeface="Calibri" charset="0"/>
                <a:ea typeface="ヒラギノ角ゴ Pro W3" charset="0"/>
                <a:cs typeface="ヒラギノ角ゴ Pro W3" charset="0"/>
              </a:rPr>
              <a:t>Forces</a:t>
            </a:r>
          </a:p>
        </p:txBody>
      </p:sp>
      <p:sp>
        <p:nvSpPr>
          <p:cNvPr id="29700" name="AutoShape 4"/>
          <p:cNvSpPr>
            <a:spLocks noChangeArrowheads="1"/>
          </p:cNvSpPr>
          <p:nvPr/>
        </p:nvSpPr>
        <p:spPr bwMode="auto">
          <a:xfrm>
            <a:off x="3810000" y="2133600"/>
            <a:ext cx="1052513" cy="1066800"/>
          </a:xfrm>
          <a:prstGeom prst="rightArrow">
            <a:avLst>
              <a:gd name="adj1" fmla="val 50000"/>
              <a:gd name="adj2" fmla="val 25000"/>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29701" name="Rectangle 5"/>
          <p:cNvSpPr>
            <a:spLocks noChangeArrowheads="1"/>
          </p:cNvSpPr>
          <p:nvPr/>
        </p:nvSpPr>
        <p:spPr bwMode="auto">
          <a:xfrm>
            <a:off x="5410200" y="1905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29702" name="Rectangle 6"/>
          <p:cNvSpPr>
            <a:spLocks noChangeArrowheads="1"/>
          </p:cNvSpPr>
          <p:nvPr/>
        </p:nvSpPr>
        <p:spPr bwMode="auto">
          <a:xfrm>
            <a:off x="5715000" y="2209800"/>
            <a:ext cx="274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a:solidFill>
                  <a:srgbClr val="996633"/>
                </a:solidFill>
              </a:rPr>
              <a:t>Relations </a:t>
            </a:r>
          </a:p>
          <a:p>
            <a:r>
              <a:rPr lang="en-GB" sz="3200">
                <a:solidFill>
                  <a:srgbClr val="996633"/>
                </a:solidFill>
              </a:rPr>
              <a:t>of Production</a:t>
            </a:r>
            <a:endParaRPr lang="en-GB">
              <a:solidFill>
                <a:srgbClr val="996633"/>
              </a:solidFill>
            </a:endParaRPr>
          </a:p>
        </p:txBody>
      </p:sp>
      <p:sp>
        <p:nvSpPr>
          <p:cNvPr id="29703" name="Rectangle 8"/>
          <p:cNvSpPr>
            <a:spLocks noChangeArrowheads="1"/>
          </p:cNvSpPr>
          <p:nvPr/>
        </p:nvSpPr>
        <p:spPr bwMode="auto">
          <a:xfrm>
            <a:off x="533400" y="4191000"/>
            <a:ext cx="3048000" cy="143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a:solidFill>
                  <a:srgbClr val="996633"/>
                </a:solidFill>
              </a:rPr>
              <a:t>Relations </a:t>
            </a:r>
          </a:p>
          <a:p>
            <a:r>
              <a:rPr lang="en-GB" sz="3200">
                <a:solidFill>
                  <a:srgbClr val="996633"/>
                </a:solidFill>
              </a:rPr>
              <a:t>of Production</a:t>
            </a:r>
            <a:endParaRPr lang="en-GB" sz="3200">
              <a:solidFill>
                <a:srgbClr val="000000"/>
              </a:solidFill>
            </a:endParaRPr>
          </a:p>
          <a:p>
            <a:endParaRPr lang="en-GB">
              <a:solidFill>
                <a:srgbClr val="000000"/>
              </a:solidFill>
            </a:endParaRPr>
          </a:p>
        </p:txBody>
      </p:sp>
      <p:sp>
        <p:nvSpPr>
          <p:cNvPr id="29704" name="Rectangle 9"/>
          <p:cNvSpPr>
            <a:spLocks noChangeArrowheads="1"/>
          </p:cNvSpPr>
          <p:nvPr/>
        </p:nvSpPr>
        <p:spPr bwMode="auto">
          <a:xfrm>
            <a:off x="5791200" y="4038600"/>
            <a:ext cx="2286000"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pPr>
            <a:r>
              <a:rPr lang="en-GB" sz="3200">
                <a:solidFill>
                  <a:srgbClr val="0000FF"/>
                </a:solidFill>
              </a:rPr>
              <a:t>Productive</a:t>
            </a:r>
            <a:endParaRPr lang="en-GB" sz="2800">
              <a:solidFill>
                <a:srgbClr val="0000FF"/>
              </a:solidFill>
            </a:endParaRPr>
          </a:p>
          <a:p>
            <a:pPr>
              <a:spcBef>
                <a:spcPct val="20000"/>
              </a:spcBef>
            </a:pPr>
            <a:r>
              <a:rPr lang="en-GB" sz="3200">
                <a:solidFill>
                  <a:srgbClr val="0000FF"/>
                </a:solidFill>
              </a:rPr>
              <a:t>Forces</a:t>
            </a:r>
            <a:endParaRPr lang="en-GB" sz="2800">
              <a:solidFill>
                <a:srgbClr val="0000FF"/>
              </a:solidFill>
            </a:endParaRPr>
          </a:p>
          <a:p>
            <a:endParaRPr lang="en-GB">
              <a:solidFill>
                <a:srgbClr val="FF00FF"/>
              </a:solidFill>
            </a:endParaRPr>
          </a:p>
        </p:txBody>
      </p:sp>
      <p:sp>
        <p:nvSpPr>
          <p:cNvPr id="29705" name="Rectangle 10"/>
          <p:cNvSpPr>
            <a:spLocks noChangeArrowheads="1"/>
          </p:cNvSpPr>
          <p:nvPr/>
        </p:nvSpPr>
        <p:spPr bwMode="auto">
          <a:xfrm>
            <a:off x="3933825" y="37496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29706" name="AutoShape 11"/>
          <p:cNvSpPr>
            <a:spLocks noChangeArrowheads="1"/>
          </p:cNvSpPr>
          <p:nvPr/>
        </p:nvSpPr>
        <p:spPr bwMode="auto">
          <a:xfrm>
            <a:off x="3657600" y="4572000"/>
            <a:ext cx="1143000" cy="381000"/>
          </a:xfrm>
          <a:prstGeom prst="rightArrow">
            <a:avLst>
              <a:gd name="adj1" fmla="val 50000"/>
              <a:gd name="adj2" fmla="val 75000"/>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676400"/>
          </a:xfrm>
          <a:solidFill>
            <a:srgbClr val="FF0000"/>
          </a:solidFill>
        </p:spPr>
        <p:txBody>
          <a:bodyPr/>
          <a:lstStyle/>
          <a:p>
            <a:pPr eaLnBrk="1" hangingPunct="1"/>
            <a:r>
              <a:rPr lang="en-GB">
                <a:solidFill>
                  <a:srgbClr val="FFFFFF"/>
                </a:solidFill>
                <a:latin typeface="Calibri" charset="0"/>
                <a:ea typeface="ヒラギノ角ゴ Pro W3" charset="0"/>
                <a:cs typeface="ヒラギノ角ゴ Pro W3" charset="0"/>
              </a:rPr>
              <a:t>Marx had a unitary project of transforming society</a:t>
            </a:r>
          </a:p>
        </p:txBody>
      </p:sp>
      <p:sp>
        <p:nvSpPr>
          <p:cNvPr id="31747" name="Rectangle 3"/>
          <p:cNvSpPr>
            <a:spLocks noGrp="1" noChangeArrowheads="1"/>
          </p:cNvSpPr>
          <p:nvPr>
            <p:ph type="body" idx="1"/>
          </p:nvPr>
        </p:nvSpPr>
        <p:spPr>
          <a:xfrm>
            <a:off x="3352800" y="1752600"/>
            <a:ext cx="2438400" cy="685800"/>
          </a:xfrm>
        </p:spPr>
        <p:txBody>
          <a:bodyPr/>
          <a:lstStyle/>
          <a:p>
            <a:pPr eaLnBrk="1" hangingPunct="1">
              <a:buFontTx/>
              <a:buNone/>
            </a:pPr>
            <a:r>
              <a:rPr lang="en-GB" b="1">
                <a:solidFill>
                  <a:srgbClr val="800080"/>
                </a:solidFill>
                <a:latin typeface="Calibri" charset="0"/>
                <a:ea typeface="ヒラギノ角ゴ Pro W3" charset="0"/>
                <a:cs typeface="ヒラギノ角ゴ Pro W3" charset="0"/>
              </a:rPr>
              <a:t>Capitalism</a:t>
            </a:r>
            <a:endParaRPr lang="en-GB">
              <a:latin typeface="Calibri" charset="0"/>
              <a:ea typeface="ヒラギノ角ゴ Pro W3" charset="0"/>
              <a:cs typeface="ヒラギノ角ゴ Pro W3" charset="0"/>
            </a:endParaRPr>
          </a:p>
        </p:txBody>
      </p:sp>
      <p:sp>
        <p:nvSpPr>
          <p:cNvPr id="31748" name="AutoShape 4"/>
          <p:cNvSpPr>
            <a:spLocks noChangeArrowheads="1"/>
          </p:cNvSpPr>
          <p:nvPr/>
        </p:nvSpPr>
        <p:spPr bwMode="auto">
          <a:xfrm>
            <a:off x="3810000" y="2438400"/>
            <a:ext cx="1371600" cy="990600"/>
          </a:xfrm>
          <a:prstGeom prst="downArrow">
            <a:avLst>
              <a:gd name="adj1" fmla="val 50000"/>
              <a:gd name="adj2" fmla="val 25000"/>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31749" name="Rectangle 5"/>
          <p:cNvSpPr>
            <a:spLocks noChangeArrowheads="1"/>
          </p:cNvSpPr>
          <p:nvPr/>
        </p:nvSpPr>
        <p:spPr bwMode="auto">
          <a:xfrm>
            <a:off x="2514600" y="3733800"/>
            <a:ext cx="41370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3200">
                <a:solidFill>
                  <a:srgbClr val="FF00FF"/>
                </a:solidFill>
              </a:rPr>
              <a:t>Early Stage Socialism</a:t>
            </a:r>
          </a:p>
        </p:txBody>
      </p:sp>
      <p:sp>
        <p:nvSpPr>
          <p:cNvPr id="31750" name="Rectangle 6"/>
          <p:cNvSpPr>
            <a:spLocks noChangeArrowheads="1"/>
          </p:cNvSpPr>
          <p:nvPr/>
        </p:nvSpPr>
        <p:spPr bwMode="auto">
          <a:xfrm>
            <a:off x="4410075" y="44577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1751" name="AutoShape 7"/>
          <p:cNvSpPr>
            <a:spLocks noChangeArrowheads="1"/>
          </p:cNvSpPr>
          <p:nvPr/>
        </p:nvSpPr>
        <p:spPr bwMode="auto">
          <a:xfrm>
            <a:off x="4419600" y="4343400"/>
            <a:ext cx="304800" cy="838200"/>
          </a:xfrm>
          <a:prstGeom prst="downArrow">
            <a:avLst>
              <a:gd name="adj1" fmla="val 50000"/>
              <a:gd name="adj2" fmla="val 68750"/>
            </a:avLst>
          </a:prstGeom>
          <a:solidFill>
            <a:srgbClr val="00FF00"/>
          </a:solidFill>
          <a:ln w="9525">
            <a:solidFill>
              <a:schemeClr val="tx1"/>
            </a:solidFill>
            <a:miter lim="800000"/>
            <a:headEnd/>
            <a:tailEnd/>
          </a:ln>
        </p:spPr>
        <p:txBody>
          <a:bodyPr wrap="none" anchor="ctr"/>
          <a:lstStyle/>
          <a:p>
            <a:pPr algn="ctr"/>
            <a:endParaRPr lang="en-US">
              <a:solidFill>
                <a:srgbClr val="800080"/>
              </a:solidFill>
            </a:endParaRPr>
          </a:p>
        </p:txBody>
      </p:sp>
      <p:sp>
        <p:nvSpPr>
          <p:cNvPr id="31752" name="Rectangle 8"/>
          <p:cNvSpPr>
            <a:spLocks noChangeArrowheads="1"/>
          </p:cNvSpPr>
          <p:nvPr/>
        </p:nvSpPr>
        <p:spPr bwMode="auto">
          <a:xfrm>
            <a:off x="2819400" y="5410200"/>
            <a:ext cx="3402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solidFill>
                  <a:srgbClr val="800080"/>
                </a:solidFill>
              </a:rPr>
              <a:t>Full-Blown Communism</a:t>
            </a:r>
            <a:endParaRPr lang="en-GB">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295400"/>
          </a:xfrm>
          <a:solidFill>
            <a:srgbClr val="FF0000"/>
          </a:solidFill>
        </p:spPr>
        <p:txBody>
          <a:bodyPr rtlCol="0">
            <a:normAutofit/>
          </a:bodyPr>
          <a:lstStyle/>
          <a:p>
            <a:pPr eaLnBrk="1" fontAlgn="auto" hangingPunct="1">
              <a:spcAft>
                <a:spcPts val="0"/>
              </a:spcAft>
              <a:defRPr/>
            </a:pPr>
            <a:r>
              <a:rPr lang="en-GB" sz="3200" b="1" dirty="0">
                <a:ln>
                  <a:solidFill>
                    <a:srgbClr val="FFFFFF"/>
                  </a:solidFill>
                </a:ln>
                <a:solidFill>
                  <a:schemeClr val="accent1"/>
                </a:solidFill>
                <a:ea typeface="+mj-ea"/>
                <a:cs typeface="+mj-cs"/>
              </a:rPr>
              <a:t>Dimension 2:  Self-realization Scarcity.</a:t>
            </a:r>
            <a:endParaRPr lang="en-GB" dirty="0">
              <a:ln>
                <a:solidFill>
                  <a:srgbClr val="FFFFFF"/>
                </a:solidFill>
              </a:ln>
              <a:ea typeface="+mj-ea"/>
              <a:cs typeface="+mj-cs"/>
            </a:endParaRPr>
          </a:p>
        </p:txBody>
      </p:sp>
      <p:sp>
        <p:nvSpPr>
          <p:cNvPr id="32771" name="Rectangle 3"/>
          <p:cNvSpPr>
            <a:spLocks noGrp="1" noChangeArrowheads="1"/>
          </p:cNvSpPr>
          <p:nvPr>
            <p:ph type="body" idx="1"/>
          </p:nvPr>
        </p:nvSpPr>
        <p:spPr>
          <a:xfrm>
            <a:off x="685800" y="1600200"/>
            <a:ext cx="8305800" cy="5029200"/>
          </a:xfrm>
        </p:spPr>
        <p:txBody>
          <a:bodyPr/>
          <a:lstStyle/>
          <a:p>
            <a:pPr eaLnBrk="1" hangingPunct="1">
              <a:buFontTx/>
              <a:buNone/>
            </a:pPr>
            <a:r>
              <a:rPr lang="en-GB" sz="2400">
                <a:ea typeface="ヒラギノ角ゴ Pro W3" pitchFamily="-107" charset="-128"/>
                <a:cs typeface="ヒラギノ角ゴ Pro W3" pitchFamily="-107" charset="-128"/>
              </a:rPr>
              <a:t>Neoclassical theory divides human activities in work (</a:t>
            </a:r>
            <a:r>
              <a:rPr lang="en-GB" sz="2400">
                <a:solidFill>
                  <a:srgbClr val="FF0000"/>
                </a:solidFill>
                <a:ea typeface="ヒラギノ角ゴ Pro W3" pitchFamily="-107" charset="-128"/>
                <a:cs typeface="ヒラギノ角ゴ Pro W3" pitchFamily="-107" charset="-128"/>
              </a:rPr>
              <a:t>means</a:t>
            </a:r>
            <a:r>
              <a:rPr lang="en-GB" sz="2400">
                <a:ea typeface="ヒラギノ角ゴ Pro W3" pitchFamily="-107" charset="-128"/>
                <a:cs typeface="ヒラギノ角ゴ Pro W3" pitchFamily="-107" charset="-128"/>
              </a:rPr>
              <a:t>) and leisure (</a:t>
            </a:r>
            <a:r>
              <a:rPr lang="en-GB" sz="2400">
                <a:solidFill>
                  <a:srgbClr val="FF0000"/>
                </a:solidFill>
                <a:ea typeface="ヒラギノ角ゴ Pro W3" pitchFamily="-107" charset="-128"/>
                <a:cs typeface="ヒラギノ角ゴ Pro W3" pitchFamily="-107" charset="-128"/>
              </a:rPr>
              <a:t>ends</a:t>
            </a:r>
            <a:r>
              <a:rPr lang="en-GB" sz="2400">
                <a:ea typeface="ヒラギノ角ゴ Pro W3" pitchFamily="-107" charset="-128"/>
                <a:cs typeface="ヒラギノ角ゴ Pro W3" pitchFamily="-107" charset="-128"/>
              </a:rPr>
              <a:t>). Utility functions are defined over consumption goods and leisure while the production function on physical inputs and work. </a:t>
            </a:r>
          </a:p>
          <a:p>
            <a:pPr eaLnBrk="1" hangingPunct="1">
              <a:buFontTx/>
              <a:buNone/>
            </a:pPr>
            <a:r>
              <a:rPr lang="en-GB" sz="2400">
                <a:ea typeface="ヒラギノ角ゴ Pro W3" pitchFamily="-107" charset="-128"/>
                <a:cs typeface="ヒラギノ角ゴ Pro W3" pitchFamily="-107" charset="-128"/>
              </a:rPr>
              <a:t>Between productive and consumption activities, a </a:t>
            </a:r>
            <a:r>
              <a:rPr lang="en-GB" sz="2400">
                <a:solidFill>
                  <a:srgbClr val="FF0000"/>
                </a:solidFill>
                <a:ea typeface="ヒラギノ角ゴ Pro W3" pitchFamily="-107" charset="-128"/>
                <a:cs typeface="ヒラギノ角ゴ Pro W3" pitchFamily="-107" charset="-128"/>
              </a:rPr>
              <a:t>dichotomy</a:t>
            </a:r>
            <a:r>
              <a:rPr lang="en-GB" sz="2400">
                <a:ea typeface="ヒラギノ角ゴ Pro W3" pitchFamily="-107" charset="-128"/>
                <a:cs typeface="ヒラギノ角ゴ Pro W3" pitchFamily="-107" charset="-128"/>
              </a:rPr>
              <a:t> arises: consumption activities do not affect production functions while productive activities do not affect the utility functions. </a:t>
            </a:r>
          </a:p>
          <a:p>
            <a:pPr eaLnBrk="1" hangingPunct="1">
              <a:buFontTx/>
              <a:buNone/>
            </a:pPr>
            <a:r>
              <a:rPr lang="en-GB" sz="2400">
                <a:ea typeface="ヒラギノ角ゴ Pro W3" pitchFamily="-107" charset="-128"/>
                <a:cs typeface="ヒラギノ角ゴ Pro W3" pitchFamily="-107" charset="-128"/>
              </a:rPr>
              <a:t>Following the Smithian and the Marxian traditions, one can easily argue that production activities directly affect the utility function. Most human activities are means and ends the same time. Moreover, the</a:t>
            </a:r>
            <a:r>
              <a:rPr lang="en-GB" sz="2400">
                <a:solidFill>
                  <a:srgbClr val="FF0000"/>
                </a:solidFill>
                <a:ea typeface="ヒラギノ角ゴ Pro W3" pitchFamily="-107" charset="-128"/>
                <a:cs typeface="ヒラギノ角ゴ Pro W3" pitchFamily="-107" charset="-128"/>
              </a:rPr>
              <a:t> distinction between means and ends</a:t>
            </a:r>
            <a:r>
              <a:rPr lang="en-GB" sz="2400">
                <a:ea typeface="ヒラギノ角ゴ Pro W3" pitchFamily="-107" charset="-128"/>
                <a:cs typeface="ヒラギノ角ゴ Pro W3" pitchFamily="-107" charset="-128"/>
              </a:rPr>
              <a:t> should be </a:t>
            </a:r>
            <a:r>
              <a:rPr lang="en-GB" sz="2400">
                <a:solidFill>
                  <a:srgbClr val="FF0000"/>
                </a:solidFill>
                <a:ea typeface="ヒラギノ角ゴ Pro W3" pitchFamily="-107" charset="-128"/>
                <a:cs typeface="ヒラギノ角ゴ Pro W3" pitchFamily="-107" charset="-128"/>
              </a:rPr>
              <a:t>endogenous</a:t>
            </a:r>
            <a:r>
              <a:rPr lang="en-GB" sz="2400">
                <a:ea typeface="ヒラギノ角ゴ Pro W3" pitchFamily="-107" charset="-128"/>
                <a:cs typeface="ヒラギノ角ゴ Pro W3" pitchFamily="-107" charset="-128"/>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600200"/>
          </a:xfrm>
          <a:solidFill>
            <a:srgbClr val="FF0000"/>
          </a:solidFill>
        </p:spPr>
        <p:txBody>
          <a:bodyPr/>
          <a:lstStyle/>
          <a:p>
            <a:pPr eaLnBrk="1" hangingPunct="1"/>
            <a:r>
              <a:rPr lang="en-GB" b="1">
                <a:solidFill>
                  <a:schemeClr val="accent1"/>
                </a:solidFill>
                <a:latin typeface="Calibri" charset="0"/>
                <a:ea typeface="ヒラギノ角ゴ Pro W3" charset="0"/>
                <a:cs typeface="ヒラギノ角ゴ Pro W3" charset="0"/>
              </a:rPr>
              <a:t>Marx divided: the two “Marx Brothers</a:t>
            </a:r>
            <a:r>
              <a:rPr lang="en-GB">
                <a:solidFill>
                  <a:schemeClr val="accent1"/>
                </a:solidFill>
                <a:latin typeface="Calibri" charset="0"/>
                <a:ea typeface="ヒラギノ角ゴ Pro W3" charset="0"/>
                <a:cs typeface="ヒラギノ角ゴ Pro W3" charset="0"/>
              </a:rPr>
              <a:t>”</a:t>
            </a:r>
            <a:endParaRPr lang="en-GB">
              <a:latin typeface="Calibri" charset="0"/>
              <a:ea typeface="ヒラギノ角ゴ Pro W3" charset="0"/>
              <a:cs typeface="ヒラギノ角ゴ Pro W3" charset="0"/>
            </a:endParaRPr>
          </a:p>
        </p:txBody>
      </p:sp>
      <p:sp>
        <p:nvSpPr>
          <p:cNvPr id="33795" name="Rectangle 3"/>
          <p:cNvSpPr>
            <a:spLocks noGrp="1" noChangeArrowheads="1"/>
          </p:cNvSpPr>
          <p:nvPr>
            <p:ph type="body" idx="1"/>
          </p:nvPr>
        </p:nvSpPr>
        <p:spPr>
          <a:xfrm>
            <a:off x="0" y="1600200"/>
            <a:ext cx="9144000" cy="5257800"/>
          </a:xfrm>
          <a:ln>
            <a:solidFill>
              <a:srgbClr val="FF0000"/>
            </a:solidFill>
            <a:miter lim="800000"/>
            <a:headEnd/>
            <a:tailEnd/>
          </a:ln>
        </p:spPr>
        <p:txBody>
          <a:bodyPr/>
          <a:lstStyle/>
          <a:p>
            <a:pPr eaLnBrk="1" hangingPunct="1">
              <a:lnSpc>
                <a:spcPct val="90000"/>
              </a:lnSpc>
              <a:buFontTx/>
              <a:buNone/>
            </a:pPr>
            <a:r>
              <a:rPr lang="en-GB" b="1">
                <a:solidFill>
                  <a:srgbClr val="FF0000"/>
                </a:solidFill>
                <a:latin typeface="Calibri" charset="0"/>
                <a:ea typeface="ヒラギノ角ゴ Pro W3" charset="0"/>
                <a:cs typeface="ヒラギノ角ゴ Pro W3" charset="0"/>
              </a:rPr>
              <a:t>This division is only an ex-post artificial construction motivated by 3 points.</a:t>
            </a:r>
          </a:p>
          <a:p>
            <a:pPr eaLnBrk="1" hangingPunct="1">
              <a:lnSpc>
                <a:spcPct val="90000"/>
              </a:lnSpc>
              <a:buFontTx/>
              <a:buNone/>
            </a:pPr>
            <a:r>
              <a:rPr lang="en-GB" b="1">
                <a:solidFill>
                  <a:srgbClr val="FF0000"/>
                </a:solidFill>
                <a:latin typeface="Calibri" charset="0"/>
                <a:ea typeface="ヒラギノ角ゴ Pro W3" charset="0"/>
                <a:cs typeface="ヒラギノ角ゴ Pro W3" charset="0"/>
              </a:rPr>
              <a:t>1)</a:t>
            </a:r>
            <a:r>
              <a:rPr lang="en-GB">
                <a:latin typeface="Calibri" charset="0"/>
                <a:ea typeface="ヒラギノ角ゴ Pro W3" charset="0"/>
                <a:cs typeface="ヒラギノ角ゴ Pro W3" charset="0"/>
              </a:rPr>
              <a:t>The </a:t>
            </a:r>
            <a:r>
              <a:rPr lang="en-GB">
                <a:solidFill>
                  <a:srgbClr val="FF0000"/>
                </a:solidFill>
                <a:latin typeface="Calibri" charset="0"/>
                <a:ea typeface="ヒラギノ角ゴ Pro W3" charset="0"/>
                <a:cs typeface="ヒラギノ角ゴ Pro W3" charset="0"/>
              </a:rPr>
              <a:t>two-stage transformation</a:t>
            </a:r>
            <a:r>
              <a:rPr lang="en-GB">
                <a:latin typeface="Calibri" charset="0"/>
                <a:ea typeface="ヒラギノ角ゴ Pro W3" charset="0"/>
                <a:cs typeface="ヒラギノ角ゴ Pro W3" charset="0"/>
              </a:rPr>
              <a:t>, advocated by Marx, of society has lost its credibility and Marx appears to have two distinct and contrasting projects.</a:t>
            </a:r>
          </a:p>
          <a:p>
            <a:pPr eaLnBrk="1" hangingPunct="1">
              <a:lnSpc>
                <a:spcPct val="90000"/>
              </a:lnSpc>
              <a:buFontTx/>
              <a:buNone/>
            </a:pPr>
            <a:r>
              <a:rPr lang="en-GB" b="1">
                <a:solidFill>
                  <a:srgbClr val="FF0000"/>
                </a:solidFill>
                <a:latin typeface="Calibri" charset="0"/>
                <a:ea typeface="ヒラギノ角ゴ Pro W3" charset="0"/>
                <a:cs typeface="ヒラギノ角ゴ Pro W3" charset="0"/>
              </a:rPr>
              <a:t>2)</a:t>
            </a:r>
            <a:r>
              <a:rPr lang="en-GB">
                <a:latin typeface="Calibri" charset="0"/>
                <a:ea typeface="ヒラギノ角ゴ Pro W3" charset="0"/>
                <a:cs typeface="ヒラギノ角ゴ Pro W3" charset="0"/>
              </a:rPr>
              <a:t> The </a:t>
            </a:r>
            <a:r>
              <a:rPr lang="en-GB">
                <a:solidFill>
                  <a:srgbClr val="FF0000"/>
                </a:solidFill>
                <a:latin typeface="Calibri" charset="0"/>
                <a:ea typeface="ヒラギノ角ゴ Pro W3" charset="0"/>
                <a:cs typeface="ヒラギノ角ゴ Pro W3" charset="0"/>
              </a:rPr>
              <a:t>primacy</a:t>
            </a:r>
            <a:r>
              <a:rPr lang="en-GB">
                <a:latin typeface="Calibri" charset="0"/>
                <a:ea typeface="ヒラギノ角ゴ Pro W3" charset="0"/>
                <a:cs typeface="ヒラギノ角ゴ Pro W3" charset="0"/>
              </a:rPr>
              <a:t> of productive forces can be questioned and the interaction between the two flows of causation should be re-considered.</a:t>
            </a:r>
          </a:p>
          <a:p>
            <a:pPr eaLnBrk="1" hangingPunct="1">
              <a:lnSpc>
                <a:spcPct val="90000"/>
              </a:lnSpc>
              <a:buFontTx/>
              <a:buNone/>
            </a:pPr>
            <a:r>
              <a:rPr lang="en-GB" b="1">
                <a:solidFill>
                  <a:srgbClr val="FF0000"/>
                </a:solidFill>
                <a:latin typeface="Calibri" charset="0"/>
                <a:ea typeface="ヒラギノ角ゴ Pro W3" charset="0"/>
                <a:cs typeface="ヒラギノ角ゴ Pro W3" charset="0"/>
              </a:rPr>
              <a:t>3)</a:t>
            </a:r>
            <a:r>
              <a:rPr lang="en-GB">
                <a:latin typeface="Calibri" charset="0"/>
                <a:ea typeface="ヒラギノ角ゴ Pro W3" charset="0"/>
                <a:cs typeface="ヒラギノ角ゴ Pro W3" charset="0"/>
              </a:rPr>
              <a:t> The distinction between the two Marx helps </a:t>
            </a:r>
            <a:r>
              <a:rPr lang="en-GB">
                <a:solidFill>
                  <a:srgbClr val="FF0000"/>
                </a:solidFill>
                <a:latin typeface="Calibri" charset="0"/>
                <a:ea typeface="ヒラギノ角ゴ Pro W3" charset="0"/>
                <a:cs typeface="ヒラギノ角ゴ Pro W3" charset="0"/>
              </a:rPr>
              <a:t>a re-assessment of his theories after NIE.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371600"/>
          </a:xfrm>
          <a:solidFill>
            <a:srgbClr val="FF00FF"/>
          </a:solidFill>
        </p:spPr>
        <p:txBody>
          <a:bodyPr/>
          <a:lstStyle/>
          <a:p>
            <a:pPr eaLnBrk="1" hangingPunct="1"/>
            <a:r>
              <a:rPr lang="en-GB" b="1">
                <a:latin typeface="Calibri" charset="0"/>
                <a:ea typeface="ヒラギノ角ゴ Pro W3" charset="0"/>
                <a:cs typeface="ヒラギノ角ゴ Pro W3" charset="0"/>
              </a:rPr>
              <a:t>Marx I: primacy of productive forces and single-firm socialism</a:t>
            </a:r>
            <a:endParaRPr lang="en-GB">
              <a:latin typeface="Calibri" charset="0"/>
              <a:ea typeface="ヒラギノ角ゴ Pro W3" charset="0"/>
              <a:cs typeface="ヒラギノ角ゴ Pro W3" charset="0"/>
            </a:endParaRPr>
          </a:p>
        </p:txBody>
      </p:sp>
      <p:sp>
        <p:nvSpPr>
          <p:cNvPr id="35843" name="Rectangle 3"/>
          <p:cNvSpPr>
            <a:spLocks noGrp="1" noChangeArrowheads="1"/>
          </p:cNvSpPr>
          <p:nvPr>
            <p:ph type="body" idx="1"/>
          </p:nvPr>
        </p:nvSpPr>
        <p:spPr/>
        <p:txBody>
          <a:bodyPr/>
          <a:lstStyle/>
          <a:p>
            <a:pPr eaLnBrk="1" hangingPunct="1">
              <a:buFontTx/>
              <a:buNone/>
            </a:pPr>
            <a:r>
              <a:rPr lang="en-GB">
                <a:solidFill>
                  <a:schemeClr val="hlink"/>
                </a:solidFill>
                <a:latin typeface="Calibri" charset="0"/>
                <a:ea typeface="ヒラギノ角ゴ Pro W3" charset="0"/>
                <a:cs typeface="ヒラギノ角ゴ Pro W3" charset="0"/>
              </a:rPr>
              <a:t>Productive</a:t>
            </a:r>
          </a:p>
          <a:p>
            <a:pPr eaLnBrk="1" hangingPunct="1">
              <a:buFontTx/>
              <a:buNone/>
            </a:pPr>
            <a:r>
              <a:rPr lang="en-GB">
                <a:solidFill>
                  <a:schemeClr val="hlink"/>
                </a:solidFill>
                <a:latin typeface="Calibri" charset="0"/>
                <a:ea typeface="ヒラギノ角ゴ Pro W3" charset="0"/>
                <a:cs typeface="ヒラギノ角ゴ Pro W3" charset="0"/>
              </a:rPr>
              <a:t>Forces</a:t>
            </a:r>
          </a:p>
          <a:p>
            <a:pPr eaLnBrk="1" hangingPunct="1"/>
            <a:endParaRPr lang="en-GB">
              <a:latin typeface="Calibri" charset="0"/>
              <a:ea typeface="ヒラギノ角ゴ Pro W3" charset="0"/>
              <a:cs typeface="ヒラギノ角ゴ Pro W3" charset="0"/>
            </a:endParaRPr>
          </a:p>
        </p:txBody>
      </p:sp>
      <p:sp>
        <p:nvSpPr>
          <p:cNvPr id="35844" name="Rectangle 4"/>
          <p:cNvSpPr>
            <a:spLocks noChangeArrowheads="1"/>
          </p:cNvSpPr>
          <p:nvPr/>
        </p:nvSpPr>
        <p:spPr bwMode="auto">
          <a:xfrm>
            <a:off x="4191000" y="22860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5845" name="AutoShape 5"/>
          <p:cNvSpPr>
            <a:spLocks noChangeArrowheads="1"/>
          </p:cNvSpPr>
          <p:nvPr/>
        </p:nvSpPr>
        <p:spPr bwMode="auto">
          <a:xfrm>
            <a:off x="3581400" y="2133600"/>
            <a:ext cx="1371600" cy="762000"/>
          </a:xfrm>
          <a:prstGeom prst="rightArrow">
            <a:avLst>
              <a:gd name="adj1" fmla="val 50000"/>
              <a:gd name="adj2" fmla="val 45000"/>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35846" name="Rectangle 6"/>
          <p:cNvSpPr>
            <a:spLocks noChangeArrowheads="1"/>
          </p:cNvSpPr>
          <p:nvPr/>
        </p:nvSpPr>
        <p:spPr bwMode="auto">
          <a:xfrm>
            <a:off x="5954713" y="2038350"/>
            <a:ext cx="2579687"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3200">
                <a:solidFill>
                  <a:srgbClr val="996633"/>
                </a:solidFill>
              </a:rPr>
              <a:t>Relations </a:t>
            </a:r>
          </a:p>
          <a:p>
            <a:r>
              <a:rPr lang="en-GB" sz="3200">
                <a:solidFill>
                  <a:srgbClr val="996633"/>
                </a:solidFill>
              </a:rPr>
              <a:t>of Production</a:t>
            </a:r>
          </a:p>
        </p:txBody>
      </p:sp>
      <p:sp>
        <p:nvSpPr>
          <p:cNvPr id="35847" name="Rectangle 7"/>
          <p:cNvSpPr>
            <a:spLocks noChangeArrowheads="1"/>
          </p:cNvSpPr>
          <p:nvPr/>
        </p:nvSpPr>
        <p:spPr bwMode="auto">
          <a:xfrm>
            <a:off x="3352800" y="4038600"/>
            <a:ext cx="2239963"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en-GB" sz="3200" b="1">
                <a:solidFill>
                  <a:srgbClr val="800080"/>
                </a:solidFill>
              </a:rPr>
              <a:t>Capitalism</a:t>
            </a:r>
            <a:endParaRPr lang="en-GB" sz="3200">
              <a:solidFill>
                <a:srgbClr val="000000"/>
              </a:solidFill>
            </a:endParaRPr>
          </a:p>
          <a:p>
            <a:endParaRPr lang="en-GB">
              <a:solidFill>
                <a:srgbClr val="000000"/>
              </a:solidFill>
            </a:endParaRPr>
          </a:p>
        </p:txBody>
      </p:sp>
      <p:sp>
        <p:nvSpPr>
          <p:cNvPr id="35848" name="AutoShape 8"/>
          <p:cNvSpPr>
            <a:spLocks noChangeArrowheads="1"/>
          </p:cNvSpPr>
          <p:nvPr/>
        </p:nvSpPr>
        <p:spPr bwMode="auto">
          <a:xfrm>
            <a:off x="3581400" y="4724400"/>
            <a:ext cx="1600200" cy="990600"/>
          </a:xfrm>
          <a:prstGeom prst="downArrow">
            <a:avLst>
              <a:gd name="adj1" fmla="val 50000"/>
              <a:gd name="adj2" fmla="val 25000"/>
            </a:avLst>
          </a:prstGeom>
          <a:solidFill>
            <a:srgbClr val="FF00FF"/>
          </a:solidFill>
          <a:ln w="9525">
            <a:solidFill>
              <a:schemeClr val="tx1"/>
            </a:solidFill>
            <a:miter lim="800000"/>
            <a:headEnd/>
            <a:tailEnd/>
          </a:ln>
        </p:spPr>
        <p:txBody>
          <a:bodyPr wrap="none" anchor="ctr"/>
          <a:lstStyle/>
          <a:p>
            <a:endParaRPr lang="en-US">
              <a:solidFill>
                <a:srgbClr val="000000"/>
              </a:solidFill>
            </a:endParaRPr>
          </a:p>
        </p:txBody>
      </p:sp>
      <p:sp>
        <p:nvSpPr>
          <p:cNvPr id="35849" name="Rectangle 9"/>
          <p:cNvSpPr>
            <a:spLocks noChangeArrowheads="1"/>
          </p:cNvSpPr>
          <p:nvPr/>
        </p:nvSpPr>
        <p:spPr bwMode="auto">
          <a:xfrm>
            <a:off x="2362200" y="5913438"/>
            <a:ext cx="548640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a:solidFill>
                  <a:srgbClr val="FF00FF"/>
                </a:solidFill>
              </a:rPr>
              <a:t>Early Stage Socialism</a:t>
            </a:r>
          </a:p>
          <a:p>
            <a:endParaRPr lang="en-GB">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371600"/>
          </a:xfrm>
          <a:solidFill>
            <a:srgbClr val="00FF00"/>
          </a:solidFill>
        </p:spPr>
        <p:txBody>
          <a:bodyPr/>
          <a:lstStyle/>
          <a:p>
            <a:pPr eaLnBrk="1" hangingPunct="1"/>
            <a:r>
              <a:rPr lang="en-GB" b="1">
                <a:latin typeface="Calibri" charset="0"/>
                <a:ea typeface="ヒラギノ角ゴ Pro W3" charset="0"/>
                <a:cs typeface="ヒラギノ角ゴ Pro W3" charset="0"/>
              </a:rPr>
              <a:t>Marx II: biased productive forces and  work as end in itself</a:t>
            </a:r>
            <a:endParaRPr lang="en-GB">
              <a:latin typeface="Calibri" charset="0"/>
              <a:ea typeface="ヒラギノ角ゴ Pro W3" charset="0"/>
              <a:cs typeface="ヒラギノ角ゴ Pro W3" charset="0"/>
            </a:endParaRPr>
          </a:p>
        </p:txBody>
      </p:sp>
      <p:sp>
        <p:nvSpPr>
          <p:cNvPr id="37891" name="Rectangle 3"/>
          <p:cNvSpPr>
            <a:spLocks noGrp="1" noChangeArrowheads="1"/>
          </p:cNvSpPr>
          <p:nvPr>
            <p:ph type="body" idx="1"/>
          </p:nvPr>
        </p:nvSpPr>
        <p:spPr/>
        <p:txBody>
          <a:bodyPr/>
          <a:lstStyle/>
          <a:p>
            <a:pPr>
              <a:spcBef>
                <a:spcPct val="0"/>
              </a:spcBef>
              <a:buFontTx/>
              <a:buNone/>
            </a:pPr>
            <a:r>
              <a:rPr lang="en-GB">
                <a:solidFill>
                  <a:srgbClr val="996633"/>
                </a:solidFill>
                <a:latin typeface="Calibri" charset="0"/>
                <a:ea typeface="ヒラギノ角ゴ Pro W3" charset="0"/>
                <a:cs typeface="ヒラギノ角ゴ Pro W3" charset="0"/>
              </a:rPr>
              <a:t>Relations </a:t>
            </a:r>
          </a:p>
          <a:p>
            <a:pPr>
              <a:spcBef>
                <a:spcPct val="0"/>
              </a:spcBef>
              <a:buFontTx/>
              <a:buNone/>
            </a:pPr>
            <a:r>
              <a:rPr lang="en-GB">
                <a:solidFill>
                  <a:srgbClr val="996633"/>
                </a:solidFill>
                <a:latin typeface="Calibri" charset="0"/>
                <a:ea typeface="ヒラギノ角ゴ Pro W3" charset="0"/>
                <a:cs typeface="ヒラギノ角ゴ Pro W3" charset="0"/>
              </a:rPr>
              <a:t>of Production</a:t>
            </a:r>
            <a:endParaRPr lang="en-GB">
              <a:latin typeface="Calibri" charset="0"/>
              <a:ea typeface="ヒラギノ角ゴ Pro W3" charset="0"/>
              <a:cs typeface="ヒラギノ角ゴ Pro W3" charset="0"/>
            </a:endParaRPr>
          </a:p>
          <a:p>
            <a:pPr>
              <a:spcBef>
                <a:spcPct val="0"/>
              </a:spcBef>
              <a:buFontTx/>
              <a:buNone/>
            </a:pPr>
            <a:endParaRPr lang="en-GB" sz="2400">
              <a:latin typeface="Calibri" charset="0"/>
              <a:ea typeface="ヒラギノ角ゴ Pro W3" charset="0"/>
              <a:cs typeface="ヒラギノ角ゴ Pro W3" charset="0"/>
            </a:endParaRPr>
          </a:p>
          <a:p>
            <a:pPr eaLnBrk="1" hangingPunct="1"/>
            <a:endParaRPr lang="en-GB">
              <a:latin typeface="Calibri" charset="0"/>
              <a:ea typeface="ヒラギノ角ゴ Pro W3" charset="0"/>
              <a:cs typeface="ヒラギノ角ゴ Pro W3" charset="0"/>
            </a:endParaRPr>
          </a:p>
        </p:txBody>
      </p:sp>
      <p:sp>
        <p:nvSpPr>
          <p:cNvPr id="37892" name="Rectangle 4"/>
          <p:cNvSpPr>
            <a:spLocks noChangeArrowheads="1"/>
          </p:cNvSpPr>
          <p:nvPr/>
        </p:nvSpPr>
        <p:spPr bwMode="auto">
          <a:xfrm>
            <a:off x="3876675" y="217805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7893" name="AutoShape 5"/>
          <p:cNvSpPr>
            <a:spLocks noChangeArrowheads="1"/>
          </p:cNvSpPr>
          <p:nvPr/>
        </p:nvSpPr>
        <p:spPr bwMode="auto">
          <a:xfrm>
            <a:off x="3886200" y="2209800"/>
            <a:ext cx="990600" cy="304800"/>
          </a:xfrm>
          <a:prstGeom prst="rightArrow">
            <a:avLst>
              <a:gd name="adj1" fmla="val 50000"/>
              <a:gd name="adj2" fmla="val 81250"/>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37894" name="Rectangle 6"/>
          <p:cNvSpPr>
            <a:spLocks noChangeArrowheads="1"/>
          </p:cNvSpPr>
          <p:nvPr/>
        </p:nvSpPr>
        <p:spPr bwMode="auto">
          <a:xfrm>
            <a:off x="5680075" y="20335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sp>
        <p:nvSpPr>
          <p:cNvPr id="37895" name="Rectangle 7"/>
          <p:cNvSpPr>
            <a:spLocks noChangeArrowheads="1"/>
          </p:cNvSpPr>
          <p:nvPr/>
        </p:nvSpPr>
        <p:spPr bwMode="auto">
          <a:xfrm>
            <a:off x="5954713" y="1924050"/>
            <a:ext cx="2105025" cy="116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20000"/>
              </a:spcBef>
            </a:pPr>
            <a:r>
              <a:rPr lang="en-GB" sz="3200">
                <a:solidFill>
                  <a:srgbClr val="0000FF"/>
                </a:solidFill>
              </a:rPr>
              <a:t>Productive</a:t>
            </a:r>
            <a:endParaRPr lang="en-GB" sz="2800">
              <a:solidFill>
                <a:srgbClr val="0000FF"/>
              </a:solidFill>
            </a:endParaRPr>
          </a:p>
          <a:p>
            <a:pPr>
              <a:spcBef>
                <a:spcPct val="20000"/>
              </a:spcBef>
            </a:pPr>
            <a:r>
              <a:rPr lang="en-GB" sz="3200">
                <a:solidFill>
                  <a:srgbClr val="0000FF"/>
                </a:solidFill>
              </a:rPr>
              <a:t>Forces</a:t>
            </a:r>
          </a:p>
        </p:txBody>
      </p:sp>
      <p:sp>
        <p:nvSpPr>
          <p:cNvPr id="37896" name="Rectangle 8"/>
          <p:cNvSpPr>
            <a:spLocks noChangeArrowheads="1"/>
          </p:cNvSpPr>
          <p:nvPr/>
        </p:nvSpPr>
        <p:spPr bwMode="auto">
          <a:xfrm>
            <a:off x="3429000" y="3756025"/>
            <a:ext cx="22399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3200" b="1">
                <a:solidFill>
                  <a:srgbClr val="800080"/>
                </a:solidFill>
              </a:rPr>
              <a:t>Capitalism</a:t>
            </a:r>
          </a:p>
        </p:txBody>
      </p:sp>
      <p:sp>
        <p:nvSpPr>
          <p:cNvPr id="37897" name="AutoShape 9"/>
          <p:cNvSpPr>
            <a:spLocks noChangeArrowheads="1"/>
          </p:cNvSpPr>
          <p:nvPr/>
        </p:nvSpPr>
        <p:spPr bwMode="auto">
          <a:xfrm>
            <a:off x="4419600" y="4267200"/>
            <a:ext cx="304800" cy="1828800"/>
          </a:xfrm>
          <a:prstGeom prst="downArrow">
            <a:avLst>
              <a:gd name="adj1" fmla="val 50000"/>
              <a:gd name="adj2" fmla="val 150000"/>
            </a:avLst>
          </a:prstGeom>
          <a:solidFill>
            <a:srgbClr val="00FF00"/>
          </a:solidFill>
          <a:ln w="9525">
            <a:solidFill>
              <a:schemeClr val="tx1"/>
            </a:solidFill>
            <a:miter lim="800000"/>
            <a:headEnd/>
            <a:tailEnd/>
          </a:ln>
        </p:spPr>
        <p:txBody>
          <a:bodyPr wrap="none" anchor="ctr"/>
          <a:lstStyle/>
          <a:p>
            <a:endParaRPr lang="en-US">
              <a:solidFill>
                <a:srgbClr val="000000"/>
              </a:solidFill>
            </a:endParaRPr>
          </a:p>
        </p:txBody>
      </p:sp>
      <p:sp>
        <p:nvSpPr>
          <p:cNvPr id="37898" name="Rectangle 10"/>
          <p:cNvSpPr>
            <a:spLocks noChangeArrowheads="1"/>
          </p:cNvSpPr>
          <p:nvPr/>
        </p:nvSpPr>
        <p:spPr bwMode="auto">
          <a:xfrm>
            <a:off x="2971800" y="6172200"/>
            <a:ext cx="3402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a:solidFill>
                  <a:srgbClr val="800080"/>
                </a:solidFill>
              </a:rPr>
              <a:t>Full-Blown Communism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1371600"/>
          </a:xfrm>
          <a:solidFill>
            <a:srgbClr val="FF00FF"/>
          </a:solidFill>
        </p:spPr>
        <p:txBody>
          <a:bodyPr/>
          <a:lstStyle/>
          <a:p>
            <a:pPr eaLnBrk="1" hangingPunct="1"/>
            <a:r>
              <a:rPr lang="en-GB" b="1">
                <a:latin typeface="Calibri" charset="0"/>
                <a:ea typeface="ヒラギノ角ゴ Pro W3" charset="0"/>
                <a:cs typeface="ヒラギノ角ゴ Pro W3" charset="0"/>
              </a:rPr>
              <a:t>The Ricardian Marx I</a:t>
            </a:r>
            <a:r>
              <a:rPr lang="en-GB">
                <a:latin typeface="Calibri" charset="0"/>
                <a:ea typeface="ヒラギノ角ゴ Pro W3" charset="0"/>
                <a:cs typeface="ヒラギノ角ゴ Pro W3" charset="0"/>
              </a:rPr>
              <a:t> </a:t>
            </a:r>
          </a:p>
        </p:txBody>
      </p:sp>
      <p:sp>
        <p:nvSpPr>
          <p:cNvPr id="39939" name="Rectangle 3"/>
          <p:cNvSpPr>
            <a:spLocks noGrp="1" noChangeArrowheads="1"/>
          </p:cNvSpPr>
          <p:nvPr>
            <p:ph type="body" idx="1"/>
          </p:nvPr>
        </p:nvSpPr>
        <p:spPr>
          <a:ln>
            <a:solidFill>
              <a:srgbClr val="FF00FF"/>
            </a:solidFill>
            <a:miter lim="800000"/>
            <a:headEnd/>
            <a:tailEnd/>
          </a:ln>
        </p:spPr>
        <p:txBody>
          <a:bodyPr/>
          <a:lstStyle/>
          <a:p>
            <a:pPr eaLnBrk="1" hangingPunct="1">
              <a:buFontTx/>
              <a:buNone/>
            </a:pPr>
            <a:r>
              <a:rPr lang="en-GB">
                <a:latin typeface="Calibri" charset="0"/>
                <a:ea typeface="ヒラギノ角ゴ Pro W3" charset="0"/>
                <a:cs typeface="ヒラギノ角ゴ Pro W3" charset="0"/>
              </a:rPr>
              <a:t>Like Ricardo, Marx believed labour to be objectively measurable under capitalism where workers’ preferences were not taken into account by the employers.</a:t>
            </a:r>
          </a:p>
          <a:p>
            <a:pPr eaLnBrk="1" hangingPunct="1">
              <a:buFontTx/>
              <a:buNone/>
            </a:pPr>
            <a:r>
              <a:rPr lang="en-GB">
                <a:latin typeface="Calibri" charset="0"/>
                <a:ea typeface="ヒラギノ角ゴ Pro W3" charset="0"/>
                <a:cs typeface="ヒラギノ角ゴ Pro W3" charset="0"/>
              </a:rPr>
              <a:t>The measurability of labour would also hold in the early stage of capitalism and would be the basis of central planning.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219200"/>
          </a:xfrm>
          <a:solidFill>
            <a:srgbClr val="00FF00"/>
          </a:solidFill>
        </p:spPr>
        <p:txBody>
          <a:bodyPr/>
          <a:lstStyle/>
          <a:p>
            <a:pPr eaLnBrk="1" hangingPunct="1"/>
            <a:r>
              <a:rPr lang="en-GB" b="1">
                <a:latin typeface="Calibri" charset="0"/>
                <a:ea typeface="ヒラギノ角ゴ Pro W3" charset="0"/>
                <a:cs typeface="ヒラギノ角ゴ Pro W3" charset="0"/>
              </a:rPr>
              <a:t>The Smithian Marx II</a:t>
            </a:r>
            <a:endParaRPr lang="en-GB">
              <a:latin typeface="Calibri" charset="0"/>
              <a:ea typeface="ヒラギノ角ゴ Pro W3" charset="0"/>
              <a:cs typeface="ヒラギノ角ゴ Pro W3" charset="0"/>
            </a:endParaRPr>
          </a:p>
        </p:txBody>
      </p:sp>
      <p:sp>
        <p:nvSpPr>
          <p:cNvPr id="41987" name="Rectangle 3"/>
          <p:cNvSpPr>
            <a:spLocks noGrp="1" noChangeArrowheads="1"/>
          </p:cNvSpPr>
          <p:nvPr>
            <p:ph type="body" idx="1"/>
          </p:nvPr>
        </p:nvSpPr>
        <p:spPr>
          <a:xfrm>
            <a:off x="685800" y="1981200"/>
            <a:ext cx="7924800" cy="4572000"/>
          </a:xfrm>
          <a:ln>
            <a:solidFill>
              <a:srgbClr val="00FF00"/>
            </a:solidFill>
            <a:miter lim="800000"/>
            <a:headEnd/>
            <a:tailEnd/>
          </a:ln>
        </p:spPr>
        <p:txBody>
          <a:bodyPr/>
          <a:lstStyle/>
          <a:p>
            <a:pPr eaLnBrk="1" hangingPunct="1">
              <a:lnSpc>
                <a:spcPct val="90000"/>
              </a:lnSpc>
              <a:buFontTx/>
              <a:buNone/>
            </a:pPr>
            <a:r>
              <a:rPr lang="en-GB" sz="2800">
                <a:latin typeface="Calibri" charset="0"/>
                <a:ea typeface="ヒラギノ角ゴ Pro W3" charset="0"/>
                <a:cs typeface="ヒラギノ角ゴ Pro W3" charset="0"/>
              </a:rPr>
              <a:t>Like Smith, Marx believed in the relevance of the subjective preferences of the workers for their own work and in the endogenous definition of work.</a:t>
            </a:r>
          </a:p>
          <a:p>
            <a:pPr eaLnBrk="1" hangingPunct="1">
              <a:lnSpc>
                <a:spcPct val="90000"/>
              </a:lnSpc>
              <a:buFontTx/>
              <a:buNone/>
            </a:pPr>
            <a:r>
              <a:rPr lang="en-GB" sz="2800">
                <a:latin typeface="Calibri" charset="0"/>
                <a:ea typeface="ヒラギノ角ゴ Pro W3" charset="0"/>
                <a:cs typeface="ヒラギノ角ゴ Pro W3" charset="0"/>
              </a:rPr>
              <a:t>The fact that these preferences were ignored under capitalism was the basis of his criticism of the capitalist firm and were embodied in his final project of a communist society where these preferences would be fully taken into account.</a:t>
            </a:r>
          </a:p>
          <a:p>
            <a:pPr eaLnBrk="1" hangingPunct="1">
              <a:lnSpc>
                <a:spcPct val="90000"/>
              </a:lnSpc>
              <a:buFontTx/>
              <a:buNone/>
            </a:pPr>
            <a:r>
              <a:rPr lang="en-GB" sz="2800">
                <a:latin typeface="Calibri" charset="0"/>
                <a:ea typeface="ヒラギノ角ゴ Pro W3" charset="0"/>
                <a:cs typeface="ヒラギノ角ゴ Pro W3"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295400"/>
          </a:xfrm>
          <a:solidFill>
            <a:srgbClr val="00FF00"/>
          </a:solidFill>
          <a:ln>
            <a:solidFill>
              <a:srgbClr val="FFFF00"/>
            </a:solidFill>
            <a:miter lim="800000"/>
            <a:headEnd/>
            <a:tailEnd/>
          </a:ln>
        </p:spPr>
        <p:txBody>
          <a:bodyPr/>
          <a:lstStyle/>
          <a:p>
            <a:pPr eaLnBrk="1" hangingPunct="1"/>
            <a:r>
              <a:rPr lang="en-GB" b="1">
                <a:latin typeface="Calibri" charset="0"/>
                <a:ea typeface="ヒラギノ角ゴ Pro W3" charset="0"/>
                <a:cs typeface="ヒラギノ角ゴ Pro W3" charset="0"/>
              </a:rPr>
              <a:t>The (half)subjective foundations of neo-classical theory</a:t>
            </a:r>
            <a:endParaRPr lang="en-GB">
              <a:latin typeface="Calibri" charset="0"/>
              <a:ea typeface="ヒラギノ角ゴ Pro W3" charset="0"/>
              <a:cs typeface="ヒラギノ角ゴ Pro W3" charset="0"/>
            </a:endParaRPr>
          </a:p>
        </p:txBody>
      </p:sp>
      <p:sp>
        <p:nvSpPr>
          <p:cNvPr id="44035" name="Rectangle 3"/>
          <p:cNvSpPr>
            <a:spLocks noGrp="1" noChangeArrowheads="1"/>
          </p:cNvSpPr>
          <p:nvPr>
            <p:ph type="body" idx="1"/>
          </p:nvPr>
        </p:nvSpPr>
        <p:spPr>
          <a:xfrm>
            <a:off x="685800" y="1828800"/>
            <a:ext cx="7924800" cy="4572000"/>
          </a:xfrm>
          <a:ln>
            <a:solidFill>
              <a:schemeClr val="folHlink"/>
            </a:solidFill>
            <a:miter lim="800000"/>
            <a:headEnd/>
            <a:tailEnd/>
          </a:ln>
        </p:spPr>
        <p:txBody>
          <a:bodyPr/>
          <a:lstStyle/>
          <a:p>
            <a:pPr eaLnBrk="1" hangingPunct="1">
              <a:lnSpc>
                <a:spcPct val="90000"/>
              </a:lnSpc>
              <a:buFontTx/>
              <a:buNone/>
            </a:pPr>
            <a:r>
              <a:rPr lang="en-GB" sz="2800">
                <a:latin typeface="Calibri" charset="0"/>
                <a:ea typeface="ヒラギノ角ゴ Pro W3" charset="0"/>
                <a:cs typeface="ヒラギノ角ゴ Pro W3" charset="0"/>
              </a:rPr>
              <a:t>Marx has often be criticized for his Ricardian labour theory of value and his ignorance of individual preferences.</a:t>
            </a:r>
          </a:p>
          <a:p>
            <a:pPr eaLnBrk="1" hangingPunct="1">
              <a:lnSpc>
                <a:spcPct val="90000"/>
              </a:lnSpc>
              <a:buFontTx/>
              <a:buNone/>
            </a:pPr>
            <a:r>
              <a:rPr lang="en-GB" sz="2800">
                <a:latin typeface="Calibri" charset="0"/>
                <a:ea typeface="ヒラギノ角ゴ Pro W3" charset="0"/>
                <a:cs typeface="ヒラギノ角ゴ Pro W3" charset="0"/>
              </a:rPr>
              <a:t>However, the neo-classical individual has only preferences for consumption goods and leisure whereas Marx, like Smith, is aware of producers’ preferences.</a:t>
            </a:r>
          </a:p>
          <a:p>
            <a:pPr eaLnBrk="1" hangingPunct="1">
              <a:lnSpc>
                <a:spcPct val="90000"/>
              </a:lnSpc>
              <a:buFontTx/>
              <a:buNone/>
            </a:pPr>
            <a:r>
              <a:rPr lang="en-GB" sz="2800">
                <a:latin typeface="Calibri" charset="0"/>
                <a:ea typeface="ヒラギノ角ゴ Pro W3" charset="0"/>
                <a:cs typeface="ヒラギノ角ゴ Pro W3" charset="0"/>
              </a:rPr>
              <a:t>From this point of view, a striking limitation of neo-classical theory lies in the fact that it considers only a subset of subjective preferences.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a:ln>
            <a:miter lim="800000"/>
            <a:headEnd/>
            <a:tailEnd/>
          </a:ln>
        </p:spPr>
        <p:txBody>
          <a:bodyPr/>
          <a:lstStyle/>
          <a:p>
            <a:pPr eaLnBrk="1" hangingPunct="1">
              <a:defRPr/>
            </a:pPr>
            <a:r>
              <a:rPr lang="en-GB" dirty="0">
                <a:solidFill>
                  <a:srgbClr val="FFFF00"/>
                </a:solidFill>
                <a:ea typeface="ヒラギノ角ゴ Pro W3" pitchFamily="8" charset="-128"/>
                <a:cs typeface="ヒラギノ角ゴ Pro W3" pitchFamily="8" charset="-128"/>
              </a:rPr>
              <a:t> </a:t>
            </a:r>
            <a:r>
              <a:rPr lang="en-GB" dirty="0" err="1">
                <a:ln>
                  <a:solidFill>
                    <a:srgbClr val="660066"/>
                  </a:solidFill>
                </a:ln>
                <a:solidFill>
                  <a:srgbClr val="FFFF00"/>
                </a:solidFill>
                <a:ea typeface="ヒラギノ角ゴ Pro W3" pitchFamily="8" charset="-128"/>
                <a:cs typeface="ヒラギノ角ゴ Pro W3" pitchFamily="8" charset="-128"/>
              </a:rPr>
              <a:t>Coase</a:t>
            </a:r>
            <a:r>
              <a:rPr lang="en-GB" dirty="0">
                <a:ln>
                  <a:solidFill>
                    <a:srgbClr val="660066"/>
                  </a:solidFill>
                </a:ln>
                <a:solidFill>
                  <a:srgbClr val="FFFF00"/>
                </a:solidFill>
                <a:ea typeface="ヒラギノ角ゴ Pro W3" pitchFamily="8" charset="-128"/>
                <a:cs typeface="ヒラギノ角ゴ Pro W3" pitchFamily="8" charset="-128"/>
              </a:rPr>
              <a:t> vs. </a:t>
            </a:r>
            <a:r>
              <a:rPr lang="en-GB" dirty="0" err="1">
                <a:ln>
                  <a:solidFill>
                    <a:srgbClr val="660066"/>
                  </a:solidFill>
                </a:ln>
                <a:solidFill>
                  <a:srgbClr val="FFFF00"/>
                </a:solidFill>
                <a:ea typeface="ヒラギノ角ゴ Pro W3" pitchFamily="8" charset="-128"/>
                <a:cs typeface="ヒラギノ角ゴ Pro W3" pitchFamily="8" charset="-128"/>
              </a:rPr>
              <a:t>Coase</a:t>
            </a:r>
            <a:endParaRPr lang="en-GB" dirty="0">
              <a:ln>
                <a:solidFill>
                  <a:srgbClr val="660066"/>
                </a:solidFill>
              </a:ln>
              <a:solidFill>
                <a:srgbClr val="FFFF00"/>
              </a:solidFill>
              <a:ea typeface="ヒラギノ角ゴ Pro W3" pitchFamily="8" charset="-128"/>
              <a:cs typeface="ヒラギノ角ゴ Pro W3" pitchFamily="8" charset="-128"/>
            </a:endParaRPr>
          </a:p>
        </p:txBody>
      </p:sp>
      <p:sp>
        <p:nvSpPr>
          <p:cNvPr id="46083" name="Segnaposto contenuto 2"/>
          <p:cNvSpPr>
            <a:spLocks noGrp="1"/>
          </p:cNvSpPr>
          <p:nvPr>
            <p:ph idx="1"/>
          </p:nvPr>
        </p:nvSpPr>
        <p:spPr/>
        <p:txBody>
          <a:bodyPr/>
          <a:lstStyle/>
          <a:p>
            <a:pPr eaLnBrk="1" hangingPunct="1"/>
            <a:r>
              <a:rPr lang="en-GB">
                <a:latin typeface="Calibri" charset="0"/>
                <a:ea typeface="ヒラギノ角ゴ Pro W3" charset="0"/>
                <a:cs typeface="ヒラギノ角ゴ Pro W3" charset="0"/>
              </a:rPr>
              <a:t>The Young(er)                                The Old</a:t>
            </a:r>
          </a:p>
        </p:txBody>
      </p:sp>
      <p:pic>
        <p:nvPicPr>
          <p:cNvPr id="4608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425700"/>
            <a:ext cx="222885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424113"/>
            <a:ext cx="2109787" cy="298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pPr eaLnBrk="1" hangingPunct="1"/>
            <a:r>
              <a:rPr lang="en-GB">
                <a:solidFill>
                  <a:srgbClr val="FF0000"/>
                </a:solidFill>
                <a:latin typeface="Calibri" charset="0"/>
                <a:ea typeface="ヒラギノ角ゴ Pro W3" charset="0"/>
                <a:cs typeface="ヒラギノ角ゴ Pro W3" charset="0"/>
              </a:rPr>
              <a:t>The Young English Socialist.</a:t>
            </a:r>
          </a:p>
        </p:txBody>
      </p:sp>
      <p:sp>
        <p:nvSpPr>
          <p:cNvPr id="3" name="Segnaposto contenuto 2"/>
          <p:cNvSpPr>
            <a:spLocks noGrp="1"/>
          </p:cNvSpPr>
          <p:nvPr>
            <p:ph idx="1"/>
          </p:nvPr>
        </p:nvSpPr>
        <p:spPr>
          <a:xfrm>
            <a:off x="4286250" y="1600200"/>
            <a:ext cx="4400550" cy="4525963"/>
          </a:xfrm>
          <a:solidFill>
            <a:srgbClr val="FF0000"/>
          </a:solidFill>
        </p:spPr>
        <p:txBody>
          <a:bodyPr rtlCol="0">
            <a:normAutofit fontScale="92500" lnSpcReduction="20000"/>
          </a:bodyPr>
          <a:lstStyle/>
          <a:p>
            <a:pPr eaLnBrk="1" fontAlgn="auto" hangingPunct="1">
              <a:spcAft>
                <a:spcPts val="0"/>
              </a:spcAft>
              <a:buFont typeface="Arial"/>
              <a:buNone/>
              <a:defRPr/>
            </a:pPr>
            <a:r>
              <a:rPr lang="en-GB" b="1" dirty="0">
                <a:solidFill>
                  <a:schemeClr val="bg1"/>
                </a:solidFill>
                <a:ea typeface="+mn-ea"/>
                <a:cs typeface="+mn-cs"/>
              </a:rPr>
              <a:t>Some fifty-five years ago, in a seminal article called The Nature of the Firm, a young socialist named Ronald </a:t>
            </a:r>
            <a:r>
              <a:rPr lang="en-GB" b="1" dirty="0" err="1">
                <a:solidFill>
                  <a:schemeClr val="bg1"/>
                </a:solidFill>
                <a:ea typeface="+mn-ea"/>
                <a:cs typeface="+mn-cs"/>
              </a:rPr>
              <a:t>Coase</a:t>
            </a:r>
            <a:r>
              <a:rPr lang="en-GB" b="1" dirty="0">
                <a:solidFill>
                  <a:schemeClr val="bg1"/>
                </a:solidFill>
                <a:ea typeface="+mn-ea"/>
                <a:cs typeface="+mn-cs"/>
              </a:rPr>
              <a:t> sought to explain the existence of firms, of organizations within which markets were replaced by hierarchy and command. </a:t>
            </a:r>
            <a:r>
              <a:rPr lang="en-GB" dirty="0">
                <a:solidFill>
                  <a:schemeClr val="bg1"/>
                </a:solidFill>
                <a:ea typeface="+mn-ea"/>
                <a:cs typeface="+mn-cs"/>
              </a:rPr>
              <a:t>                                 </a:t>
            </a:r>
          </a:p>
        </p:txBody>
      </p:sp>
      <p:pic>
        <p:nvPicPr>
          <p:cNvPr id="4710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425700"/>
            <a:ext cx="222885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CasellaDiTesto 5"/>
          <p:cNvSpPr txBox="1">
            <a:spLocks noChangeArrowheads="1"/>
          </p:cNvSpPr>
          <p:nvPr/>
        </p:nvSpPr>
        <p:spPr bwMode="auto">
          <a:xfrm>
            <a:off x="604838" y="5883275"/>
            <a:ext cx="33337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GB" sz="1800" b="1">
                <a:latin typeface="Calibri" charset="0"/>
              </a:rPr>
              <a:t>In the words </a:t>
            </a:r>
          </a:p>
          <a:p>
            <a:pPr eaLnBrk="1" hangingPunct="1"/>
            <a:r>
              <a:rPr lang="en-GB" sz="1800" b="1">
                <a:latin typeface="Calibri" charset="0"/>
              </a:rPr>
              <a:t>of Guido Calabresi: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p:txBody>
          <a:bodyPr/>
          <a:lstStyle/>
          <a:p>
            <a:pPr eaLnBrk="1" hangingPunct="1"/>
            <a:r>
              <a:rPr lang="en-GB">
                <a:solidFill>
                  <a:srgbClr val="0000FF"/>
                </a:solidFill>
                <a:latin typeface="Calibri" charset="0"/>
                <a:ea typeface="ヒラギノ角ゴ Pro W3" charset="0"/>
                <a:cs typeface="ヒラギノ角ゴ Pro W3" charset="0"/>
              </a:rPr>
              <a:t>The Old American Libertarian.</a:t>
            </a:r>
          </a:p>
        </p:txBody>
      </p:sp>
      <p:sp>
        <p:nvSpPr>
          <p:cNvPr id="3" name="Segnaposto contenuto 2"/>
          <p:cNvSpPr>
            <a:spLocks noGrp="1"/>
          </p:cNvSpPr>
          <p:nvPr>
            <p:ph idx="1"/>
          </p:nvPr>
        </p:nvSpPr>
        <p:spPr>
          <a:xfrm>
            <a:off x="4475163" y="1717675"/>
            <a:ext cx="4433887" cy="4535488"/>
          </a:xfrm>
          <a:solidFill>
            <a:srgbClr val="0000FF"/>
          </a:solidFill>
        </p:spPr>
        <p:txBody>
          <a:bodyPr>
            <a:normAutofit/>
          </a:bodyPr>
          <a:lstStyle/>
          <a:p>
            <a:pPr eaLnBrk="1" hangingPunct="1">
              <a:lnSpc>
                <a:spcPct val="90000"/>
              </a:lnSpc>
              <a:buFont typeface="Arial" charset="0"/>
              <a:buNone/>
            </a:pPr>
            <a:r>
              <a:rPr lang="en-US" sz="2700" b="1">
                <a:solidFill>
                  <a:schemeClr val="bg1"/>
                </a:solidFill>
                <a:latin typeface="Calibri" charset="0"/>
                <a:ea typeface="ヒラギノ角ゴ Pro W3" charset="0"/>
                <a:cs typeface="ヒラギノ角ゴ Pro W3" charset="0"/>
              </a:rPr>
              <a:t>Twenty-five years later, in The Problem of Social Cost, Ronald Coase, by then a middle-aged libertarian, indicated how markets could replace hierarchy and command structures to the perceived benefit of those who organized them</a:t>
            </a:r>
            <a:endParaRPr lang="en-US" sz="2700">
              <a:solidFill>
                <a:schemeClr val="bg1"/>
              </a:solidFill>
              <a:latin typeface="Calibri" charset="0"/>
              <a:ea typeface="ヒラギノ角ゴ Pro W3" charset="0"/>
              <a:cs typeface="ヒラギノ角ゴ Pro W3" charset="0"/>
            </a:endParaRPr>
          </a:p>
        </p:txBody>
      </p:sp>
      <p:pic>
        <p:nvPicPr>
          <p:cNvPr id="4813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717675"/>
            <a:ext cx="2111375"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CasellaDiTesto 5"/>
          <p:cNvSpPr txBox="1">
            <a:spLocks noChangeArrowheads="1"/>
          </p:cNvSpPr>
          <p:nvPr/>
        </p:nvSpPr>
        <p:spPr bwMode="auto">
          <a:xfrm>
            <a:off x="604838" y="5780088"/>
            <a:ext cx="30575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GB" sz="1800" b="1">
                <a:latin typeface="Calibri" charset="0"/>
              </a:rPr>
              <a:t>In the words </a:t>
            </a:r>
          </a:p>
          <a:p>
            <a:pPr eaLnBrk="1" hangingPunct="1"/>
            <a:r>
              <a:rPr lang="en-GB" sz="1800" b="1">
                <a:latin typeface="Calibri" charset="0"/>
              </a:rPr>
              <a:t>of Guido Calabresi: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2414588" y="0"/>
            <a:ext cx="6729412" cy="1606550"/>
          </a:xfrm>
          <a:solidFill>
            <a:srgbClr val="FFFFFF"/>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0000"/>
                </a:solidFill>
                <a:latin typeface="Calibri" charset="0"/>
                <a:ea typeface="ヒラギノ角ゴ Pro W3" charset="0"/>
                <a:cs typeface="ヒラギノ角ゴ Pro W3" charset="0"/>
              </a:rPr>
              <a:t>Ronald</a:t>
            </a:r>
            <a:r>
              <a:rPr lang="ja-JP" altLang="it-IT">
                <a:solidFill>
                  <a:srgbClr val="FF0000"/>
                </a:solidFill>
                <a:latin typeface="Calibri" charset="0"/>
                <a:ea typeface="ヒラギノ角ゴ Pro W3" charset="0"/>
                <a:cs typeface="ヒラギノ角ゴ Pro W3" charset="0"/>
              </a:rPr>
              <a:t>’</a:t>
            </a:r>
            <a:r>
              <a:rPr lang="it-IT">
                <a:solidFill>
                  <a:srgbClr val="FF0000"/>
                </a:solidFill>
                <a:latin typeface="Calibri" charset="0"/>
                <a:ea typeface="ヒラギノ角ゴ Pro W3" charset="0"/>
                <a:cs typeface="ヒラギノ角ゴ Pro W3" charset="0"/>
              </a:rPr>
              <a:t>s Record</a:t>
            </a:r>
          </a:p>
        </p:txBody>
      </p:sp>
      <p:sp>
        <p:nvSpPr>
          <p:cNvPr id="105475" name="Rectangle 2"/>
          <p:cNvSpPr>
            <a:spLocks noChangeArrowheads="1"/>
          </p:cNvSpPr>
          <p:nvPr/>
        </p:nvSpPr>
        <p:spPr bwMode="auto">
          <a:xfrm>
            <a:off x="1" y="1606584"/>
            <a:ext cx="8839200" cy="5295938"/>
          </a:xfrm>
          <a:prstGeom prst="rect">
            <a:avLst/>
          </a:prstGeom>
          <a:noFill/>
          <a:ln w="9525">
            <a:noFill/>
            <a:round/>
            <a:headEnd/>
            <a:tailEnd/>
          </a:ln>
        </p:spPr>
        <p:txBody>
          <a:bodyPr lIns="90000" tIns="46800" rIns="90000" bIns="46800">
            <a:spAutoFit/>
          </a:bodyPr>
          <a:lstStyle/>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ea typeface="ヒラギノ角ゴ Pro W3" charset="-128"/>
                <a:cs typeface="ヒラギノ角ゴ Pro W3" charset="-128"/>
              </a:rPr>
              <a:t>Young Ronald (1937) claims:</a:t>
            </a:r>
            <a:r>
              <a:rPr lang="en-US" b="1" dirty="0">
                <a:solidFill>
                  <a:srgbClr val="000000"/>
                </a:solidFill>
                <a:ea typeface="ヒラギノ角ゴ Pro W3" charset="-128"/>
                <a:cs typeface="ヒラギノ角ゴ Pro W3" charset="-128"/>
              </a:rPr>
              <a:t> </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ea typeface="ヒラギノ角ゴ Pro W3" charset="-128"/>
                <a:cs typeface="ヒラギノ角ゴ Pro W3" charset="-128"/>
              </a:rPr>
              <a:t>In a world of zero transaction costs firms would not exist. Firms exist only when market transaction costs are positive.</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ea typeface="ヒラギノ角ゴ Pro W3" charset="-128"/>
                <a:cs typeface="ヒラギノ角ゴ Pro W3" charset="-128"/>
              </a:rPr>
              <a:t>Old Ronald (1960) claims:</a:t>
            </a:r>
            <a:r>
              <a:rPr lang="en-US" dirty="0">
                <a:solidFill>
                  <a:srgbClr val="000000"/>
                </a:solidFill>
                <a:ea typeface="ヒラギノ角ゴ Pro W3" charset="-128"/>
                <a:cs typeface="ヒラギノ角ゴ Pro W3" charset="-128"/>
              </a:rPr>
              <a:t> </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000000"/>
                </a:solidFill>
                <a:ea typeface="ヒラギノ角ゴ Pro W3" charset="-128"/>
                <a:cs typeface="ヒラギノ角ゴ Pro W3" charset="-128"/>
              </a:rPr>
              <a:t>In a world of zero transaction costs (and well defined property rights) all externalities (harmful and beneficial effects) are </a:t>
            </a:r>
            <a:r>
              <a:rPr lang="en-US" dirty="0" err="1">
                <a:solidFill>
                  <a:srgbClr val="000000"/>
                </a:solidFill>
                <a:ea typeface="ヒラギノ角ゴ Pro W3" charset="-128"/>
                <a:cs typeface="ヒラギノ角ゴ Pro W3" charset="-128"/>
              </a:rPr>
              <a:t>internalised</a:t>
            </a:r>
            <a:r>
              <a:rPr lang="en-US" dirty="0">
                <a:solidFill>
                  <a:srgbClr val="000000"/>
                </a:solidFill>
                <a:ea typeface="ヒラギノ角ゴ Pro W3" charset="-128"/>
                <a:cs typeface="ヒラギノ角ゴ Pro W3" charset="-128"/>
              </a:rPr>
              <a:t> (taken into account) by market transactions. (</a:t>
            </a:r>
            <a:r>
              <a:rPr lang="en-US" dirty="0" err="1">
                <a:solidFill>
                  <a:srgbClr val="000000"/>
                </a:solidFill>
                <a:ea typeface="ヒラギノ角ゴ Pro W3" charset="-128"/>
                <a:cs typeface="ヒラギノ角ゴ Pro W3" charset="-128"/>
              </a:rPr>
              <a:t>Coase</a:t>
            </a:r>
            <a:r>
              <a:rPr lang="en-US" dirty="0">
                <a:solidFill>
                  <a:srgbClr val="000000"/>
                </a:solidFill>
                <a:ea typeface="ヒラギノ角ゴ Pro W3" charset="-128"/>
                <a:cs typeface="ヒラギノ角ゴ Pro W3" charset="-128"/>
              </a:rPr>
              <a:t> theorem)</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333399"/>
                </a:solidFill>
                <a:ea typeface="ヒラギノ角ゴ Pro W3" charset="-128"/>
                <a:cs typeface="ヒラギノ角ゴ Pro W3" charset="-128"/>
              </a:rPr>
              <a:t>Old Ronald (1960) also claims:</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ea typeface="ヒラギノ角ゴ Pro W3" charset="-128"/>
                <a:cs typeface="ヒラギノ角ゴ Pro W3" charset="-128"/>
              </a:rPr>
              <a:t>That the first statement does not contradict the second.</a:t>
            </a:r>
          </a:p>
          <a:p>
            <a:pPr algn="just" fontAlgn="auto">
              <a:spcBef>
                <a:spcPts val="1200"/>
              </a:spcBef>
              <a:spcAft>
                <a:spcPts val="12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ln>
                  <a:solidFill>
                    <a:srgbClr val="4F81BD"/>
                  </a:solidFill>
                </a:ln>
                <a:solidFill>
                  <a:srgbClr val="FF0000"/>
                </a:solidFill>
                <a:ea typeface="ヒラギノ角ゴ Pro W3" charset="-128"/>
                <a:cs typeface="ヒラギノ角ゴ Pro W3" charset="-128"/>
              </a:rPr>
              <a:t>Diagnosis:  old age schizophrenia. </a:t>
            </a:r>
            <a:endParaRPr lang="en-US" b="1" dirty="0">
              <a:solidFill>
                <a:srgbClr val="000000"/>
              </a:solidFill>
              <a:ea typeface="ヒラギノ角ゴ Pro W3" charset="-128"/>
              <a:cs typeface="ヒラギノ角ゴ Pro W3" charset="-128"/>
            </a:endParaRPr>
          </a:p>
          <a:p>
            <a:pP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dirty="0">
              <a:solidFill>
                <a:srgbClr val="000000"/>
              </a:solidFill>
              <a:ea typeface="ヒラギノ角ゴ Pro W3" charset="-128"/>
              <a:cs typeface="ヒラギノ角ゴ Pro W3" charset="-128"/>
            </a:endParaRPr>
          </a:p>
        </p:txBody>
      </p:sp>
      <p:pic>
        <p:nvPicPr>
          <p:cNvPr id="49156"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14588" cy="160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219200"/>
          </a:xfrm>
          <a:solidFill>
            <a:srgbClr val="FF0000"/>
          </a:solidFill>
        </p:spPr>
        <p:txBody>
          <a:bodyPr rtlCol="0">
            <a:normAutofit/>
          </a:bodyPr>
          <a:lstStyle/>
          <a:p>
            <a:pPr eaLnBrk="1" fontAlgn="auto" hangingPunct="1">
              <a:spcAft>
                <a:spcPts val="0"/>
              </a:spcAft>
              <a:defRPr/>
            </a:pPr>
            <a:r>
              <a:rPr lang="en-GB" sz="3600" dirty="0">
                <a:ln>
                  <a:solidFill>
                    <a:srgbClr val="FFFFFF"/>
                  </a:solidFill>
                </a:ln>
                <a:solidFill>
                  <a:schemeClr val="accent1"/>
                </a:solidFill>
                <a:ea typeface="+mj-ea"/>
                <a:cs typeface="+mj-cs"/>
              </a:rPr>
              <a:t>The ends -means separation problem.</a:t>
            </a:r>
            <a:endParaRPr lang="en-GB" dirty="0">
              <a:ln>
                <a:solidFill>
                  <a:srgbClr val="FFFFFF"/>
                </a:solidFill>
              </a:ln>
              <a:ea typeface="+mj-ea"/>
              <a:cs typeface="+mj-cs"/>
            </a:endParaRPr>
          </a:p>
        </p:txBody>
      </p:sp>
      <p:sp>
        <p:nvSpPr>
          <p:cNvPr id="33795" name="Rectangle 3"/>
          <p:cNvSpPr>
            <a:spLocks noGrp="1" noChangeArrowheads="1"/>
          </p:cNvSpPr>
          <p:nvPr>
            <p:ph type="body" idx="1"/>
          </p:nvPr>
        </p:nvSpPr>
        <p:spPr>
          <a:xfrm>
            <a:off x="609600" y="1295400"/>
            <a:ext cx="8077200" cy="5562600"/>
          </a:xfrm>
        </p:spPr>
        <p:txBody>
          <a:bodyPr/>
          <a:lstStyle/>
          <a:p>
            <a:pPr eaLnBrk="1" hangingPunct="1">
              <a:lnSpc>
                <a:spcPct val="90000"/>
              </a:lnSpc>
              <a:buFontTx/>
              <a:buNone/>
            </a:pPr>
            <a:r>
              <a:rPr lang="en-GB" sz="2800">
                <a:ea typeface="ヒラギノ角ゴ Pro W3" pitchFamily="-107" charset="-128"/>
                <a:cs typeface="ヒラギノ角ゴ Pro W3" pitchFamily="-107" charset="-128"/>
              </a:rPr>
              <a:t>When preferences for work are taken into account (and even more if we endogenize the definition of work itself), the problem becomes more complex because ends </a:t>
            </a:r>
            <a:r>
              <a:rPr lang="en-GB" sz="2800">
                <a:solidFill>
                  <a:srgbClr val="FF0000"/>
                </a:solidFill>
                <a:ea typeface="ヒラギノ角ゴ Pro W3" pitchFamily="-107" charset="-128"/>
                <a:cs typeface="ヒラギノ角ゴ Pro W3" pitchFamily="-107" charset="-128"/>
              </a:rPr>
              <a:t>cannot be separated a a priori</a:t>
            </a:r>
            <a:r>
              <a:rPr lang="en-GB" sz="2800">
                <a:ea typeface="ヒラギノ角ゴ Pro W3" pitchFamily="-107" charset="-128"/>
                <a:cs typeface="ヒラギノ角ゴ Pro W3" pitchFamily="-107" charset="-128"/>
              </a:rPr>
              <a:t> from means.</a:t>
            </a:r>
          </a:p>
          <a:p>
            <a:pPr eaLnBrk="1" hangingPunct="1">
              <a:lnSpc>
                <a:spcPct val="90000"/>
              </a:lnSpc>
              <a:buFontTx/>
              <a:buNone/>
            </a:pPr>
            <a:r>
              <a:rPr lang="en-GB" sz="2800">
                <a:ea typeface="ヒラギノ角ゴ Pro W3" pitchFamily="-107" charset="-128"/>
                <a:cs typeface="ヒラギノ角ゴ Pro W3" pitchFamily="-107" charset="-128"/>
              </a:rPr>
              <a:t> </a:t>
            </a:r>
            <a:r>
              <a:rPr lang="en-GB" sz="2800">
                <a:solidFill>
                  <a:srgbClr val="FF0000"/>
                </a:solidFill>
                <a:ea typeface="ヒラギノ角ゴ Pro W3" pitchFamily="-107" charset="-128"/>
                <a:cs typeface="ヒラギノ角ゴ Pro W3" pitchFamily="-107" charset="-128"/>
              </a:rPr>
              <a:t>Technological efficiency</a:t>
            </a:r>
            <a:r>
              <a:rPr lang="en-GB" sz="2800">
                <a:ea typeface="ヒラギノ角ゴ Pro W3" pitchFamily="-107" charset="-128"/>
                <a:cs typeface="ヒラギノ角ゴ Pro W3" pitchFamily="-107" charset="-128"/>
              </a:rPr>
              <a:t> cannot be stated independently of preferences for different types of human activities. </a:t>
            </a:r>
          </a:p>
          <a:p>
            <a:pPr eaLnBrk="1" hangingPunct="1">
              <a:lnSpc>
                <a:spcPct val="90000"/>
              </a:lnSpc>
              <a:buFontTx/>
              <a:buNone/>
            </a:pPr>
            <a:r>
              <a:rPr lang="en-GB" sz="2800">
                <a:solidFill>
                  <a:srgbClr val="FF0000"/>
                </a:solidFill>
                <a:ea typeface="ヒラギノ角ゴ Pro W3" pitchFamily="-107" charset="-128"/>
                <a:cs typeface="ヒラギノ角ゴ Pro W3" pitchFamily="-107" charset="-128"/>
              </a:rPr>
              <a:t>Self-realization scarcity arises:</a:t>
            </a:r>
            <a:r>
              <a:rPr lang="en-GB" sz="2800">
                <a:ea typeface="ヒラギノ角ゴ Pro W3" pitchFamily="-107" charset="-128"/>
                <a:cs typeface="ヒラギノ角ゴ Pro W3" pitchFamily="-107" charset="-128"/>
              </a:rPr>
              <a:t> some human productive activities are more in demand than others because they allow more work satisfaction in terms of creativity and self-realization.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1671638" y="81413"/>
            <a:ext cx="6253162" cy="990600"/>
          </a:xfrm>
          <a:solidFill>
            <a:schemeClr val="tx2"/>
          </a:solidFill>
        </p:spPr>
        <p:txBody>
          <a:bodyPr/>
          <a:lstStyle/>
          <a:p>
            <a:pPr eaLnBrk="1" hangingPunct="1">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a:solidFill>
                  <a:srgbClr val="FFFF00"/>
                </a:solidFill>
                <a:latin typeface="Calibri" charset="0"/>
                <a:ea typeface="ヒラギノ角ゴ Pro W3" charset="0"/>
                <a:cs typeface="ヒラギノ角ゴ Pro W3" charset="0"/>
              </a:rPr>
              <a:t>Lissening to Ronald</a:t>
            </a:r>
            <a:r>
              <a:rPr lang="ja-JP" altLang="it-IT" sz="3200">
                <a:solidFill>
                  <a:srgbClr val="FFFF00"/>
                </a:solidFill>
                <a:latin typeface="Calibri" charset="0"/>
                <a:ea typeface="ヒラギノ角ゴ Pro W3" charset="0"/>
                <a:cs typeface="ヒラギノ角ゴ Pro W3" charset="0"/>
              </a:rPr>
              <a:t>’</a:t>
            </a:r>
            <a:r>
              <a:rPr lang="it-IT" sz="3200">
                <a:solidFill>
                  <a:srgbClr val="FFFF00"/>
                </a:solidFill>
                <a:latin typeface="Calibri" charset="0"/>
                <a:ea typeface="ヒラギノ角ゴ Pro W3" charset="0"/>
                <a:cs typeface="ヒラギノ角ゴ Pro W3" charset="0"/>
              </a:rPr>
              <a:t>s reasons........</a:t>
            </a:r>
          </a:p>
        </p:txBody>
      </p:sp>
      <p:sp>
        <p:nvSpPr>
          <p:cNvPr id="51203" name="Rectangle 2"/>
          <p:cNvSpPr>
            <a:spLocks noGrp="1" noChangeArrowheads="1"/>
          </p:cNvSpPr>
          <p:nvPr>
            <p:ph type="body" idx="1"/>
          </p:nvPr>
        </p:nvSpPr>
        <p:spPr>
          <a:xfrm>
            <a:off x="1671638" y="1385888"/>
            <a:ext cx="7472362" cy="2339975"/>
          </a:xfrm>
        </p:spPr>
        <p:txBody>
          <a:bodyPr/>
          <a:lstStyle/>
          <a:p>
            <a:pPr marL="0" indent="0" eaLnBrk="1" hangingPunct="1">
              <a:lnSpc>
                <a:spcPct val="90000"/>
              </a:lnSpc>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solidFill>
                  <a:srgbClr val="333399"/>
                </a:solidFill>
                <a:latin typeface="Calibri" charset="0"/>
                <a:ea typeface="ヒラギノ角ゴ Pro W3" charset="0"/>
                <a:cs typeface="ヒラギノ角ゴ Pro W3" charset="0"/>
              </a:rPr>
              <a:t>In his famous 1960 article we must get to  Section 6</a:t>
            </a:r>
          </a:p>
          <a:p>
            <a:pPr marL="0" indent="0" eaLnBrk="1" hangingPunct="1">
              <a:lnSpc>
                <a:spcPct val="90000"/>
              </a:lnSpc>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solidFill>
                  <a:srgbClr val="333399"/>
                </a:solidFill>
                <a:latin typeface="Calibri" charset="0"/>
                <a:ea typeface="ヒラギノ角ゴ Pro W3" charset="0"/>
                <a:cs typeface="ヒラギノ角ゴ Pro W3" charset="0"/>
              </a:rPr>
              <a:t>“The Cost of Market Transaction Taken into Account”</a:t>
            </a:r>
          </a:p>
          <a:p>
            <a:pPr marL="0" indent="0" eaLnBrk="1" hangingPunct="1">
              <a:lnSpc>
                <a:spcPct val="90000"/>
              </a:lnSpc>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solidFill>
                  <a:srgbClr val="333399"/>
                </a:solidFill>
                <a:latin typeface="Calibri" charset="0"/>
                <a:ea typeface="ヒラギノ角ゴ Pro W3" charset="0"/>
                <a:cs typeface="ヒラギノ角ゴ Pro W3" charset="0"/>
              </a:rPr>
              <a:t>where he points out that:</a:t>
            </a:r>
          </a:p>
          <a:p>
            <a:pPr marL="0" indent="0" eaLnBrk="1" hangingPunct="1">
              <a:lnSpc>
                <a:spcPct val="90000"/>
              </a:lnSpc>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b="1" dirty="0">
                <a:solidFill>
                  <a:srgbClr val="333399"/>
                </a:solidFill>
                <a:latin typeface="Calibri" charset="0"/>
                <a:ea typeface="ヒラギノ角ゴ Pro W3" charset="0"/>
                <a:cs typeface="ヒラギノ角ゴ Pro W3" charset="0"/>
              </a:rPr>
              <a:t> </a:t>
            </a:r>
            <a:r>
              <a:rPr lang="en-US" sz="2400" dirty="0">
                <a:latin typeface="Calibri" charset="0"/>
                <a:ea typeface="ヒラギノ角ゴ Pro W3" charset="0"/>
                <a:cs typeface="ヒラギノ角ゴ Pro W3" charset="0"/>
              </a:rPr>
              <a:t>“The argument has proceeded up to this point on the assumption that there were no cost involved in carrying market transactions.” (1960, p. 114)</a:t>
            </a:r>
          </a:p>
          <a:p>
            <a:pPr eaLnBrk="1" hangingPunct="1">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000" dirty="0">
              <a:latin typeface="Calibri" charset="0"/>
              <a:ea typeface="ヒラギノ角ゴ Pro W3" charset="0"/>
              <a:cs typeface="ヒラギノ角ゴ Pro W3" charset="0"/>
            </a:endParaRP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7463"/>
            <a:ext cx="1520825"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8239" y="17463"/>
            <a:ext cx="1095761"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CasellaDiTesto 5"/>
          <p:cNvSpPr txBox="1">
            <a:spLocks noChangeArrowheads="1"/>
          </p:cNvSpPr>
          <p:nvPr/>
        </p:nvSpPr>
        <p:spPr bwMode="auto">
          <a:xfrm>
            <a:off x="0" y="3758445"/>
            <a:ext cx="9144000" cy="319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1pPr>
            <a:lvl2pPr marL="37931725" indent="-37474525"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charset="0"/>
                <a:ea typeface="ヒラギノ角ゴ Pro W3" charset="0"/>
                <a:cs typeface="ヒラギノ角ゴ Pro W3" charset="0"/>
              </a:defRPr>
            </a:lvl9pPr>
          </a:lstStyle>
          <a:p>
            <a:pPr eaLnBrk="1" hangingPunct="1">
              <a:lnSpc>
                <a:spcPct val="90000"/>
              </a:lnSpc>
              <a:spcBef>
                <a:spcPts val="500"/>
              </a:spcBef>
            </a:pPr>
            <a:r>
              <a:rPr lang="en-US" dirty="0">
                <a:latin typeface="Calibri" charset="0"/>
              </a:rPr>
              <a:t>"It is clear that an alternative form of economic organization which could achieve the same result at less cost that would be incurred by using the market would enable the value of production to be raised. </a:t>
            </a:r>
            <a:r>
              <a:rPr lang="en-US" dirty="0">
                <a:solidFill>
                  <a:srgbClr val="FF0000"/>
                </a:solidFill>
                <a:latin typeface="Calibri" charset="0"/>
              </a:rPr>
              <a:t>As I explained many years ago </a:t>
            </a:r>
            <a:r>
              <a:rPr lang="en-US" dirty="0">
                <a:latin typeface="Calibri" charset="0"/>
              </a:rPr>
              <a:t>the firm represents such an alternative to </a:t>
            </a:r>
            <a:r>
              <a:rPr lang="en-US" dirty="0" err="1">
                <a:latin typeface="Calibri" charset="0"/>
              </a:rPr>
              <a:t>organising</a:t>
            </a:r>
            <a:r>
              <a:rPr lang="en-US" dirty="0">
                <a:latin typeface="Calibri" charset="0"/>
              </a:rPr>
              <a:t> market transactions" (1960, p. 115).</a:t>
            </a:r>
          </a:p>
          <a:p>
            <a:pPr eaLnBrk="1" hangingPunct="1">
              <a:lnSpc>
                <a:spcPct val="90000"/>
              </a:lnSpc>
              <a:spcBef>
                <a:spcPts val="600"/>
              </a:spcBef>
            </a:pPr>
            <a:r>
              <a:rPr lang="en-US" dirty="0">
                <a:latin typeface="Calibri" charset="0"/>
              </a:rPr>
              <a:t>"But the firm  is not the only possible answer to this problem…. "an alternative solution is direct governmental regulation" (</a:t>
            </a:r>
            <a:r>
              <a:rPr lang="en-US" dirty="0" err="1">
                <a:latin typeface="Calibri" charset="0"/>
              </a:rPr>
              <a:t>Coase</a:t>
            </a:r>
            <a:r>
              <a:rPr lang="en-US" dirty="0">
                <a:latin typeface="Calibri" charset="0"/>
              </a:rPr>
              <a:t> 1960 p. 116). </a:t>
            </a:r>
          </a:p>
          <a:p>
            <a:pPr eaLnBrk="1" hangingPunct="1"/>
            <a:endParaRPr lang="en-GB" dirty="0">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5226" y="0"/>
            <a:ext cx="7088774" cy="2082875"/>
          </a:xfrm>
          <a:solidFill>
            <a:schemeClr val="tx1"/>
          </a:solidFill>
          <a:ln>
            <a:miter lim="800000"/>
            <a:headEnd/>
            <a:tailEnd/>
          </a:ln>
        </p:spPr>
        <p:txBody>
          <a:bodyPr/>
          <a:lstStyle/>
          <a:p>
            <a:pPr>
              <a:buFont typeface="Times New Roman" charset="0"/>
              <a:buNone/>
              <a:defRPr/>
            </a:pPr>
            <a:r>
              <a:rPr lang="en-GB" dirty="0">
                <a:ln>
                  <a:solidFill>
                    <a:schemeClr val="accent1">
                      <a:lumMod val="20000"/>
                      <a:lumOff val="80000"/>
                    </a:schemeClr>
                  </a:solidFill>
                </a:ln>
                <a:solidFill>
                  <a:schemeClr val="bg1"/>
                </a:solidFill>
              </a:rPr>
              <a:t>Ronald’s un-divided self.</a:t>
            </a:r>
          </a:p>
        </p:txBody>
      </p:sp>
      <p:sp>
        <p:nvSpPr>
          <p:cNvPr id="3" name="Segnaposto contenuto 2"/>
          <p:cNvSpPr>
            <a:spLocks noGrp="1"/>
          </p:cNvSpPr>
          <p:nvPr>
            <p:ph idx="1"/>
          </p:nvPr>
        </p:nvSpPr>
        <p:spPr>
          <a:xfrm>
            <a:off x="0" y="2082875"/>
            <a:ext cx="9143999" cy="4775125"/>
          </a:xfrm>
          <a:ln>
            <a:miter lim="800000"/>
            <a:headEnd/>
            <a:tailEnd/>
          </a:ln>
        </p:spPr>
        <p:txBody>
          <a:bodyPr/>
          <a:lstStyle/>
          <a:p>
            <a:pPr>
              <a:buFont typeface="Times New Roman" charset="0"/>
              <a:buNone/>
              <a:defRPr/>
            </a:pPr>
            <a:r>
              <a:rPr lang="en-GB" sz="2400" dirty="0" err="1"/>
              <a:t>Coase</a:t>
            </a:r>
            <a:r>
              <a:rPr lang="en-GB" sz="2400" dirty="0"/>
              <a:t> argues that the “</a:t>
            </a:r>
            <a:r>
              <a:rPr lang="en-GB" sz="2400" dirty="0" err="1"/>
              <a:t>Coase</a:t>
            </a:r>
            <a:r>
              <a:rPr lang="en-GB" sz="2400" dirty="0"/>
              <a:t> theorem” (but there is no theorem according to </a:t>
            </a:r>
            <a:r>
              <a:rPr lang="en-GB" sz="2400" dirty="0" err="1"/>
              <a:t>Coase</a:t>
            </a:r>
            <a:r>
              <a:rPr lang="en-GB" sz="2400" dirty="0"/>
              <a:t>!) is perfectly consistent with the 1937 article and they make up one unique theory. </a:t>
            </a:r>
            <a:r>
              <a:rPr lang="en-GB" sz="2400" dirty="0">
                <a:ln>
                  <a:solidFill>
                    <a:srgbClr val="660066"/>
                  </a:solidFill>
                </a:ln>
              </a:rPr>
              <a:t>He is correct.</a:t>
            </a:r>
          </a:p>
          <a:p>
            <a:pPr>
              <a:buFont typeface="Times New Roman" charset="0"/>
              <a:buNone/>
              <a:defRPr/>
            </a:pPr>
            <a:r>
              <a:rPr lang="en-GB" sz="2400" dirty="0"/>
              <a:t>According the “</a:t>
            </a:r>
            <a:r>
              <a:rPr lang="en-GB" sz="2400" dirty="0" err="1"/>
              <a:t>Coase</a:t>
            </a:r>
            <a:r>
              <a:rPr lang="en-GB" sz="2400" dirty="0"/>
              <a:t> theorem”, in a world of zero transaction costs, markets can internalize all externalities. State intervention and </a:t>
            </a:r>
            <a:r>
              <a:rPr lang="en-GB" sz="2400" dirty="0" err="1"/>
              <a:t>Pigouvian</a:t>
            </a:r>
            <a:r>
              <a:rPr lang="en-GB" sz="2400" dirty="0"/>
              <a:t> taxes  (</a:t>
            </a:r>
            <a:r>
              <a:rPr lang="en-GB" sz="2400" dirty="0">
                <a:ln>
                  <a:solidFill>
                    <a:srgbClr val="660066"/>
                  </a:solidFill>
                </a:ln>
              </a:rPr>
              <a:t>and firms</a:t>
            </a:r>
            <a:r>
              <a:rPr lang="en-GB" sz="2400" dirty="0"/>
              <a:t>) are all unnecessary in that framework.</a:t>
            </a:r>
          </a:p>
          <a:p>
            <a:pPr>
              <a:buFont typeface="Times New Roman" charset="0"/>
              <a:buNone/>
              <a:defRPr/>
            </a:pPr>
            <a:r>
              <a:rPr lang="en-GB" sz="2400" dirty="0"/>
              <a:t>Unsurprisingly, if one institution (the market) is assumed to be costless, only two things can happen:</a:t>
            </a:r>
          </a:p>
          <a:p>
            <a:pPr marL="457200" indent="-457200">
              <a:buFont typeface="Times New Roman" charset="0"/>
              <a:buAutoNum type="arabicParenR"/>
              <a:defRPr/>
            </a:pPr>
            <a:r>
              <a:rPr lang="en-GB" sz="2400" dirty="0"/>
              <a:t>If the other institutions are </a:t>
            </a:r>
            <a:r>
              <a:rPr lang="en-GB" sz="2400" dirty="0">
                <a:ln>
                  <a:solidFill>
                    <a:srgbClr val="660066"/>
                  </a:solidFill>
                </a:ln>
              </a:rPr>
              <a:t>costly</a:t>
            </a:r>
            <a:r>
              <a:rPr lang="en-GB" sz="2400" dirty="0"/>
              <a:t>, they disappear.</a:t>
            </a:r>
          </a:p>
          <a:p>
            <a:pPr marL="457200" indent="-457200">
              <a:buFont typeface="Times New Roman" charset="0"/>
              <a:buAutoNum type="arabicParenR"/>
              <a:defRPr/>
            </a:pPr>
            <a:r>
              <a:rPr lang="en-GB" sz="2400" dirty="0"/>
              <a:t>If the other institutions are also </a:t>
            </a:r>
            <a:r>
              <a:rPr lang="en-GB" sz="2400" dirty="0">
                <a:ln>
                  <a:solidFill>
                    <a:srgbClr val="660066"/>
                  </a:solidFill>
                </a:ln>
              </a:rPr>
              <a:t>costless</a:t>
            </a:r>
            <a:r>
              <a:rPr lang="en-GB" sz="2400" dirty="0"/>
              <a:t>, they may co-exist but their mix cannot be a relevant economic issue.</a:t>
            </a:r>
          </a:p>
          <a:p>
            <a:pPr>
              <a:buFont typeface="Times New Roman" charset="0"/>
              <a:buNone/>
              <a:defRPr/>
            </a:pPr>
            <a:endParaRPr lang="en-GB" dirty="0"/>
          </a:p>
          <a:p>
            <a:pPr>
              <a:buFont typeface="Times New Roman" charset="0"/>
              <a:buNone/>
              <a:defRPr/>
            </a:pPr>
            <a:endParaRPr lang="en-GB" dirty="0"/>
          </a:p>
        </p:txBody>
      </p:sp>
      <p:pic>
        <p:nvPicPr>
          <p:cNvPr id="5325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5813"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176344" cy="577337"/>
          </a:xfrm>
        </p:spPr>
        <p:txBody>
          <a:bodyPr>
            <a:normAutofit fontScale="90000"/>
          </a:bodyPr>
          <a:lstStyle/>
          <a:p>
            <a:r>
              <a:rPr lang="en-US" dirty="0">
                <a:ln w="31750" cap="flat" cmpd="sng" algn="ctr">
                  <a:solidFill>
                    <a:srgbClr val="4F6228"/>
                  </a:solidFill>
                  <a:prstDash val="solid"/>
                  <a:round/>
                  <a:headEnd type="none" w="med" len="med"/>
                  <a:tailEnd type="none" w="med" len="med"/>
                </a:ln>
              </a:rPr>
              <a:t>Institutions as costly substitutes</a:t>
            </a:r>
          </a:p>
        </p:txBody>
      </p:sp>
      <p:sp>
        <p:nvSpPr>
          <p:cNvPr id="3" name="Segnaposto contenuto 2"/>
          <p:cNvSpPr>
            <a:spLocks noGrp="1"/>
          </p:cNvSpPr>
          <p:nvPr>
            <p:ph idx="1"/>
          </p:nvPr>
        </p:nvSpPr>
        <p:spPr>
          <a:xfrm>
            <a:off x="457200" y="1125251"/>
            <a:ext cx="8433582" cy="538512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New Institutional Economics has correctly emphasized that institutions are </a:t>
            </a:r>
            <a:r>
              <a:rPr lang="en-US" b="1" dirty="0"/>
              <a:t>costly substitutes</a:t>
            </a:r>
            <a:r>
              <a:rPr lang="en-US" dirty="0"/>
              <a:t> and that growth requires their optimal mix. </a:t>
            </a:r>
          </a:p>
          <a:p>
            <a:r>
              <a:rPr lang="en-US" dirty="0"/>
              <a:t>Explaining and searching for the efficient institutional mix is one of the main purposes of new-institutional economics.</a:t>
            </a:r>
          </a:p>
          <a:p>
            <a:r>
              <a:rPr lang="en-US" dirty="0"/>
              <a:t>However, New Institutional Economics  suffers from two important limitations: </a:t>
            </a:r>
          </a:p>
          <a:p>
            <a:pPr>
              <a:buFontTx/>
              <a:buChar char="-"/>
            </a:pPr>
            <a:r>
              <a:rPr lang="en-US" dirty="0">
                <a:ln>
                  <a:solidFill>
                    <a:schemeClr val="accent6">
                      <a:lumMod val="75000"/>
                    </a:schemeClr>
                  </a:solidFill>
                </a:ln>
              </a:rPr>
              <a:t>no institutional complementarities</a:t>
            </a:r>
          </a:p>
          <a:p>
            <a:pPr>
              <a:buFontTx/>
              <a:buChar char="-"/>
            </a:pPr>
            <a:r>
              <a:rPr lang="en-US" dirty="0">
                <a:ln>
                  <a:solidFill>
                    <a:schemeClr val="accent6">
                      <a:lumMod val="75000"/>
                    </a:schemeClr>
                  </a:solidFill>
                </a:ln>
              </a:rPr>
              <a:t>implicit reliance on meta-institutions.</a:t>
            </a:r>
          </a:p>
        </p:txBody>
      </p:sp>
    </p:spTree>
    <p:extLst>
      <p:ext uri="{BB962C8B-B14F-4D97-AF65-F5344CB8AC3E}">
        <p14:creationId xmlns:p14="http://schemas.microsoft.com/office/powerpoint/2010/main" val="32542337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3</a:t>
            </a:r>
          </a:p>
        </p:txBody>
      </p:sp>
      <p:sp>
        <p:nvSpPr>
          <p:cNvPr id="3" name="Content Placeholder 2"/>
          <p:cNvSpPr>
            <a:spLocks noGrp="1"/>
          </p:cNvSpPr>
          <p:nvPr>
            <p:ph idx="1"/>
          </p:nvPr>
        </p:nvSpPr>
        <p:spPr/>
        <p:txBody>
          <a:bodyPr/>
          <a:lstStyle/>
          <a:p>
            <a:pPr marL="0" indent="0" algn="ctr">
              <a:buNone/>
            </a:pPr>
            <a:r>
              <a:rPr lang="en-US" sz="8000" dirty="0"/>
              <a:t>Technology and Institutions</a:t>
            </a:r>
          </a:p>
        </p:txBody>
      </p:sp>
    </p:spTree>
    <p:extLst>
      <p:ext uri="{BB962C8B-B14F-4D97-AF65-F5344CB8AC3E}">
        <p14:creationId xmlns:p14="http://schemas.microsoft.com/office/powerpoint/2010/main" val="2167954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502306"/>
          </a:xfrm>
          <a:solidFill>
            <a:srgbClr val="0000FF"/>
          </a:solidFill>
        </p:spPr>
        <p:txBody>
          <a:bodyPr>
            <a:normAutofit/>
          </a:bodyPr>
          <a:lstStyle/>
          <a:p>
            <a:r>
              <a:rPr lang="en-GB" dirty="0">
                <a:ln>
                  <a:solidFill>
                    <a:schemeClr val="bg1"/>
                  </a:solidFill>
                </a:ln>
                <a:solidFill>
                  <a:srgbClr val="FFFF00"/>
                </a:solidFill>
              </a:rPr>
              <a:t>The changing optimal mix of costly institutions:</a:t>
            </a:r>
            <a:br>
              <a:rPr lang="en-GB" dirty="0">
                <a:ln>
                  <a:solidFill>
                    <a:schemeClr val="bg1"/>
                  </a:solidFill>
                </a:ln>
                <a:solidFill>
                  <a:srgbClr val="FFFF00"/>
                </a:solidFill>
              </a:rPr>
            </a:br>
            <a:r>
              <a:rPr lang="en-GB" dirty="0">
                <a:ln>
                  <a:solidFill>
                    <a:srgbClr val="FF0000"/>
                  </a:solidFill>
                </a:ln>
                <a:solidFill>
                  <a:srgbClr val="FFFF00"/>
                </a:solidFill>
              </a:rPr>
              <a:t>a </a:t>
            </a:r>
            <a:r>
              <a:rPr lang="en-GB" dirty="0" err="1">
                <a:ln>
                  <a:solidFill>
                    <a:srgbClr val="FF0000"/>
                  </a:solidFill>
                </a:ln>
                <a:solidFill>
                  <a:srgbClr val="FFFF00"/>
                </a:solidFill>
              </a:rPr>
              <a:t>Coasian</a:t>
            </a:r>
            <a:r>
              <a:rPr lang="en-GB" dirty="0">
                <a:ln>
                  <a:solidFill>
                    <a:srgbClr val="FF0000"/>
                  </a:solidFill>
                </a:ln>
                <a:solidFill>
                  <a:srgbClr val="FFFF00"/>
                </a:solidFill>
              </a:rPr>
              <a:t> example</a:t>
            </a:r>
          </a:p>
        </p:txBody>
      </p:sp>
      <p:sp>
        <p:nvSpPr>
          <p:cNvPr id="6" name="Segnaposto contenuto 2"/>
          <p:cNvSpPr txBox="1">
            <a:spLocks/>
          </p:cNvSpPr>
          <p:nvPr/>
        </p:nvSpPr>
        <p:spPr bwMode="auto">
          <a:xfrm>
            <a:off x="0" y="2502306"/>
            <a:ext cx="9144000" cy="4355694"/>
          </a:xfrm>
          <a:prstGeom prst="rect">
            <a:avLst/>
          </a:prstGeom>
          <a:noFill/>
          <a:ln>
            <a:noFill/>
            <a:round/>
            <a:headEnd/>
            <a:tailEnd/>
          </a:ln>
          <a:extLst/>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The optimal mix among institutions is recalculated each time that the technological data change.</a:t>
            </a:r>
          </a:p>
          <a:p>
            <a:pPr>
              <a:defRPr/>
            </a:pPr>
            <a:r>
              <a:rPr lang="en-US" sz="2800" dirty="0" err="1"/>
              <a:t>Coase</a:t>
            </a:r>
            <a:r>
              <a:rPr lang="en-US" sz="2800" dirty="0"/>
              <a:t> provides an example from the ICT technology: the introduction of telephone lines decreased the costs of using both market and firms internal organizations.</a:t>
            </a:r>
          </a:p>
          <a:p>
            <a:pPr>
              <a:defRPr/>
            </a:pPr>
            <a:r>
              <a:rPr lang="en-US" sz="2800" dirty="0"/>
              <a:t>However </a:t>
            </a:r>
            <a:r>
              <a:rPr lang="en-US" sz="2800" dirty="0">
                <a:ln>
                  <a:solidFill>
                    <a:srgbClr val="FF0000"/>
                  </a:solidFill>
                </a:ln>
              </a:rPr>
              <a:t>the institutional mix would stay unchanged </a:t>
            </a:r>
            <a:r>
              <a:rPr lang="en-US" sz="2800" dirty="0"/>
              <a:t>only if the costs of using markets and firms </a:t>
            </a:r>
            <a:r>
              <a:rPr lang="en-US" sz="2800" dirty="0">
                <a:ln>
                  <a:solidFill>
                    <a:srgbClr val="FF0000"/>
                  </a:solidFill>
                </a:ln>
              </a:rPr>
              <a:t>were decreasing in the same proportion. Otherwise it would be efficiently re-adjusted in all market (?) economies.</a:t>
            </a: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0"/>
            <a:ext cx="1723848" cy="2502306"/>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109759"/>
            <a:ext cx="1220940" cy="2392547"/>
          </a:xfrm>
          <a:prstGeom prst="rect">
            <a:avLst/>
          </a:prstGeom>
          <a:noFill/>
          <a:ln w="9525">
            <a:noFill/>
            <a:miter lim="800000"/>
            <a:headEnd/>
            <a:tailEnd/>
          </a:ln>
        </p:spPr>
      </p:pic>
    </p:spTree>
    <p:extLst>
      <p:ext uri="{BB962C8B-B14F-4D97-AF65-F5344CB8AC3E}">
        <p14:creationId xmlns:p14="http://schemas.microsoft.com/office/powerpoint/2010/main" val="782717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3708798" y="-69125"/>
            <a:ext cx="5435202" cy="2766289"/>
          </a:xfrm>
        </p:spPr>
        <p:style>
          <a:lnRef idx="1">
            <a:schemeClr val="accent4"/>
          </a:lnRef>
          <a:fillRef idx="3">
            <a:schemeClr val="accent4"/>
          </a:fillRef>
          <a:effectRef idx="2">
            <a:schemeClr val="accent4"/>
          </a:effectRef>
          <a:fontRef idx="minor">
            <a:schemeClr val="lt1"/>
          </a:fontRef>
        </p:style>
        <p:txBody>
          <a:bodyPr/>
          <a:lstStyle/>
          <a:p>
            <a:r>
              <a:rPr lang="en-US" i="1" dirty="0">
                <a:effectLst>
                  <a:reflection stA="50000" endPos="75000" dist="12700" dir="5400000" sy="-100000" algn="bl" rotWithShape="0"/>
                </a:effectLst>
              </a:rPr>
              <a:t>Markets!!!</a:t>
            </a:r>
          </a:p>
        </p:txBody>
      </p:sp>
      <p:sp>
        <p:nvSpPr>
          <p:cNvPr id="3" name="Segnaposto contenuto 2"/>
          <p:cNvSpPr>
            <a:spLocks noGrp="1"/>
          </p:cNvSpPr>
          <p:nvPr>
            <p:ph idx="1"/>
          </p:nvPr>
        </p:nvSpPr>
        <p:spPr>
          <a:xfrm>
            <a:off x="0" y="2697164"/>
            <a:ext cx="9144000" cy="416083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Font typeface="Times New Roman" pitchFamily="8" charset="0"/>
              <a:buNone/>
              <a:defRPr/>
            </a:pPr>
            <a:r>
              <a:rPr lang="it-IT" dirty="0">
                <a:ln>
                  <a:solidFill>
                    <a:srgbClr val="660066"/>
                  </a:solidFill>
                </a:ln>
                <a:solidFill>
                  <a:srgbClr val="0D0D0D"/>
                </a:solidFill>
                <a:latin typeface="Arial"/>
                <a:ea typeface="ヒラギノ角ゴ Pro W3" charset="0"/>
              </a:rPr>
              <a:t>“I assume, </a:t>
            </a:r>
            <a:r>
              <a:rPr lang="it-IT" dirty="0" err="1">
                <a:ln>
                  <a:solidFill>
                    <a:srgbClr val="660066"/>
                  </a:solidFill>
                </a:ln>
                <a:solidFill>
                  <a:srgbClr val="0D0D0D"/>
                </a:solidFill>
                <a:latin typeface="Arial"/>
                <a:ea typeface="ヒラギノ角ゴ Pro W3" charset="0"/>
              </a:rPr>
              <a:t>for</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expositional</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convenience</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that</a:t>
            </a:r>
            <a:r>
              <a:rPr lang="it-IT" dirty="0">
                <a:ln>
                  <a:solidFill>
                    <a:srgbClr val="660066"/>
                  </a:solidFill>
                </a:ln>
                <a:solidFill>
                  <a:srgbClr val="0D0D0D"/>
                </a:solidFill>
                <a:latin typeface="Arial"/>
                <a:ea typeface="ヒラギノ角ゴ Pro W3" charset="0"/>
              </a:rPr>
              <a:t> </a:t>
            </a:r>
            <a:r>
              <a:rPr lang="it-IT" b="1" u="sng" dirty="0">
                <a:ln>
                  <a:solidFill>
                    <a:srgbClr val="660066"/>
                  </a:solidFill>
                </a:ln>
                <a:solidFill>
                  <a:srgbClr val="0D0D0D"/>
                </a:solidFill>
                <a:latin typeface="Arial"/>
                <a:ea typeface="ヒラギノ角ゴ Pro W3" charset="0"/>
              </a:rPr>
              <a:t>in the </a:t>
            </a:r>
            <a:r>
              <a:rPr lang="it-IT" b="1" u="sng" dirty="0" err="1">
                <a:ln>
                  <a:solidFill>
                    <a:srgbClr val="660066"/>
                  </a:solidFill>
                </a:ln>
                <a:solidFill>
                  <a:srgbClr val="0D0D0D"/>
                </a:solidFill>
                <a:latin typeface="Arial"/>
                <a:ea typeface="ヒラギノ角ゴ Pro W3" charset="0"/>
              </a:rPr>
              <a:t>beginning</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there</a:t>
            </a:r>
            <a:r>
              <a:rPr lang="it-IT" b="1" u="sng" dirty="0">
                <a:ln>
                  <a:solidFill>
                    <a:srgbClr val="660066"/>
                  </a:solidFill>
                </a:ln>
                <a:solidFill>
                  <a:srgbClr val="0D0D0D"/>
                </a:solidFill>
                <a:latin typeface="Arial"/>
                <a:ea typeface="ヒラギノ角ゴ Pro W3" charset="0"/>
              </a:rPr>
              <a:t> </a:t>
            </a:r>
            <a:r>
              <a:rPr lang="it-IT" b="1" u="sng" dirty="0" err="1">
                <a:ln>
                  <a:solidFill>
                    <a:srgbClr val="660066"/>
                  </a:solidFill>
                </a:ln>
                <a:solidFill>
                  <a:srgbClr val="0D0D0D"/>
                </a:solidFill>
                <a:latin typeface="Arial"/>
                <a:ea typeface="ヒラギノ角ゴ Pro W3" charset="0"/>
              </a:rPr>
              <a:t>was</a:t>
            </a:r>
            <a:r>
              <a:rPr lang="it-IT" b="1" u="sng" dirty="0">
                <a:ln>
                  <a:solidFill>
                    <a:srgbClr val="660066"/>
                  </a:solidFill>
                </a:ln>
                <a:solidFill>
                  <a:srgbClr val="0D0D0D"/>
                </a:solidFill>
                <a:latin typeface="Arial"/>
                <a:ea typeface="ヒラギノ角ゴ Pro W3" charset="0"/>
              </a:rPr>
              <a:t> the market</a:t>
            </a:r>
            <a:r>
              <a:rPr lang="it-IT" dirty="0">
                <a:ln>
                  <a:solidFill>
                    <a:srgbClr val="660066"/>
                  </a:solidFill>
                </a:ln>
                <a:solidFill>
                  <a:srgbClr val="0D0D0D"/>
                </a:solidFill>
                <a:latin typeface="Arial"/>
                <a:ea typeface="ヒラギノ角ゴ Pro W3" charset="0"/>
              </a:rPr>
              <a:t>” (</a:t>
            </a:r>
            <a:r>
              <a:rPr lang="it-IT" dirty="0" err="1">
                <a:ln>
                  <a:solidFill>
                    <a:srgbClr val="660066"/>
                  </a:solidFill>
                </a:ln>
                <a:solidFill>
                  <a:srgbClr val="0D0D0D"/>
                </a:solidFill>
                <a:latin typeface="Arial"/>
                <a:ea typeface="ヒラギノ角ゴ Pro W3" charset="0"/>
              </a:rPr>
              <a:t>Williamson</a:t>
            </a:r>
            <a:r>
              <a:rPr lang="it-IT" dirty="0">
                <a:ln>
                  <a:solidFill>
                    <a:srgbClr val="660066"/>
                  </a:solidFill>
                </a:ln>
                <a:solidFill>
                  <a:srgbClr val="0D0D0D"/>
                </a:solidFill>
                <a:latin typeface="Arial"/>
                <a:ea typeface="ヒラギノ角ゴ Pro W3" charset="0"/>
              </a:rPr>
              <a:t> 1975:20)</a:t>
            </a:r>
          </a:p>
          <a:p>
            <a:pPr>
              <a:defRPr/>
            </a:pPr>
            <a:endParaRPr lang="en-GB" sz="2800" dirty="0">
              <a:ln>
                <a:solidFill>
                  <a:srgbClr val="660066"/>
                </a:solidFill>
              </a:ln>
              <a:solidFill>
                <a:srgbClr val="0D0D0D"/>
              </a:solidFill>
              <a:latin typeface="Times New Roman"/>
              <a:ea typeface="ヒラギノ角ゴ Pro W3" charset="0"/>
              <a:cs typeface="Times New Roman"/>
            </a:endParaRPr>
          </a:p>
          <a:p>
            <a:pPr>
              <a:defRPr/>
            </a:pPr>
            <a:r>
              <a:rPr lang="en-GB" dirty="0">
                <a:ln>
                  <a:solidFill>
                    <a:srgbClr val="660066"/>
                  </a:solidFill>
                </a:ln>
                <a:solidFill>
                  <a:srgbClr val="0D0D0D"/>
                </a:solidFill>
                <a:latin typeface="Arial"/>
                <a:ea typeface="ヒラギノ角ゴ Pro W3" charset="0"/>
                <a:cs typeface="Arial"/>
              </a:rPr>
              <a:t>“Markets and firms are </a:t>
            </a:r>
            <a:r>
              <a:rPr lang="en-GB" b="1" u="sng" dirty="0">
                <a:ln>
                  <a:solidFill>
                    <a:srgbClr val="660066"/>
                  </a:solidFill>
                </a:ln>
                <a:solidFill>
                  <a:srgbClr val="0D0D0D"/>
                </a:solidFill>
                <a:latin typeface="Arial"/>
                <a:ea typeface="ヒラギノ角ゴ Pro W3" charset="0"/>
                <a:cs typeface="Arial"/>
              </a:rPr>
              <a:t>alternative</a:t>
            </a:r>
            <a:r>
              <a:rPr lang="en-GB" dirty="0">
                <a:ln>
                  <a:solidFill>
                    <a:srgbClr val="660066"/>
                  </a:solidFill>
                </a:ln>
                <a:solidFill>
                  <a:srgbClr val="0D0D0D"/>
                </a:solidFill>
                <a:latin typeface="Arial"/>
                <a:ea typeface="ヒラギノ角ゴ Pro W3" charset="0"/>
                <a:cs typeface="Arial"/>
              </a:rPr>
              <a:t> instruments for competing a related set of transactions</a:t>
            </a:r>
            <a:r>
              <a:rPr lang="it-IT" dirty="0" err="1">
                <a:ln>
                  <a:solidFill>
                    <a:srgbClr val="660066"/>
                  </a:solidFill>
                </a:ln>
                <a:solidFill>
                  <a:srgbClr val="0D0D0D"/>
                </a:solidFill>
                <a:latin typeface="Arial"/>
                <a:ea typeface="ヒラギノ角ゴ Pro W3" charset="0"/>
                <a:cs typeface="Arial"/>
              </a:rPr>
              <a:t>…where</a:t>
            </a:r>
            <a:r>
              <a:rPr lang="it-IT" dirty="0">
                <a:ln>
                  <a:solidFill>
                    <a:srgbClr val="660066"/>
                  </a:solidFill>
                </a:ln>
                <a:solidFill>
                  <a:srgbClr val="0D0D0D"/>
                </a:solidFill>
                <a:latin typeface="Arial"/>
                <a:ea typeface="ヒラギノ角ゴ Pro W3" charset="0"/>
                <a:cs typeface="Arial"/>
              </a:rPr>
              <a:t> a set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transactions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ought</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to</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be</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executed</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across</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markets</a:t>
            </a:r>
            <a:r>
              <a:rPr lang="it-IT" dirty="0">
                <a:ln>
                  <a:solidFill>
                    <a:srgbClr val="660066"/>
                  </a:solidFill>
                </a:ln>
                <a:solidFill>
                  <a:srgbClr val="0D0D0D"/>
                </a:solidFill>
                <a:latin typeface="Arial"/>
                <a:ea typeface="ヒラギノ角ゴ Pro W3" charset="0"/>
                <a:cs typeface="Arial"/>
              </a:rPr>
              <a:t> </a:t>
            </a:r>
            <a:r>
              <a:rPr lang="it-IT" b="1" u="sng" dirty="0">
                <a:ln>
                  <a:solidFill>
                    <a:srgbClr val="660066"/>
                  </a:solidFill>
                </a:ln>
                <a:solidFill>
                  <a:srgbClr val="0D0D0D"/>
                </a:solidFill>
                <a:latin typeface="Arial"/>
                <a:ea typeface="ヒラギノ角ゴ Pro W3" charset="0"/>
                <a:cs typeface="Arial"/>
              </a:rPr>
              <a:t>or</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within</a:t>
            </a:r>
            <a:r>
              <a:rPr lang="it-IT" dirty="0">
                <a:ln>
                  <a:solidFill>
                    <a:srgbClr val="660066"/>
                  </a:solidFill>
                </a:ln>
                <a:solidFill>
                  <a:srgbClr val="0D0D0D"/>
                </a:solidFill>
                <a:latin typeface="Arial"/>
                <a:ea typeface="ヒラギノ角ゴ Pro W3" charset="0"/>
                <a:cs typeface="Arial"/>
              </a:rPr>
              <a:t> a </a:t>
            </a:r>
            <a:r>
              <a:rPr lang="it-IT" dirty="0" err="1">
                <a:ln>
                  <a:solidFill>
                    <a:srgbClr val="660066"/>
                  </a:solidFill>
                </a:ln>
                <a:solidFill>
                  <a:srgbClr val="0D0D0D"/>
                </a:solidFill>
                <a:latin typeface="Arial"/>
                <a:ea typeface="ヒラギノ角ゴ Pro W3" charset="0"/>
                <a:cs typeface="Arial"/>
              </a:rPr>
              <a:t>firm</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depends</a:t>
            </a:r>
            <a:r>
              <a:rPr lang="it-IT" dirty="0">
                <a:ln>
                  <a:solidFill>
                    <a:srgbClr val="660066"/>
                  </a:solidFill>
                </a:ln>
                <a:solidFill>
                  <a:srgbClr val="0D0D0D"/>
                </a:solidFill>
                <a:latin typeface="Arial"/>
                <a:ea typeface="ヒラギノ角ゴ Pro W3" charset="0"/>
                <a:cs typeface="Arial"/>
              </a:rPr>
              <a:t> on the </a:t>
            </a:r>
            <a:r>
              <a:rPr lang="it-IT" dirty="0" err="1">
                <a:ln>
                  <a:solidFill>
                    <a:srgbClr val="660066"/>
                  </a:solidFill>
                </a:ln>
                <a:solidFill>
                  <a:srgbClr val="0D0D0D"/>
                </a:solidFill>
                <a:latin typeface="Arial"/>
                <a:ea typeface="ヒラギノ角ゴ Pro W3" charset="0"/>
                <a:cs typeface="Arial"/>
              </a:rPr>
              <a:t>relatively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efficiency</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of</a:t>
            </a:r>
            <a:r>
              <a:rPr lang="it-IT" dirty="0">
                <a:ln>
                  <a:solidFill>
                    <a:srgbClr val="660066"/>
                  </a:solidFill>
                </a:ln>
                <a:solidFill>
                  <a:srgbClr val="0D0D0D"/>
                </a:solidFill>
                <a:latin typeface="Arial"/>
                <a:ea typeface="ヒラギノ角ゴ Pro W3" charset="0"/>
                <a:cs typeface="Arial"/>
              </a:rPr>
              <a:t> </a:t>
            </a:r>
            <a:r>
              <a:rPr lang="it-IT" dirty="0" err="1">
                <a:ln>
                  <a:solidFill>
                    <a:srgbClr val="660066"/>
                  </a:solidFill>
                </a:ln>
                <a:solidFill>
                  <a:srgbClr val="0D0D0D"/>
                </a:solidFill>
                <a:latin typeface="Arial"/>
                <a:ea typeface="ヒラギノ角ゴ Pro W3" charset="0"/>
                <a:cs typeface="Arial"/>
              </a:rPr>
              <a:t>each</a:t>
            </a:r>
            <a:r>
              <a:rPr lang="it-IT" dirty="0">
                <a:ln>
                  <a:solidFill>
                    <a:srgbClr val="660066"/>
                  </a:solidFill>
                </a:ln>
                <a:solidFill>
                  <a:srgbClr val="0D0D0D"/>
                </a:solidFill>
                <a:latin typeface="Arial"/>
                <a:ea typeface="ヒラギノ角ゴ Pro W3" charset="0"/>
                <a:cs typeface="Arial"/>
              </a:rPr>
              <a:t> mode” (</a:t>
            </a:r>
            <a:r>
              <a:rPr lang="it-IT" dirty="0" err="1">
                <a:ln>
                  <a:solidFill>
                    <a:srgbClr val="660066"/>
                  </a:solidFill>
                </a:ln>
                <a:solidFill>
                  <a:srgbClr val="0D0D0D"/>
                </a:solidFill>
                <a:latin typeface="Arial"/>
                <a:ea typeface="ヒラギノ角ゴ Pro W3" charset="0"/>
                <a:cs typeface="Arial"/>
              </a:rPr>
              <a:t>Williamson</a:t>
            </a:r>
            <a:r>
              <a:rPr lang="it-IT" dirty="0">
                <a:ln>
                  <a:solidFill>
                    <a:srgbClr val="660066"/>
                  </a:solidFill>
                </a:ln>
                <a:solidFill>
                  <a:srgbClr val="0D0D0D"/>
                </a:solidFill>
                <a:latin typeface="Arial"/>
                <a:ea typeface="ヒラギノ角ゴ Pro W3" charset="0"/>
                <a:cs typeface="Arial"/>
              </a:rPr>
              <a:t> 1975:</a:t>
            </a:r>
            <a:r>
              <a:rPr lang="it-IT" dirty="0" err="1">
                <a:ln>
                  <a:solidFill>
                    <a:srgbClr val="660066"/>
                  </a:solidFill>
                </a:ln>
                <a:solidFill>
                  <a:srgbClr val="0D0D0D"/>
                </a:solidFill>
                <a:latin typeface="Arial"/>
                <a:ea typeface="ヒラギノ角ゴ Pro W3" charset="0"/>
                <a:cs typeface="Arial"/>
              </a:rPr>
              <a:t>8</a:t>
            </a:r>
            <a:r>
              <a:rPr lang="it-IT" dirty="0">
                <a:ln>
                  <a:solidFill>
                    <a:srgbClr val="660066"/>
                  </a:solidFill>
                </a:ln>
                <a:solidFill>
                  <a:srgbClr val="0D0D0D"/>
                </a:solidFill>
                <a:latin typeface="Arial"/>
                <a:ea typeface="ヒラギノ角ゴ Pro W3" charset="0"/>
                <a:cs typeface="Arial"/>
              </a:rPr>
              <a:t>)</a:t>
            </a:r>
          </a:p>
          <a:p>
            <a:pPr>
              <a:buFont typeface="Times New Roman" pitchFamily="8" charset="0"/>
              <a:buNone/>
              <a:defRPr/>
            </a:pPr>
            <a:endParaRPr lang="en-US" dirty="0"/>
          </a:p>
        </p:txBody>
      </p:sp>
      <p:pic>
        <p:nvPicPr>
          <p:cNvPr id="46084" name="Picture 2"/>
          <p:cNvPicPr>
            <a:picLocks noChangeAspect="1" noChangeArrowheads="1"/>
          </p:cNvPicPr>
          <p:nvPr/>
        </p:nvPicPr>
        <p:blipFill>
          <a:blip r:embed="rId2"/>
          <a:srcRect/>
          <a:stretch>
            <a:fillRect/>
          </a:stretch>
        </p:blipFill>
        <p:spPr bwMode="auto">
          <a:xfrm>
            <a:off x="78498" y="-89859"/>
            <a:ext cx="3803125" cy="2787023"/>
          </a:xfrm>
          <a:prstGeom prst="rect">
            <a:avLst/>
          </a:prstGeom>
          <a:noFill/>
          <a:ln w="9525">
            <a:noFill/>
            <a:miter lim="800000"/>
            <a:headEnd/>
            <a:tailEnd/>
          </a:ln>
        </p:spPr>
      </p:pic>
      <p:pic>
        <p:nvPicPr>
          <p:cNvPr id="5" name="Segnaposto contenuto 1" descr="williamson_postcard.jpg"/>
          <p:cNvPicPr>
            <a:picLocks noGrp="1" noChangeAspect="1"/>
          </p:cNvPicPr>
          <p:nvPr/>
        </p:nvPicPr>
        <p:blipFill>
          <a:blip r:embed="rId3"/>
          <a:srcRect l="-89853" r="-89853"/>
          <a:stretch>
            <a:fillRect/>
          </a:stretch>
        </p:blipFill>
        <p:spPr bwMode="auto">
          <a:xfrm>
            <a:off x="1932897" y="0"/>
            <a:ext cx="4033203" cy="2040197"/>
          </a:xfrm>
          <a:prstGeom prst="rect">
            <a:avLst/>
          </a:prstGeom>
          <a:noFill/>
          <a:ln w="9525">
            <a:noFill/>
            <a:round/>
            <a:headEnd/>
            <a:tailEnd/>
          </a:ln>
        </p:spPr>
      </p:pic>
      <p:pic>
        <p:nvPicPr>
          <p:cNvPr id="7" name="Immagine 6"/>
          <p:cNvPicPr>
            <a:picLocks noChangeAspect="1"/>
          </p:cNvPicPr>
          <p:nvPr/>
        </p:nvPicPr>
        <p:blipFill>
          <a:blip r:embed="rId4"/>
          <a:stretch>
            <a:fillRect/>
          </a:stretch>
        </p:blipFill>
        <p:spPr>
          <a:xfrm>
            <a:off x="7426596" y="-69125"/>
            <a:ext cx="1717404" cy="1383144"/>
          </a:xfrm>
          <a:prstGeom prst="rect">
            <a:avLst/>
          </a:prstGeom>
        </p:spPr>
      </p:pic>
    </p:spTree>
    <p:extLst>
      <p:ext uri="{BB962C8B-B14F-4D97-AF65-F5344CB8AC3E}">
        <p14:creationId xmlns:p14="http://schemas.microsoft.com/office/powerpoint/2010/main" val="14549671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37658" y="-2"/>
            <a:ext cx="6306342" cy="2278540"/>
          </a:xfrm>
          <a:noFill/>
          <a:ln>
            <a:solidFill>
              <a:schemeClr val="bg1"/>
            </a:solidFill>
          </a:ln>
        </p:spPr>
        <p:style>
          <a:lnRef idx="1">
            <a:schemeClr val="accent1"/>
          </a:lnRef>
          <a:fillRef idx="2">
            <a:schemeClr val="accent1"/>
          </a:fillRef>
          <a:effectRef idx="1">
            <a:schemeClr val="accent1"/>
          </a:effectRef>
          <a:fontRef idx="minor">
            <a:schemeClr val="dk1"/>
          </a:fontRef>
        </p:style>
        <p:txBody>
          <a:bodyPr>
            <a:prstTxWarp prst="textStop">
              <a:avLst/>
            </a:prstTxWarp>
            <a:normAutofit/>
          </a:bodyPr>
          <a:lstStyle/>
          <a:p>
            <a:r>
              <a:rPr lang="en-US" sz="2800" dirty="0">
                <a:ln>
                  <a:solidFill>
                    <a:srgbClr val="660066"/>
                  </a:solidFill>
                </a:ln>
                <a:solidFill>
                  <a:srgbClr val="FF0000"/>
                </a:solidFill>
                <a:effectLst>
                  <a:outerShdw blurRad="50800" dist="38100" dir="8100000" algn="bl">
                    <a:srgbClr val="000000">
                      <a:alpha val="43000"/>
                    </a:srgbClr>
                  </a:outerShdw>
                </a:effectLst>
              </a:rPr>
              <a:t>Meta</a:t>
            </a:r>
            <a:br>
              <a:rPr lang="en-US" sz="2800" dirty="0">
                <a:ln>
                  <a:solidFill>
                    <a:srgbClr val="660066"/>
                  </a:solidFill>
                </a:ln>
                <a:solidFill>
                  <a:srgbClr val="FF0000"/>
                </a:solidFill>
                <a:effectLst>
                  <a:outerShdw blurRad="50800" dist="38100" dir="8100000" algn="bl">
                    <a:srgbClr val="000000">
                      <a:alpha val="43000"/>
                    </a:srgbClr>
                  </a:outerShdw>
                </a:effectLst>
              </a:rPr>
            </a:br>
            <a:r>
              <a:rPr lang="en-US" sz="2800" dirty="0">
                <a:ln>
                  <a:solidFill>
                    <a:srgbClr val="660066"/>
                  </a:solidFill>
                </a:ln>
                <a:solidFill>
                  <a:srgbClr val="FF0000"/>
                </a:solidFill>
                <a:effectLst>
                  <a:outerShdw blurRad="50800" dist="38100" dir="8100000" algn="bl">
                    <a:srgbClr val="000000">
                      <a:alpha val="43000"/>
                    </a:srgbClr>
                  </a:outerShdw>
                </a:effectLst>
              </a:rPr>
              <a:t>markets</a:t>
            </a:r>
            <a:br>
              <a:rPr lang="en-US" sz="2800" dirty="0">
                <a:ln>
                  <a:solidFill>
                    <a:srgbClr val="660066"/>
                  </a:solidFill>
                </a:ln>
                <a:solidFill>
                  <a:srgbClr val="FF0000"/>
                </a:solidFill>
                <a:effectLst>
                  <a:outerShdw blurRad="50800" dist="38100" dir="8100000" algn="bl">
                    <a:srgbClr val="000000">
                      <a:alpha val="43000"/>
                    </a:srgbClr>
                  </a:outerShdw>
                </a:effectLst>
              </a:rPr>
            </a:br>
            <a:r>
              <a:rPr lang="en-US" sz="2800" dirty="0">
                <a:ln>
                  <a:solidFill>
                    <a:srgbClr val="660066"/>
                  </a:solidFill>
                </a:ln>
                <a:solidFill>
                  <a:srgbClr val="FF0000"/>
                </a:solidFill>
                <a:effectLst>
                  <a:outerShdw blurRad="50800" dist="38100" dir="8100000" algn="bl">
                    <a:srgbClr val="000000">
                      <a:alpha val="43000"/>
                    </a:srgbClr>
                  </a:outerShdw>
                </a:effectLst>
              </a:rPr>
              <a:t>?</a:t>
            </a:r>
            <a:br>
              <a:rPr lang="en-US" sz="2800" dirty="0">
                <a:ln>
                  <a:solidFill>
                    <a:srgbClr val="660066"/>
                  </a:solidFill>
                </a:ln>
                <a:solidFill>
                  <a:srgbClr val="FF0000"/>
                </a:solidFill>
                <a:effectLst>
                  <a:outerShdw blurRad="50800" dist="38100" dir="8100000" algn="bl">
                    <a:srgbClr val="000000">
                      <a:alpha val="43000"/>
                    </a:srgbClr>
                  </a:outerShdw>
                </a:effectLst>
              </a:rPr>
            </a:br>
            <a:endParaRPr lang="en-US" sz="2800" dirty="0">
              <a:ln>
                <a:solidFill>
                  <a:srgbClr val="660066"/>
                </a:solidFill>
              </a:ln>
              <a:solidFill>
                <a:srgbClr val="FF0000"/>
              </a:solidFill>
              <a:effectLst>
                <a:outerShdw blurRad="50800" dist="38100" dir="8100000" algn="bl">
                  <a:srgbClr val="000000">
                    <a:alpha val="43000"/>
                  </a:srgbClr>
                </a:outerShdw>
              </a:effectLst>
            </a:endParaRPr>
          </a:p>
        </p:txBody>
      </p:sp>
      <p:sp>
        <p:nvSpPr>
          <p:cNvPr id="3" name="Segnaposto contenuto 2"/>
          <p:cNvSpPr>
            <a:spLocks noGrp="1"/>
          </p:cNvSpPr>
          <p:nvPr>
            <p:ph idx="1"/>
          </p:nvPr>
        </p:nvSpPr>
        <p:spPr>
          <a:xfrm>
            <a:off x="0" y="2278538"/>
            <a:ext cx="9144000" cy="457946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defRPr/>
            </a:pPr>
            <a:r>
              <a:rPr lang="en-US" dirty="0"/>
              <a:t>NIE has overcome the narrow limits of an Economics built on the premises of costly resources and </a:t>
            </a:r>
            <a:r>
              <a:rPr lang="en-US" dirty="0">
                <a:ln>
                  <a:solidFill>
                    <a:srgbClr val="FF0000"/>
                  </a:solidFill>
                </a:ln>
              </a:rPr>
              <a:t>free institutions</a:t>
            </a:r>
            <a:r>
              <a:rPr lang="en-US" dirty="0"/>
              <a:t>.</a:t>
            </a:r>
          </a:p>
          <a:p>
            <a:pPr>
              <a:buNone/>
              <a:defRPr/>
            </a:pPr>
            <a:r>
              <a:rPr lang="en-US" dirty="0"/>
              <a:t> However its job is unfinished and contradictory:</a:t>
            </a:r>
          </a:p>
          <a:p>
            <a:pPr>
              <a:buNone/>
              <a:defRPr/>
            </a:pPr>
            <a:r>
              <a:rPr lang="en-US" dirty="0"/>
              <a:t>In the NIE framework the </a:t>
            </a:r>
            <a:r>
              <a:rPr lang="en-US" dirty="0">
                <a:ln>
                  <a:solidFill>
                    <a:srgbClr val="FF0000"/>
                  </a:solidFill>
                </a:ln>
              </a:rPr>
              <a:t>market</a:t>
            </a:r>
            <a:r>
              <a:rPr lang="en-US" dirty="0"/>
              <a:t> acts under two contradictory roles</a:t>
            </a:r>
          </a:p>
          <a:p>
            <a:pPr marL="514350" indent="-514350">
              <a:buFont typeface="Times New Roman" charset="0"/>
              <a:buAutoNum type="arabicPeriod"/>
              <a:defRPr/>
            </a:pPr>
            <a:r>
              <a:rPr lang="en-US" dirty="0"/>
              <a:t>A </a:t>
            </a:r>
            <a:r>
              <a:rPr lang="en-US" dirty="0">
                <a:ln>
                  <a:solidFill>
                    <a:srgbClr val="FF0000"/>
                  </a:solidFill>
                </a:ln>
              </a:rPr>
              <a:t>costly institution </a:t>
            </a:r>
            <a:r>
              <a:rPr lang="en-US" dirty="0"/>
              <a:t>to be selected</a:t>
            </a:r>
          </a:p>
          <a:p>
            <a:pPr marL="514350" indent="-514350">
              <a:buFont typeface="Times New Roman" charset="0"/>
              <a:buAutoNum type="arabicPeriod"/>
              <a:defRPr/>
            </a:pPr>
            <a:r>
              <a:rPr lang="it-IT" dirty="0" err="1"/>
              <a:t>T</a:t>
            </a:r>
            <a:r>
              <a:rPr lang="en-US" dirty="0"/>
              <a:t>he </a:t>
            </a:r>
            <a:r>
              <a:rPr lang="en-US" dirty="0">
                <a:ln>
                  <a:solidFill>
                    <a:srgbClr val="FF0000"/>
                  </a:solidFill>
                </a:ln>
              </a:rPr>
              <a:t>costless (meta-)institution </a:t>
            </a:r>
            <a:r>
              <a:rPr lang="en-US" dirty="0"/>
              <a:t>by which all the institutions (including markets) are selected.</a:t>
            </a:r>
          </a:p>
          <a:p>
            <a:endParaRPr lang="en-US" dirty="0"/>
          </a:p>
          <a:p>
            <a:pPr>
              <a:buNone/>
            </a:pPr>
            <a:endParaRPr lang="en-US" dirty="0"/>
          </a:p>
        </p:txBody>
      </p:sp>
      <p:pic>
        <p:nvPicPr>
          <p:cNvPr id="5" name="Picture 4" descr="625696_296524530480627_171843861_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 y="-2"/>
            <a:ext cx="2397590" cy="2397590"/>
          </a:xfrm>
          <a:prstGeom prst="rect">
            <a:avLst/>
          </a:prstGeom>
        </p:spPr>
      </p:pic>
    </p:spTree>
    <p:extLst>
      <p:ext uri="{BB962C8B-B14F-4D97-AF65-F5344CB8AC3E}">
        <p14:creationId xmlns:p14="http://schemas.microsoft.com/office/powerpoint/2010/main" val="1858662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75955"/>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a:effectLst>
                  <a:glow rad="63500">
                    <a:schemeClr val="accent2">
                      <a:alpha val="75000"/>
                    </a:schemeClr>
                  </a:glow>
                </a:effectLst>
              </a:rPr>
              <a:t>Costly institutions vs. free meta-institutions</a:t>
            </a:r>
          </a:p>
        </p:txBody>
      </p:sp>
      <p:sp>
        <p:nvSpPr>
          <p:cNvPr id="3" name="Segnaposto contenuto 2"/>
          <p:cNvSpPr>
            <a:spLocks noGrp="1"/>
          </p:cNvSpPr>
          <p:nvPr>
            <p:ph idx="1"/>
          </p:nvPr>
        </p:nvSpPr>
        <p:spPr>
          <a:xfrm>
            <a:off x="204376" y="1051146"/>
            <a:ext cx="8744372" cy="562071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buClr>
                <a:srgbClr val="FF0000"/>
              </a:buClr>
            </a:pPr>
            <a:r>
              <a:rPr lang="en-US" dirty="0"/>
              <a:t>If some </a:t>
            </a:r>
            <a:r>
              <a:rPr lang="en-US" i="1" dirty="0"/>
              <a:t>meta-institutions</a:t>
            </a:r>
            <a:r>
              <a:rPr lang="en-US" dirty="0"/>
              <a:t> were able to calculate the optimal institutional mix for each new technology, all economies would follow the same efficient development path.</a:t>
            </a:r>
          </a:p>
          <a:p>
            <a:pPr>
              <a:buClr>
                <a:srgbClr val="FF0000"/>
              </a:buClr>
            </a:pPr>
            <a:r>
              <a:rPr lang="en-US" dirty="0"/>
              <a:t>But there are no costless </a:t>
            </a:r>
            <a:r>
              <a:rPr lang="en-US" i="1" dirty="0"/>
              <a:t>meta-institutions</a:t>
            </a:r>
            <a:r>
              <a:rPr lang="en-US" dirty="0"/>
              <a:t>!!!         In each location, institutional change is constrained by the costly institutions within which the change should take place.</a:t>
            </a:r>
          </a:p>
          <a:p>
            <a:pPr>
              <a:buClr>
                <a:srgbClr val="FF0000"/>
              </a:buClr>
            </a:pPr>
            <a:r>
              <a:rPr lang="en-US" dirty="0"/>
              <a:t>The nature of these constrains becomes clear when we introduce also the concept of </a:t>
            </a:r>
            <a:r>
              <a:rPr lang="en-US" i="1" dirty="0"/>
              <a:t>institutional </a:t>
            </a:r>
            <a:r>
              <a:rPr lang="en-US" i="1" dirty="0" err="1"/>
              <a:t>complementarity</a:t>
            </a:r>
            <a:r>
              <a:rPr lang="en-US" dirty="0"/>
              <a:t>.</a:t>
            </a:r>
          </a:p>
        </p:txBody>
      </p:sp>
    </p:spTree>
    <p:extLst>
      <p:ext uri="{BB962C8B-B14F-4D97-AF65-F5344CB8AC3E}">
        <p14:creationId xmlns:p14="http://schemas.microsoft.com/office/powerpoint/2010/main" val="3383271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ln>
            <a:solidFill>
              <a:srgbClr val="FF0000"/>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US" dirty="0"/>
              <a:t> </a:t>
            </a:r>
            <a:r>
              <a:rPr lang="en-US" dirty="0">
                <a:ln>
                  <a:solidFill>
                    <a:srgbClr val="FF0000"/>
                  </a:solidFill>
                </a:ln>
              </a:rPr>
              <a:t>Institutional Complementarities</a:t>
            </a:r>
          </a:p>
        </p:txBody>
      </p:sp>
      <p:sp>
        <p:nvSpPr>
          <p:cNvPr id="3" name="Segnaposto contenuto 2"/>
          <p:cNvSpPr>
            <a:spLocks noGrp="1"/>
          </p:cNvSpPr>
          <p:nvPr>
            <p:ph idx="1"/>
          </p:nvPr>
        </p:nvSpPr>
        <p:spPr>
          <a:xfrm>
            <a:off x="0" y="1417638"/>
            <a:ext cx="9144000" cy="5440362"/>
          </a:xfrm>
          <a:ln>
            <a:solidFill>
              <a:srgbClr val="FF0000"/>
            </a:solidFill>
          </a:ln>
        </p:spPr>
        <p:style>
          <a:lnRef idx="1">
            <a:schemeClr val="accent3"/>
          </a:lnRef>
          <a:fillRef idx="2">
            <a:schemeClr val="accent3"/>
          </a:fillRef>
          <a:effectRef idx="1">
            <a:schemeClr val="accent3"/>
          </a:effectRef>
          <a:fontRef idx="minor">
            <a:schemeClr val="dk1"/>
          </a:fontRef>
        </p:style>
        <p:txBody>
          <a:bodyPr>
            <a:normAutofit fontScale="92500"/>
          </a:bodyPr>
          <a:lstStyle/>
          <a:p>
            <a:pPr>
              <a:buNone/>
            </a:pPr>
            <a:r>
              <a:rPr lang="en-US" dirty="0"/>
              <a:t>The fact </a:t>
            </a:r>
            <a:r>
              <a:rPr lang="en-US" i="1" dirty="0"/>
              <a:t>that costly institutions cannot be substituted in a costless meta-institutional environmen</a:t>
            </a:r>
            <a:r>
              <a:rPr lang="en-US" dirty="0"/>
              <a:t>t becomes even more evident when we accept the existence of </a:t>
            </a:r>
            <a:r>
              <a:rPr lang="en-US" dirty="0">
                <a:ln>
                  <a:solidFill>
                    <a:srgbClr val="FF0000"/>
                  </a:solidFill>
                </a:ln>
              </a:rPr>
              <a:t>institutional complementarities ( formalized by Aoki).</a:t>
            </a:r>
          </a:p>
          <a:p>
            <a:pPr>
              <a:buNone/>
            </a:pPr>
            <a:r>
              <a:rPr lang="en-US" dirty="0"/>
              <a:t>If institution are costly one should </a:t>
            </a:r>
            <a:r>
              <a:rPr lang="en-US" u="sng" dirty="0"/>
              <a:t>not only </a:t>
            </a:r>
            <a:r>
              <a:rPr lang="en-US" dirty="0"/>
              <a:t>ask whether one institution may be a substitute for another, </a:t>
            </a:r>
            <a:r>
              <a:rPr lang="en-US" u="sng" dirty="0"/>
              <a:t>but also</a:t>
            </a:r>
            <a:r>
              <a:rPr lang="en-US" dirty="0"/>
              <a:t> how the </a:t>
            </a:r>
            <a:r>
              <a:rPr lang="en-US" dirty="0">
                <a:ln>
                  <a:solidFill>
                    <a:srgbClr val="FF0000"/>
                  </a:solidFill>
                </a:ln>
              </a:rPr>
              <a:t>existence of one institution may influence the cost of running another institution.</a:t>
            </a:r>
          </a:p>
          <a:p>
            <a:pPr>
              <a:buNone/>
            </a:pPr>
            <a:r>
              <a:rPr lang="en-US" dirty="0"/>
              <a:t>Institutional complementarities </a:t>
            </a:r>
            <a:r>
              <a:rPr lang="en-US" dirty="0">
                <a:ln>
                  <a:solidFill>
                    <a:srgbClr val="FF0000"/>
                  </a:solidFill>
                </a:ln>
              </a:rPr>
              <a:t>limit </a:t>
            </a:r>
            <a:r>
              <a:rPr lang="en-US" dirty="0"/>
              <a:t>the possibilities of institutional substitution and may make their substitution </a:t>
            </a:r>
            <a:r>
              <a:rPr lang="en-US" dirty="0">
                <a:ln>
                  <a:solidFill>
                    <a:srgbClr val="FF0000"/>
                  </a:solidFill>
                </a:ln>
              </a:rPr>
              <a:t>particularly costly.</a:t>
            </a:r>
          </a:p>
          <a:p>
            <a:pPr>
              <a:buNone/>
            </a:pPr>
            <a:endParaRPr lang="en-US" dirty="0"/>
          </a:p>
        </p:txBody>
      </p:sp>
      <p:pic>
        <p:nvPicPr>
          <p:cNvPr id="4" name="Immagine 3" descr="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8492" cy="1417638"/>
          </a:xfrm>
          <a:prstGeom prst="rect">
            <a:avLst/>
          </a:prstGeom>
        </p:spPr>
      </p:pic>
    </p:spTree>
    <p:extLst>
      <p:ext uri="{BB962C8B-B14F-4D97-AF65-F5344CB8AC3E}">
        <p14:creationId xmlns:p14="http://schemas.microsoft.com/office/powerpoint/2010/main" val="8102547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43000"/>
          </a:xfrm>
        </p:spPr>
        <p:txBody>
          <a:bodyPr>
            <a:normAutofit fontScale="90000"/>
          </a:bodyPr>
          <a:lstStyle/>
          <a:p>
            <a:r>
              <a:rPr lang="en-US" dirty="0">
                <a:ln>
                  <a:solidFill>
                    <a:srgbClr val="FF0000"/>
                  </a:solidFill>
                </a:ln>
              </a:rPr>
              <a:t>Institutional substitution  and institutional frameworks</a:t>
            </a:r>
          </a:p>
        </p:txBody>
      </p:sp>
      <p:sp>
        <p:nvSpPr>
          <p:cNvPr id="3" name="Segnaposto contenuto 2"/>
          <p:cNvSpPr>
            <a:spLocks noGrp="1"/>
          </p:cNvSpPr>
          <p:nvPr>
            <p:ph idx="1"/>
          </p:nvPr>
        </p:nvSpPr>
        <p:spPr>
          <a:xfrm>
            <a:off x="0" y="1387538"/>
            <a:ext cx="9144000" cy="5470462"/>
          </a:xfrm>
          <a:ln>
            <a:solidFill>
              <a:srgbClr val="FF0000"/>
            </a:solidFill>
          </a:ln>
        </p:spPr>
        <p:style>
          <a:lnRef idx="1">
            <a:schemeClr val="accent1"/>
          </a:lnRef>
          <a:fillRef idx="2">
            <a:schemeClr val="accent1"/>
          </a:fillRef>
          <a:effectRef idx="1">
            <a:schemeClr val="accent1"/>
          </a:effectRef>
          <a:fontRef idx="minor">
            <a:schemeClr val="dk1"/>
          </a:fontRef>
        </p:style>
        <p:txBody>
          <a:bodyPr>
            <a:normAutofit/>
          </a:bodyPr>
          <a:lstStyle/>
          <a:p>
            <a:r>
              <a:rPr lang="en-US" dirty="0"/>
              <a:t>Free meta-institutions, located in a Nirvana without institutional </a:t>
            </a:r>
            <a:r>
              <a:rPr lang="en-US" dirty="0" err="1"/>
              <a:t>complementarites</a:t>
            </a:r>
            <a:r>
              <a:rPr lang="en-US" dirty="0"/>
              <a:t>, </a:t>
            </a:r>
            <a:r>
              <a:rPr lang="en-US" b="1" dirty="0"/>
              <a:t>do not exist</a:t>
            </a:r>
            <a:r>
              <a:rPr lang="en-US" dirty="0"/>
              <a:t>. </a:t>
            </a:r>
          </a:p>
          <a:p>
            <a:r>
              <a:rPr lang="en-US" dirty="0"/>
              <a:t>Institutional substitution occurs in a certain moment of history and in specific locations.</a:t>
            </a:r>
          </a:p>
          <a:p>
            <a:r>
              <a:rPr lang="en-US" dirty="0"/>
              <a:t>The institutional substitution possibilities are limited by various factors, including the pre-existing institutions and their webs of complementarities.</a:t>
            </a:r>
          </a:p>
          <a:p>
            <a:r>
              <a:rPr lang="en-US" dirty="0"/>
              <a:t>Understanding institutional substitution requires a careful study of each evolving institutional framework.</a:t>
            </a:r>
          </a:p>
        </p:txBody>
      </p:sp>
    </p:spTree>
    <p:extLst>
      <p:ext uri="{BB962C8B-B14F-4D97-AF65-F5344CB8AC3E}">
        <p14:creationId xmlns:p14="http://schemas.microsoft.com/office/powerpoint/2010/main" val="69642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0" y="-76200"/>
            <a:ext cx="9144000" cy="762000"/>
          </a:xfrm>
          <a:prstGeom prst="rect">
            <a:avLst/>
          </a:prstGeom>
          <a:solidFill>
            <a:srgbClr val="331FCC"/>
          </a:solidFill>
          <a:ln w="9525">
            <a:noFill/>
            <a:round/>
            <a:headEnd/>
            <a:tailEnd/>
          </a:ln>
        </p:spPr>
        <p:txBody>
          <a:bodyPr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400">
                <a:solidFill>
                  <a:srgbClr val="FFFFF7"/>
                </a:solidFill>
                <a:latin typeface="Calibri" charset="0"/>
              </a:rPr>
              <a:t>Work and leisure.</a:t>
            </a:r>
          </a:p>
        </p:txBody>
      </p:sp>
      <p:sp>
        <p:nvSpPr>
          <p:cNvPr id="34819" name="Oval 2"/>
          <p:cNvSpPr>
            <a:spLocks noChangeArrowheads="1"/>
          </p:cNvSpPr>
          <p:nvPr/>
        </p:nvSpPr>
        <p:spPr bwMode="auto">
          <a:xfrm>
            <a:off x="152400" y="2743200"/>
            <a:ext cx="2292350" cy="1882775"/>
          </a:xfrm>
          <a:prstGeom prst="ellipse">
            <a:avLst/>
          </a:prstGeom>
          <a:solidFill>
            <a:srgbClr val="660066"/>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FFFFF7"/>
                </a:solidFill>
                <a:latin typeface="Calibri" charset="0"/>
                <a:ea typeface="MS PGothic" charset="0"/>
                <a:cs typeface="MS PGothic" charset="0"/>
              </a:rPr>
              <a:t>Total time 24 h</a:t>
            </a:r>
          </a:p>
        </p:txBody>
      </p:sp>
      <p:sp>
        <p:nvSpPr>
          <p:cNvPr id="34820" name="AutoShape 3"/>
          <p:cNvSpPr>
            <a:spLocks noChangeArrowheads="1"/>
          </p:cNvSpPr>
          <p:nvPr/>
        </p:nvSpPr>
        <p:spPr bwMode="auto">
          <a:xfrm rot="-720000">
            <a:off x="2109788" y="2900363"/>
            <a:ext cx="1566862" cy="479425"/>
          </a:xfrm>
          <a:prstGeom prst="rightArrow">
            <a:avLst>
              <a:gd name="adj1" fmla="val 50000"/>
              <a:gd name="adj2" fmla="val 49825"/>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4821" name="Oval 4"/>
          <p:cNvSpPr>
            <a:spLocks noChangeArrowheads="1"/>
          </p:cNvSpPr>
          <p:nvPr/>
        </p:nvSpPr>
        <p:spPr bwMode="auto">
          <a:xfrm>
            <a:off x="3689350" y="746125"/>
            <a:ext cx="1597025" cy="1262063"/>
          </a:xfrm>
          <a:prstGeom prst="ellipse">
            <a:avLst/>
          </a:prstGeom>
          <a:solidFill>
            <a:srgbClr val="0080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BBE0E3"/>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Task A</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      4h</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FFFFFF"/>
              </a:solidFill>
              <a:latin typeface="Calibri" charset="0"/>
              <a:ea typeface="MS PGothic" charset="0"/>
              <a:cs typeface="MS PGothic"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F"/>
                </a:solidFill>
                <a:latin typeface="Calibri" charset="0"/>
                <a:ea typeface="MS PGothic" charset="0"/>
                <a:cs typeface="MS PGothic" charset="0"/>
              </a:rPr>
              <a:t>A</a:t>
            </a:r>
          </a:p>
        </p:txBody>
      </p:sp>
      <p:sp>
        <p:nvSpPr>
          <p:cNvPr id="34822" name="AutoShape 5"/>
          <p:cNvSpPr>
            <a:spLocks noChangeArrowheads="1"/>
          </p:cNvSpPr>
          <p:nvPr/>
        </p:nvSpPr>
        <p:spPr bwMode="auto">
          <a:xfrm rot="1260000">
            <a:off x="2039938" y="4413250"/>
            <a:ext cx="1792287" cy="484188"/>
          </a:xfrm>
          <a:prstGeom prst="rightArrow">
            <a:avLst>
              <a:gd name="adj1" fmla="val 50000"/>
              <a:gd name="adj2" fmla="val 50023"/>
            </a:avLst>
          </a:prstGeom>
          <a:solidFill>
            <a:srgbClr val="FF0000"/>
          </a:solidFill>
          <a:ln w="9360">
            <a:solidFill>
              <a:srgbClr val="000000"/>
            </a:solidFill>
            <a:round/>
            <a:headEnd/>
            <a:tailEnd/>
          </a:ln>
        </p:spPr>
        <p:txBody>
          <a:bodyPr wrap="none" anchor="ctr">
            <a:prstTxWarp prst="textNoShape">
              <a:avLst/>
            </a:prstTxWarp>
          </a:bodyPr>
          <a:lstStyle/>
          <a:p>
            <a:endParaRPr lang="en-GB" sz="1800">
              <a:latin typeface="Calibri" charset="0"/>
            </a:endParaRPr>
          </a:p>
        </p:txBody>
      </p:sp>
      <p:sp>
        <p:nvSpPr>
          <p:cNvPr id="34823" name="Oval 6"/>
          <p:cNvSpPr>
            <a:spLocks noChangeArrowheads="1"/>
          </p:cNvSpPr>
          <p:nvPr/>
        </p:nvSpPr>
        <p:spPr bwMode="auto">
          <a:xfrm>
            <a:off x="3643313" y="4625975"/>
            <a:ext cx="1820862" cy="1450975"/>
          </a:xfrm>
          <a:prstGeom prst="ellipse">
            <a:avLst/>
          </a:prstGeom>
          <a:solidFill>
            <a:srgbClr val="FF6600"/>
          </a:solidFill>
          <a:ln w="9360">
            <a:solidFill>
              <a:srgbClr val="000000"/>
            </a:solidFill>
            <a:miter lim="800000"/>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  leisure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FFFFF7"/>
                </a:solidFill>
                <a:latin typeface="Calibri" charset="0"/>
                <a:ea typeface="MS PGothic" charset="0"/>
                <a:cs typeface="MS PGothic" charset="0"/>
              </a:rPr>
              <a:t>16 h</a:t>
            </a:r>
          </a:p>
        </p:txBody>
      </p:sp>
      <p:sp>
        <p:nvSpPr>
          <p:cNvPr id="9" name="Smile 8"/>
          <p:cNvSpPr/>
          <p:nvPr/>
        </p:nvSpPr>
        <p:spPr>
          <a:xfrm>
            <a:off x="6623050" y="3449638"/>
            <a:ext cx="2152650" cy="1601787"/>
          </a:xfrm>
          <a:prstGeom prst="smileyFac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b="1" dirty="0">
                <a:solidFill>
                  <a:srgbClr val="FF0000"/>
                </a:solidFill>
              </a:rPr>
              <a:t>utility</a:t>
            </a:r>
          </a:p>
        </p:txBody>
      </p:sp>
      <p:sp>
        <p:nvSpPr>
          <p:cNvPr id="10" name="Freccia destra 9"/>
          <p:cNvSpPr/>
          <p:nvPr/>
        </p:nvSpPr>
        <p:spPr>
          <a:xfrm rot="19403022">
            <a:off x="1350963" y="2166938"/>
            <a:ext cx="2836862" cy="484187"/>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2" name="Ovale 11"/>
          <p:cNvSpPr/>
          <p:nvPr/>
        </p:nvSpPr>
        <p:spPr>
          <a:xfrm>
            <a:off x="3681413" y="2743200"/>
            <a:ext cx="1782762" cy="98425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r>
              <a:rPr lang="it-IT" sz="1800">
                <a:solidFill>
                  <a:srgbClr val="FFFFFF"/>
                </a:solidFill>
                <a:ea typeface="ヒラギノ角ゴ Pro W3" charset="-128"/>
                <a:cs typeface="ヒラギノ角ゴ Pro W3" charset="-128"/>
              </a:rPr>
              <a:t>Task B</a:t>
            </a:r>
          </a:p>
          <a:p>
            <a:pPr algn="ctr">
              <a:defRPr/>
            </a:pPr>
            <a:r>
              <a:rPr lang="it-IT" sz="1800">
                <a:solidFill>
                  <a:srgbClr val="FFFFFF"/>
                </a:solidFill>
                <a:ea typeface="ヒラギノ角ゴ Pro W3" charset="-128"/>
                <a:cs typeface="ヒラギノ角ゴ Pro W3" charset="-128"/>
              </a:rPr>
              <a:t>4h</a:t>
            </a:r>
          </a:p>
        </p:txBody>
      </p:sp>
      <p:sp>
        <p:nvSpPr>
          <p:cNvPr id="13" name="Ovale 12"/>
          <p:cNvSpPr/>
          <p:nvPr/>
        </p:nvSpPr>
        <p:spPr>
          <a:xfrm>
            <a:off x="6318250" y="1079500"/>
            <a:ext cx="2173288" cy="103505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800" dirty="0"/>
              <a:t> </a:t>
            </a:r>
            <a:r>
              <a:rPr lang="it-IT" sz="1800" dirty="0" err="1"/>
              <a:t>consumption</a:t>
            </a:r>
            <a:r>
              <a:rPr lang="it-IT" sz="1800" dirty="0"/>
              <a:t> </a:t>
            </a:r>
            <a:r>
              <a:rPr lang="it-IT" sz="1800" dirty="0" err="1"/>
              <a:t>goods</a:t>
            </a:r>
            <a:endParaRPr lang="it-IT" sz="1800" dirty="0"/>
          </a:p>
        </p:txBody>
      </p:sp>
      <p:sp>
        <p:nvSpPr>
          <p:cNvPr id="14" name="Freccia destra 13"/>
          <p:cNvSpPr/>
          <p:nvPr/>
        </p:nvSpPr>
        <p:spPr>
          <a:xfrm rot="1740925">
            <a:off x="4965700" y="1104900"/>
            <a:ext cx="1508125" cy="48418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5" name="Freccia destra 14"/>
          <p:cNvSpPr/>
          <p:nvPr/>
        </p:nvSpPr>
        <p:spPr>
          <a:xfrm rot="19678081">
            <a:off x="5167313" y="2303463"/>
            <a:ext cx="1889125" cy="54768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6" name="Freccia destra 15"/>
          <p:cNvSpPr/>
          <p:nvPr/>
        </p:nvSpPr>
        <p:spPr>
          <a:xfrm rot="5400000">
            <a:off x="6905625" y="2451100"/>
            <a:ext cx="1512888" cy="484188"/>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
        <p:nvSpPr>
          <p:cNvPr id="17" name="Freccia destra 16"/>
          <p:cNvSpPr/>
          <p:nvPr/>
        </p:nvSpPr>
        <p:spPr>
          <a:xfrm rot="19537783">
            <a:off x="5222875" y="4595813"/>
            <a:ext cx="1731963" cy="484187"/>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2943538" y="0"/>
            <a:ext cx="6200462" cy="2237011"/>
          </a:xfrm>
          <a:solidFill>
            <a:srgbClr val="0000FF"/>
          </a:solidFill>
        </p:spPr>
        <p:txBody>
          <a:bodyPr/>
          <a:lstStyle/>
          <a:p>
            <a:r>
              <a:rPr lang="en-GB" dirty="0">
                <a:ln>
                  <a:solidFill>
                    <a:srgbClr val="FF0000"/>
                  </a:solidFill>
                </a:ln>
                <a:solidFill>
                  <a:srgbClr val="FFFF00"/>
                </a:solidFill>
              </a:rPr>
              <a:t> The </a:t>
            </a:r>
            <a:r>
              <a:rPr lang="en-GB" dirty="0" err="1">
                <a:ln>
                  <a:solidFill>
                    <a:srgbClr val="FF0000"/>
                  </a:solidFill>
                </a:ln>
                <a:solidFill>
                  <a:srgbClr val="FFFF00"/>
                </a:solidFill>
              </a:rPr>
              <a:t>Coasian</a:t>
            </a:r>
            <a:r>
              <a:rPr lang="en-GB" dirty="0">
                <a:ln>
                  <a:solidFill>
                    <a:srgbClr val="FF0000"/>
                  </a:solidFill>
                </a:ln>
                <a:solidFill>
                  <a:srgbClr val="FFFF00"/>
                </a:solidFill>
              </a:rPr>
              <a:t> example re-examined</a:t>
            </a:r>
          </a:p>
        </p:txBody>
      </p:sp>
      <p:sp>
        <p:nvSpPr>
          <p:cNvPr id="6" name="Segnaposto contenuto 2"/>
          <p:cNvSpPr txBox="1">
            <a:spLocks/>
          </p:cNvSpPr>
          <p:nvPr/>
        </p:nvSpPr>
        <p:spPr bwMode="auto">
          <a:xfrm>
            <a:off x="0" y="2818350"/>
            <a:ext cx="9144000" cy="4039650"/>
          </a:xfrm>
          <a:prstGeom prst="rect">
            <a:avLst/>
          </a:prstGeom>
          <a:noFill/>
          <a:ln>
            <a:noFill/>
            <a:round/>
            <a:headEnd/>
            <a:tailEnd/>
          </a:ln>
          <a:extLst/>
        </p:spPr>
        <p:txBody>
          <a:bodyPr lIns="90000" tIns="46800" rIns="90000" bIns="46800"/>
          <a:lst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ＭＳ Ｐゴシック"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10" charset="0"/>
              <a:defRPr sz="2000">
                <a:solidFill>
                  <a:srgbClr val="000000"/>
                </a:solidFill>
                <a:latin typeface="+mn-lt"/>
                <a:ea typeface="+mn-ea"/>
                <a:cs typeface="+mn-cs"/>
              </a:defRPr>
            </a:lvl9pPr>
          </a:lstStyle>
          <a:p>
            <a:pPr>
              <a:defRPr/>
            </a:pPr>
            <a:r>
              <a:rPr lang="en-US" sz="2800" dirty="0"/>
              <a:t> </a:t>
            </a:r>
            <a:endParaRPr lang="en-US" sz="2800" dirty="0">
              <a:ln>
                <a:solidFill>
                  <a:srgbClr val="FF0000"/>
                </a:solidFill>
              </a:ln>
            </a:endParaRPr>
          </a:p>
          <a:p>
            <a:pPr>
              <a:defRPr/>
            </a:pPr>
            <a:endParaRPr lang="en-US" sz="2800" dirty="0"/>
          </a:p>
          <a:p>
            <a:pPr>
              <a:defRPr/>
            </a:pPr>
            <a:endParaRPr lang="en-US" sz="2800" dirty="0"/>
          </a:p>
          <a:p>
            <a:pPr marL="0" indent="0">
              <a:defRPr/>
            </a:pPr>
            <a:endParaRPr lang="en-US" sz="2800" dirty="0">
              <a:ln>
                <a:solidFill>
                  <a:srgbClr val="660066"/>
                </a:solidFill>
              </a:ln>
              <a:ea typeface="+mn-ea"/>
            </a:endParaRPr>
          </a:p>
        </p:txBody>
      </p:sp>
      <p:pic>
        <p:nvPicPr>
          <p:cNvPr id="48132" name="Immagine 2" descr="telefone-antigo-9547624.jpg"/>
          <p:cNvPicPr>
            <a:picLocks noChangeAspect="1"/>
          </p:cNvPicPr>
          <p:nvPr/>
        </p:nvPicPr>
        <p:blipFill>
          <a:blip r:embed="rId2"/>
          <a:srcRect/>
          <a:stretch>
            <a:fillRect/>
          </a:stretch>
        </p:blipFill>
        <p:spPr bwMode="auto">
          <a:xfrm>
            <a:off x="0" y="-263480"/>
            <a:ext cx="1722598" cy="2500491"/>
          </a:xfrm>
          <a:prstGeom prst="rect">
            <a:avLst/>
          </a:prstGeom>
          <a:noFill/>
          <a:ln w="9525">
            <a:noFill/>
            <a:miter lim="800000"/>
            <a:headEnd/>
            <a:tailEnd/>
          </a:ln>
        </p:spPr>
      </p:pic>
      <p:pic>
        <p:nvPicPr>
          <p:cNvPr id="5" name="Immagine 4"/>
          <p:cNvPicPr>
            <a:picLocks noChangeAspect="1"/>
          </p:cNvPicPr>
          <p:nvPr/>
        </p:nvPicPr>
        <p:blipFill>
          <a:blip r:embed="rId3"/>
          <a:srcRect/>
          <a:stretch>
            <a:fillRect/>
          </a:stretch>
        </p:blipFill>
        <p:spPr bwMode="auto">
          <a:xfrm>
            <a:off x="1722598" y="511172"/>
            <a:ext cx="1220940" cy="1725839"/>
          </a:xfrm>
          <a:prstGeom prst="rect">
            <a:avLst/>
          </a:prstGeom>
          <a:noFill/>
          <a:ln w="9525">
            <a:noFill/>
            <a:miter lim="800000"/>
            <a:headEnd/>
            <a:tailEnd/>
          </a:ln>
        </p:spPr>
      </p:pic>
      <p:sp>
        <p:nvSpPr>
          <p:cNvPr id="8" name="CasellaDiTesto 7"/>
          <p:cNvSpPr txBox="1"/>
          <p:nvPr/>
        </p:nvSpPr>
        <p:spPr>
          <a:xfrm>
            <a:off x="0" y="2333685"/>
            <a:ext cx="9144000" cy="4154983"/>
          </a:xfrm>
          <a:prstGeom prst="rect">
            <a:avLst/>
          </a:prstGeom>
          <a:noFill/>
        </p:spPr>
        <p:txBody>
          <a:bodyPr wrap="square" rtlCol="0">
            <a:spAutoFit/>
          </a:bodyPr>
          <a:lstStyle/>
          <a:p>
            <a:r>
              <a:rPr lang="en-US" sz="2400" dirty="0"/>
              <a:t>Telephone lines induce an efficient institutional substitution between markets and firms. </a:t>
            </a:r>
            <a:r>
              <a:rPr lang="en-US" sz="2400" dirty="0" err="1"/>
              <a:t>Coase</a:t>
            </a:r>
            <a:r>
              <a:rPr lang="en-US" sz="2400" dirty="0"/>
              <a:t> believes that </a:t>
            </a:r>
            <a:r>
              <a:rPr lang="en-US" sz="2400" dirty="0">
                <a:solidFill>
                  <a:srgbClr val="FF0000"/>
                </a:solidFill>
              </a:rPr>
              <a:t>firms’ size increases. </a:t>
            </a:r>
          </a:p>
          <a:p>
            <a:r>
              <a:rPr lang="en-US" sz="2400" dirty="0">
                <a:solidFill>
                  <a:srgbClr val="FF0000"/>
                </a:solidFill>
              </a:rPr>
              <a:t>If meta-markets, </a:t>
            </a:r>
            <a:r>
              <a:rPr lang="en-US" sz="2400" dirty="0"/>
              <a:t>internalizing all institutional complementarities, </a:t>
            </a:r>
            <a:r>
              <a:rPr lang="en-US" sz="2400" dirty="0">
                <a:solidFill>
                  <a:srgbClr val="FF0000"/>
                </a:solidFill>
              </a:rPr>
              <a:t>existed,</a:t>
            </a:r>
            <a:r>
              <a:rPr lang="en-US" sz="2400" dirty="0"/>
              <a:t> the same new institutional mix would prevail in all economies . By contrast, since substitution is a real situation characterized by numerous institutional complementarities, the results will be different.</a:t>
            </a:r>
          </a:p>
          <a:p>
            <a:endParaRPr lang="en-US" sz="2400" dirty="0">
              <a:ln>
                <a:solidFill>
                  <a:srgbClr val="FF0000"/>
                </a:solidFill>
              </a:ln>
            </a:endParaRPr>
          </a:p>
          <a:p>
            <a:r>
              <a:rPr lang="en-US" sz="2400" dirty="0">
                <a:ln>
                  <a:solidFill>
                    <a:srgbClr val="FF0000"/>
                  </a:solidFill>
                </a:ln>
              </a:rPr>
              <a:t>If the complementary institutions are not feasible, firms size may not increase or may increase much less.</a:t>
            </a:r>
          </a:p>
        </p:txBody>
      </p:sp>
    </p:spTree>
    <p:extLst>
      <p:ext uri="{BB962C8B-B14F-4D97-AF65-F5344CB8AC3E}">
        <p14:creationId xmlns:p14="http://schemas.microsoft.com/office/powerpoint/2010/main" val="14082832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219200"/>
          </a:xfrm>
          <a:solidFill>
            <a:srgbClr val="FF0000"/>
          </a:solidFill>
          <a:ln>
            <a:solidFill>
              <a:schemeClr val="bg2"/>
            </a:solidFill>
            <a:miter lim="800000"/>
            <a:headEnd/>
            <a:tailEnd/>
          </a:ln>
        </p:spPr>
        <p:txBody>
          <a:bodyPr/>
          <a:lstStyle/>
          <a:p>
            <a:pPr eaLnBrk="1" hangingPunct="1"/>
            <a:r>
              <a:rPr lang="en-GB" b="1">
                <a:solidFill>
                  <a:srgbClr val="FDEADA"/>
                </a:solidFill>
                <a:latin typeface="Calibri" charset="0"/>
                <a:ea typeface="ヒラギノ角ゴ Pro W3" charset="0"/>
                <a:cs typeface="ヒラギノ角ゴ Pro W3" charset="0"/>
              </a:rPr>
              <a:t>Marx’ “Dynamic Coasianism”</a:t>
            </a:r>
            <a:endParaRPr lang="en-GB">
              <a:solidFill>
                <a:srgbClr val="FDEADA"/>
              </a:solidFill>
              <a:latin typeface="Calibri" charset="0"/>
              <a:ea typeface="ヒラギノ角ゴ Pro W3" charset="0"/>
              <a:cs typeface="ヒラギノ角ゴ Pro W3" charset="0"/>
            </a:endParaRPr>
          </a:p>
        </p:txBody>
      </p:sp>
      <p:sp>
        <p:nvSpPr>
          <p:cNvPr id="54275" name="Rectangle 4"/>
          <p:cNvSpPr>
            <a:spLocks noChangeArrowheads="1"/>
          </p:cNvSpPr>
          <p:nvPr/>
        </p:nvSpPr>
        <p:spPr bwMode="auto">
          <a:xfrm>
            <a:off x="0" y="1508125"/>
            <a:ext cx="9144000" cy="534987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2">
              <a:spcBef>
                <a:spcPct val="20000"/>
              </a:spcBef>
            </a:pPr>
            <a:r>
              <a:rPr lang="en-GB" sz="2400" b="1">
                <a:solidFill>
                  <a:srgbClr val="FFFF00"/>
                </a:solidFill>
                <a:latin typeface="Times" charset="0"/>
              </a:rPr>
              <a:t>“The </a:t>
            </a:r>
            <a:r>
              <a:rPr lang="en-GB" sz="2400" b="1" i="1" u="sng">
                <a:solidFill>
                  <a:srgbClr val="FFFF00"/>
                </a:solidFill>
                <a:latin typeface="Times" charset="0"/>
              </a:rPr>
              <a:t>a priori</a:t>
            </a:r>
            <a:r>
              <a:rPr lang="en-GB" sz="2400" b="1">
                <a:solidFill>
                  <a:srgbClr val="FFFF00"/>
                </a:solidFill>
                <a:latin typeface="Times" charset="0"/>
              </a:rPr>
              <a:t> system on which the division of labour, within the workshop, is regularly carried out, becomes in the division of labour within the society, an </a:t>
            </a:r>
            <a:r>
              <a:rPr lang="en-GB" sz="2400" b="1" i="1" u="sng">
                <a:solidFill>
                  <a:srgbClr val="FFFF00"/>
                </a:solidFill>
                <a:latin typeface="Times" charset="0"/>
              </a:rPr>
              <a:t>a posteriori</a:t>
            </a:r>
            <a:r>
              <a:rPr lang="en-GB" sz="2400" b="1">
                <a:solidFill>
                  <a:srgbClr val="FFFF00"/>
                </a:solidFill>
                <a:latin typeface="Times" charset="0"/>
              </a:rPr>
              <a:t>, nature-imposed necessity, controlling the lawless caprice of the producers, and perceptible in the barometrical fluctuations of the market-prices”.</a:t>
            </a:r>
          </a:p>
          <a:p>
            <a:pPr lvl="2">
              <a:spcBef>
                <a:spcPct val="20000"/>
              </a:spcBef>
            </a:pPr>
            <a:endParaRPr lang="en-GB" sz="2400" b="1">
              <a:solidFill>
                <a:srgbClr val="FFFF00"/>
              </a:solidFill>
              <a:latin typeface="Times" charset="0"/>
            </a:endParaRPr>
          </a:p>
          <a:p>
            <a:pPr lvl="2">
              <a:spcBef>
                <a:spcPct val="20000"/>
              </a:spcBef>
            </a:pPr>
            <a:r>
              <a:rPr lang="en-GB" sz="2400" b="1">
                <a:solidFill>
                  <a:srgbClr val="FFFF00"/>
                </a:solidFill>
                <a:latin typeface="Times" charset="0"/>
              </a:rPr>
              <a:t>“If one took as a model the division of labour in a modern workshop, in order to apply it to a whole society, the society best organized for the production of wealth would undoubtedly be that which had </a:t>
            </a:r>
            <a:r>
              <a:rPr lang="en-GB" sz="2400" b="1" u="sng">
                <a:solidFill>
                  <a:srgbClr val="FFFF00"/>
                </a:solidFill>
                <a:latin typeface="Times" charset="0"/>
              </a:rPr>
              <a:t>a single chief employer,</a:t>
            </a:r>
            <a:r>
              <a:rPr lang="en-GB" sz="2400" b="1">
                <a:solidFill>
                  <a:srgbClr val="FFFF00"/>
                </a:solidFill>
                <a:latin typeface="Times" charset="0"/>
              </a:rPr>
              <a:t> distributing tasks to different members of the community according to a previously fixed rule”.  </a:t>
            </a:r>
            <a:r>
              <a:rPr lang="it-IT" sz="2400" b="1">
                <a:solidFill>
                  <a:srgbClr val="FFFF00"/>
                </a:solidFill>
                <a:latin typeface="Times" charset="0"/>
              </a:rPr>
              <a:t> </a:t>
            </a:r>
          </a:p>
          <a:p>
            <a:endParaRPr lang="en-GB" b="1">
              <a:solidFill>
                <a:srgbClr val="FF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1447800"/>
          </a:xfrm>
          <a:solidFill>
            <a:srgbClr val="800080"/>
          </a:solidFill>
          <a:ln>
            <a:miter lim="800000"/>
            <a:headEnd/>
            <a:tailEnd/>
          </a:ln>
        </p:spPr>
        <p:txBody>
          <a:bodyPr/>
          <a:lstStyle/>
          <a:p>
            <a:pPr eaLnBrk="1" hangingPunct="1">
              <a:defRPr/>
            </a:pPr>
            <a:r>
              <a:rPr lang="en-GB" dirty="0">
                <a:ln>
                  <a:solidFill>
                    <a:schemeClr val="bg1"/>
                  </a:solidFill>
                </a:ln>
                <a:solidFill>
                  <a:schemeClr val="accent1"/>
                </a:solidFill>
              </a:rPr>
              <a:t>The neo-classical double neutrality assumption.</a:t>
            </a:r>
            <a:endParaRPr lang="en-GB" dirty="0">
              <a:ln>
                <a:solidFill>
                  <a:schemeClr val="bg1"/>
                </a:solidFill>
              </a:ln>
            </a:endParaRPr>
          </a:p>
        </p:txBody>
      </p:sp>
      <p:sp>
        <p:nvSpPr>
          <p:cNvPr id="58371" name="Rectangle 4"/>
          <p:cNvSpPr>
            <a:spLocks noChangeArrowheads="1"/>
          </p:cNvSpPr>
          <p:nvPr/>
        </p:nvSpPr>
        <p:spPr bwMode="auto">
          <a:xfrm>
            <a:off x="914400" y="1752600"/>
            <a:ext cx="7135813" cy="1108075"/>
          </a:xfrm>
          <a:prstGeom prst="rect">
            <a:avLst/>
          </a:prstGeom>
          <a:noFill/>
          <a:ln w="9525">
            <a:solidFill>
              <a:srgbClr val="660066"/>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r>
              <a:rPr lang="en-GB" b="1">
                <a:solidFill>
                  <a:srgbClr val="000000"/>
                </a:solidFill>
              </a:rPr>
              <a:t>“</a:t>
            </a:r>
            <a:r>
              <a:rPr lang="en-GB" sz="2400" b="1">
                <a:solidFill>
                  <a:srgbClr val="000000"/>
                </a:solidFill>
              </a:rPr>
              <a:t>In a competitive equilibrium it does not matter who hires whom” Samuelson (1957).</a:t>
            </a:r>
          </a:p>
          <a:p>
            <a:endParaRPr lang="en-GB">
              <a:solidFill>
                <a:srgbClr val="000000"/>
              </a:solidFill>
            </a:endParaRPr>
          </a:p>
        </p:txBody>
      </p:sp>
      <p:sp>
        <p:nvSpPr>
          <p:cNvPr id="58372" name="Rectangle 7"/>
          <p:cNvSpPr>
            <a:spLocks noChangeArrowheads="1"/>
          </p:cNvSpPr>
          <p:nvPr/>
        </p:nvSpPr>
        <p:spPr bwMode="auto">
          <a:xfrm>
            <a:off x="228600" y="3087688"/>
            <a:ext cx="8610600" cy="3416300"/>
          </a:xfrm>
          <a:prstGeom prst="rect">
            <a:avLst/>
          </a:prstGeom>
          <a:solidFill>
            <a:srgbClr val="DBEEF4"/>
          </a:solidFill>
          <a:ln w="9525">
            <a:solidFill>
              <a:srgbClr val="800080"/>
            </a:solidFill>
            <a:miter lim="800000"/>
            <a:headEnd/>
            <a:tailEnd/>
          </a:ln>
        </p:spPr>
        <p:txBody>
          <a:bodyPr>
            <a:spAutoFit/>
          </a:bodyPr>
          <a:lstStyle/>
          <a:p>
            <a:pPr marL="457200" indent="-457200"/>
            <a:r>
              <a:rPr lang="en-GB" sz="2400" b="1" u="sng">
                <a:solidFill>
                  <a:srgbClr val="800080"/>
                </a:solidFill>
              </a:rPr>
              <a:t>First neo-classical neutrality assumption:</a:t>
            </a:r>
          </a:p>
          <a:p>
            <a:pPr marL="457200" indent="-457200">
              <a:buFont typeface="Arial" charset="0"/>
              <a:buNone/>
            </a:pPr>
            <a:r>
              <a:rPr lang="en-GB" sz="2400" b="1">
                <a:solidFill>
                  <a:srgbClr val="000000"/>
                </a:solidFill>
              </a:rPr>
              <a:t>Productive forces </a:t>
            </a:r>
            <a:r>
              <a:rPr lang="en-GB" sz="2400" b="1">
                <a:solidFill>
                  <a:srgbClr val="800080"/>
                </a:solidFill>
              </a:rPr>
              <a:t>do not influence</a:t>
            </a:r>
            <a:r>
              <a:rPr lang="en-GB" sz="2400" b="1">
                <a:solidFill>
                  <a:srgbClr val="000000"/>
                </a:solidFill>
              </a:rPr>
              <a:t> the typology of ownership arrangements.</a:t>
            </a:r>
            <a:endParaRPr lang="en-GB" sz="2400">
              <a:solidFill>
                <a:srgbClr val="000000"/>
              </a:solidFill>
            </a:endParaRPr>
          </a:p>
          <a:p>
            <a:pPr marL="457200" indent="-457200">
              <a:buFont typeface="Arial" charset="0"/>
              <a:buNone/>
            </a:pPr>
            <a:r>
              <a:rPr lang="en-GB" sz="2400" b="1" u="sng">
                <a:solidFill>
                  <a:srgbClr val="800080"/>
                </a:solidFill>
              </a:rPr>
              <a:t>Second neo-classical neutrality assumption:</a:t>
            </a:r>
            <a:endParaRPr lang="en-GB" sz="2400" b="1" u="sng">
              <a:solidFill>
                <a:srgbClr val="000000"/>
              </a:solidFill>
            </a:endParaRPr>
          </a:p>
          <a:p>
            <a:pPr marL="457200" indent="-457200">
              <a:buFont typeface="Arial" charset="0"/>
              <a:buNone/>
            </a:pPr>
            <a:r>
              <a:rPr lang="en-GB" sz="2400" b="1">
                <a:solidFill>
                  <a:srgbClr val="000000"/>
                </a:solidFill>
              </a:rPr>
              <a:t>Ownership arrangements </a:t>
            </a:r>
            <a:r>
              <a:rPr lang="en-GB" sz="2400" b="1">
                <a:solidFill>
                  <a:srgbClr val="800080"/>
                </a:solidFill>
              </a:rPr>
              <a:t>do not influence</a:t>
            </a:r>
            <a:r>
              <a:rPr lang="en-GB" sz="2400" b="1">
                <a:solidFill>
                  <a:srgbClr val="000000"/>
                </a:solidFill>
              </a:rPr>
              <a:t> the nature of the productive forces.</a:t>
            </a:r>
          </a:p>
          <a:p>
            <a:pPr marL="457200" indent="-457200">
              <a:buFont typeface="Arial" charset="0"/>
              <a:buNone/>
            </a:pPr>
            <a:endParaRPr lang="en-GB" sz="2400" b="1">
              <a:solidFill>
                <a:srgbClr val="000000"/>
              </a:solidFill>
            </a:endParaRPr>
          </a:p>
          <a:p>
            <a:pPr marL="457200" indent="-457200">
              <a:buFont typeface="Arial" charset="0"/>
              <a:buNone/>
            </a:pPr>
            <a:r>
              <a:rPr lang="en-GB" sz="2400" b="1">
                <a:solidFill>
                  <a:srgbClr val="FF0000"/>
                </a:solidFill>
              </a:rPr>
              <a:t>Both neutrality assumptions rely on another assumption:</a:t>
            </a:r>
          </a:p>
          <a:p>
            <a:pPr marL="457200" indent="-457200">
              <a:buFont typeface="Arial" charset="0"/>
              <a:buNone/>
            </a:pPr>
            <a:r>
              <a:rPr lang="en-GB" sz="2400" b="1">
                <a:solidFill>
                  <a:srgbClr val="FF0000"/>
                </a:solidFill>
              </a:rPr>
              <a:t>zero transaction costs. </a:t>
            </a:r>
            <a:endParaRPr lang="en-GB">
              <a:solidFill>
                <a:srgbClr val="FF0000"/>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447800"/>
          </a:xfrm>
          <a:solidFill>
            <a:schemeClr val="hlink"/>
          </a:solidFill>
          <a:ln>
            <a:solidFill>
              <a:schemeClr val="accent1"/>
            </a:solidFill>
            <a:miter lim="800000"/>
            <a:headEnd/>
            <a:tailEnd/>
          </a:ln>
        </p:spPr>
        <p:txBody>
          <a:bodyPr/>
          <a:lstStyle/>
          <a:p>
            <a:pPr eaLnBrk="1" hangingPunct="1"/>
            <a:r>
              <a:rPr lang="en-GB">
                <a:solidFill>
                  <a:schemeClr val="bg1"/>
                </a:solidFill>
                <a:latin typeface="Calibri" charset="0"/>
                <a:ea typeface="ヒラギノ角ゴ Pro W3" charset="0"/>
                <a:cs typeface="ヒラギノ角ゴ Pro W3" charset="0"/>
              </a:rPr>
              <a:t>NIE: Going Beyond the First Neutrality Assumption</a:t>
            </a:r>
            <a:r>
              <a:rPr lang="en-GB">
                <a:solidFill>
                  <a:schemeClr val="accent1"/>
                </a:solidFill>
                <a:latin typeface="Calibri" charset="0"/>
                <a:ea typeface="ヒラギノ角ゴ Pro W3" charset="0"/>
                <a:cs typeface="ヒラギノ角ゴ Pro W3" charset="0"/>
              </a:rPr>
              <a:t>.</a:t>
            </a:r>
            <a:r>
              <a:rPr lang="en-GB">
                <a:latin typeface="Calibri" charset="0"/>
                <a:ea typeface="ヒラギノ角ゴ Pro W3" charset="0"/>
                <a:cs typeface="ヒラギノ角ゴ Pro W3" charset="0"/>
              </a:rPr>
              <a:t> </a:t>
            </a:r>
          </a:p>
        </p:txBody>
      </p:sp>
      <p:sp>
        <p:nvSpPr>
          <p:cNvPr id="60419" name="Rectangle 3"/>
          <p:cNvSpPr>
            <a:spLocks noGrp="1" noChangeArrowheads="1"/>
          </p:cNvSpPr>
          <p:nvPr>
            <p:ph type="body" idx="1"/>
          </p:nvPr>
        </p:nvSpPr>
        <p:spPr>
          <a:xfrm>
            <a:off x="685800" y="1676400"/>
            <a:ext cx="8001000" cy="4648200"/>
          </a:xfrm>
          <a:ln>
            <a:solidFill>
              <a:schemeClr val="hlink"/>
            </a:solidFill>
            <a:miter lim="800000"/>
            <a:headEnd/>
            <a:tailEnd/>
          </a:ln>
        </p:spPr>
        <p:txBody>
          <a:bodyPr/>
          <a:lstStyle/>
          <a:p>
            <a:pPr eaLnBrk="1" hangingPunct="1">
              <a:buFontTx/>
              <a:buNone/>
            </a:pPr>
            <a:r>
              <a:rPr lang="en-GB">
                <a:latin typeface="Calibri" charset="0"/>
                <a:ea typeface="ヒラギノ角ゴ Pro W3" charset="0"/>
                <a:cs typeface="ヒラギノ角ゴ Pro W3" charset="0"/>
              </a:rPr>
              <a:t>In a world of positive transaction costs,   </a:t>
            </a:r>
            <a:r>
              <a:rPr lang="en-GB" b="1">
                <a:solidFill>
                  <a:schemeClr val="hlink"/>
                </a:solidFill>
                <a:latin typeface="Calibri" charset="0"/>
                <a:ea typeface="ヒラギノ角ゴ Pro W3" charset="0"/>
                <a:cs typeface="ヒラギノ角ゴ Pro W3" charset="0"/>
              </a:rPr>
              <a:t>the nature of the assets</a:t>
            </a:r>
            <a:r>
              <a:rPr lang="en-GB">
                <a:latin typeface="Calibri" charset="0"/>
                <a:ea typeface="ヒラギノ角ゴ Pro W3" charset="0"/>
                <a:cs typeface="ヒラギノ角ゴ Pro W3" charset="0"/>
              </a:rPr>
              <a:t> (i. e. productive forces), which are employed in productions, </a:t>
            </a:r>
            <a:r>
              <a:rPr lang="en-GB" b="1">
                <a:solidFill>
                  <a:schemeClr val="hlink"/>
                </a:solidFill>
                <a:latin typeface="Calibri" charset="0"/>
                <a:ea typeface="ヒラギノ角ゴ Pro W3" charset="0"/>
                <a:cs typeface="ヒラギノ角ゴ Pro W3" charset="0"/>
              </a:rPr>
              <a:t>influences </a:t>
            </a:r>
            <a:r>
              <a:rPr lang="en-GB">
                <a:latin typeface="Calibri" charset="0"/>
                <a:ea typeface="ヒラギノ角ゴ Pro W3" charset="0"/>
                <a:cs typeface="ヒラギノ角ゴ Pro W3" charset="0"/>
              </a:rPr>
              <a:t>organizational form and ownership arrangements.</a:t>
            </a:r>
          </a:p>
          <a:p>
            <a:pPr eaLnBrk="1" hangingPunct="1">
              <a:buFontTx/>
              <a:buNone/>
            </a:pPr>
            <a:r>
              <a:rPr lang="en-GB">
                <a:latin typeface="Calibri" charset="0"/>
                <a:ea typeface="ヒラギノ角ゴ Pro W3" charset="0"/>
                <a:cs typeface="ヒラギノ角ゴ Pro W3" charset="0"/>
              </a:rPr>
              <a:t>Firms’ ownership and control will tend to go to </a:t>
            </a:r>
            <a:r>
              <a:rPr lang="en-GB">
                <a:solidFill>
                  <a:srgbClr val="FF0000"/>
                </a:solidFill>
                <a:latin typeface="Calibri" charset="0"/>
                <a:ea typeface="ヒラギノ角ゴ Pro W3" charset="0"/>
                <a:cs typeface="ヒラギノ角ゴ Pro W3" charset="0"/>
              </a:rPr>
              <a:t>the most specific and difficult to monitor resources.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0"/>
            <a:ext cx="9144000" cy="1066800"/>
          </a:xfrm>
          <a:solidFill>
            <a:srgbClr val="CECEEF"/>
          </a:solidFill>
        </p:spPr>
        <p:txBody>
          <a:bodyPr/>
          <a:lstStyle/>
          <a:p>
            <a:pPr eaLnBrk="1" hangingPunct="1"/>
            <a:r>
              <a:rPr lang="en-GB" b="1">
                <a:solidFill>
                  <a:srgbClr val="333399"/>
                </a:solidFill>
                <a:latin typeface="Times" charset="0"/>
                <a:ea typeface="ＭＳ Ｐゴシック" charset="0"/>
                <a:cs typeface="ＭＳ Ｐゴシック" charset="0"/>
              </a:rPr>
              <a:t>The monitoring problem </a:t>
            </a:r>
            <a:br>
              <a:rPr lang="en-GB" b="1">
                <a:solidFill>
                  <a:srgbClr val="333399"/>
                </a:solidFill>
                <a:latin typeface="Times" charset="0"/>
                <a:ea typeface="ＭＳ Ｐゴシック" charset="0"/>
                <a:cs typeface="ＭＳ Ｐゴシック" charset="0"/>
              </a:rPr>
            </a:br>
            <a:r>
              <a:rPr lang="en-GB" sz="2000" b="1">
                <a:solidFill>
                  <a:srgbClr val="333399"/>
                </a:solidFill>
                <a:latin typeface="Times" charset="0"/>
                <a:ea typeface="ＭＳ Ｐゴシック" charset="0"/>
                <a:cs typeface="ＭＳ Ｐゴシック" charset="0"/>
              </a:rPr>
              <a:t>(Alchian, Demsetz)</a:t>
            </a:r>
          </a:p>
        </p:txBody>
      </p:sp>
      <p:sp>
        <p:nvSpPr>
          <p:cNvPr id="62467" name="AutoShape 3"/>
          <p:cNvSpPr>
            <a:spLocks noChangeArrowheads="1"/>
          </p:cNvSpPr>
          <p:nvPr/>
        </p:nvSpPr>
        <p:spPr bwMode="auto">
          <a:xfrm>
            <a:off x="228600" y="1295400"/>
            <a:ext cx="2057400" cy="533400"/>
          </a:xfrm>
          <a:prstGeom prst="flowChartProcess">
            <a:avLst/>
          </a:prstGeom>
          <a:solidFill>
            <a:schemeClr val="bg1"/>
          </a:solidFill>
          <a:ln w="9525">
            <a:solidFill>
              <a:schemeClr val="tx1"/>
            </a:solidFill>
            <a:miter lim="800000"/>
            <a:headEnd/>
            <a:tailEnd/>
          </a:ln>
        </p:spPr>
        <p:txBody>
          <a:bodyPr wrap="none" anchor="ctr"/>
          <a:lstStyle/>
          <a:p>
            <a:pPr algn="ctr" defTabSz="914400" eaLnBrk="0" hangingPunct="0"/>
            <a:r>
              <a:rPr lang="en-GB" sz="3200">
                <a:solidFill>
                  <a:srgbClr val="FF0000"/>
                </a:solidFill>
                <a:latin typeface="Times" charset="0"/>
              </a:rPr>
              <a:t>Team work</a:t>
            </a:r>
          </a:p>
        </p:txBody>
      </p:sp>
      <p:sp>
        <p:nvSpPr>
          <p:cNvPr id="62468" name="AutoShape 4"/>
          <p:cNvSpPr>
            <a:spLocks noChangeArrowheads="1"/>
          </p:cNvSpPr>
          <p:nvPr/>
        </p:nvSpPr>
        <p:spPr bwMode="auto">
          <a:xfrm>
            <a:off x="3276600" y="1295400"/>
            <a:ext cx="976313" cy="790575"/>
          </a:xfrm>
          <a:prstGeom prst="rightArrow">
            <a:avLst>
              <a:gd name="adj1" fmla="val 50000"/>
              <a:gd name="adj2" fmla="val 30874"/>
            </a:avLst>
          </a:prstGeom>
          <a:solidFill>
            <a:srgbClr val="333399"/>
          </a:solidFill>
          <a:ln w="9525">
            <a:solidFill>
              <a:schemeClr val="tx1"/>
            </a:solidFill>
            <a:miter lim="800000"/>
            <a:headEnd/>
            <a:tailEnd/>
          </a:ln>
        </p:spPr>
        <p:txBody>
          <a:bodyPr wrap="none" anchor="ctr"/>
          <a:lstStyle/>
          <a:p>
            <a:pPr defTabSz="914400" eaLnBrk="0" hangingPunct="0"/>
            <a:endParaRPr lang="en-US" sz="2400">
              <a:solidFill>
                <a:srgbClr val="000000"/>
              </a:solidFill>
              <a:latin typeface="Times" charset="0"/>
            </a:endParaRPr>
          </a:p>
        </p:txBody>
      </p:sp>
      <p:sp>
        <p:nvSpPr>
          <p:cNvPr id="62469" name="AutoShape 5"/>
          <p:cNvSpPr>
            <a:spLocks noChangeArrowheads="1"/>
          </p:cNvSpPr>
          <p:nvPr/>
        </p:nvSpPr>
        <p:spPr bwMode="auto">
          <a:xfrm>
            <a:off x="4648200" y="1219200"/>
            <a:ext cx="3581400" cy="914400"/>
          </a:xfrm>
          <a:prstGeom prst="flowChartProcess">
            <a:avLst/>
          </a:prstGeom>
          <a:solidFill>
            <a:srgbClr val="FFFFFF"/>
          </a:solidFill>
          <a:ln w="9525">
            <a:solidFill>
              <a:schemeClr val="tx1"/>
            </a:solidFill>
            <a:miter lim="800000"/>
            <a:headEnd/>
            <a:tailEnd/>
          </a:ln>
        </p:spPr>
        <p:txBody>
          <a:bodyPr wrap="none" anchor="ctr"/>
          <a:lstStyle/>
          <a:p>
            <a:pPr algn="ctr" defTabSz="914400" eaLnBrk="0" hangingPunct="0"/>
            <a:r>
              <a:rPr lang="en-GB" sz="3200">
                <a:solidFill>
                  <a:srgbClr val="FF0000"/>
                </a:solidFill>
                <a:latin typeface="Times" charset="0"/>
              </a:rPr>
              <a:t>Employer with hiring </a:t>
            </a:r>
          </a:p>
          <a:p>
            <a:pPr algn="ctr" defTabSz="914400" eaLnBrk="0" hangingPunct="0"/>
            <a:r>
              <a:rPr lang="en-GB" sz="3200">
                <a:solidFill>
                  <a:srgbClr val="FF0000"/>
                </a:solidFill>
                <a:latin typeface="Times" charset="0"/>
              </a:rPr>
              <a:t>and firing rights</a:t>
            </a:r>
          </a:p>
        </p:txBody>
      </p:sp>
      <p:sp>
        <p:nvSpPr>
          <p:cNvPr id="62470" name="Rectangle 6"/>
          <p:cNvSpPr>
            <a:spLocks noChangeArrowheads="1"/>
          </p:cNvSpPr>
          <p:nvPr/>
        </p:nvSpPr>
        <p:spPr bwMode="auto">
          <a:xfrm>
            <a:off x="0" y="2362200"/>
            <a:ext cx="9144000" cy="523875"/>
          </a:xfrm>
          <a:prstGeom prst="rect">
            <a:avLst/>
          </a:prstGeom>
          <a:solidFill>
            <a:srgbClr val="FFFF00"/>
          </a:solidFill>
          <a:ln w="9525">
            <a:solidFill>
              <a:schemeClr val="folHlink"/>
            </a:solidFill>
            <a:miter lim="800000"/>
            <a:headEnd/>
            <a:tailEnd/>
          </a:ln>
        </p:spPr>
        <p:txBody>
          <a:bodyPr>
            <a:spAutoFit/>
          </a:bodyPr>
          <a:lstStyle/>
          <a:p>
            <a:pPr defTabSz="914400" eaLnBrk="0" hangingPunct="0"/>
            <a:r>
              <a:rPr lang="en-GB" sz="2800">
                <a:solidFill>
                  <a:srgbClr val="000000"/>
                </a:solidFill>
                <a:latin typeface="Times" charset="0"/>
              </a:rPr>
              <a:t>Why capitalist ownership of the means of Production?</a:t>
            </a:r>
          </a:p>
        </p:txBody>
      </p:sp>
      <p:sp>
        <p:nvSpPr>
          <p:cNvPr id="62471" name="AutoShape 7"/>
          <p:cNvSpPr>
            <a:spLocks noChangeArrowheads="1"/>
          </p:cNvSpPr>
          <p:nvPr/>
        </p:nvSpPr>
        <p:spPr bwMode="auto">
          <a:xfrm>
            <a:off x="304800" y="3581400"/>
            <a:ext cx="2895600" cy="990600"/>
          </a:xfrm>
          <a:prstGeom prst="flowChartProcess">
            <a:avLst/>
          </a:prstGeom>
          <a:solidFill>
            <a:srgbClr val="FFFFFF"/>
          </a:solidFill>
          <a:ln w="9525">
            <a:solidFill>
              <a:schemeClr val="tx1"/>
            </a:solidFill>
            <a:miter lim="800000"/>
            <a:headEnd/>
            <a:tailEnd/>
          </a:ln>
        </p:spPr>
        <p:txBody>
          <a:bodyPr wrap="none" anchor="ctr"/>
          <a:lstStyle/>
          <a:p>
            <a:pPr algn="ctr" defTabSz="914400" eaLnBrk="0" hangingPunct="0"/>
            <a:r>
              <a:rPr lang="en-GB" sz="3200">
                <a:solidFill>
                  <a:srgbClr val="FF0000"/>
                </a:solidFill>
                <a:latin typeface="Times" charset="0"/>
              </a:rPr>
              <a:t>Hard to monitor</a:t>
            </a:r>
          </a:p>
          <a:p>
            <a:pPr algn="ctr" defTabSz="914400" eaLnBrk="0" hangingPunct="0"/>
            <a:r>
              <a:rPr lang="en-GB" sz="3200">
                <a:solidFill>
                  <a:srgbClr val="FF0000"/>
                </a:solidFill>
                <a:latin typeface="Times" charset="0"/>
              </a:rPr>
              <a:t>capital</a:t>
            </a:r>
          </a:p>
        </p:txBody>
      </p:sp>
      <p:sp>
        <p:nvSpPr>
          <p:cNvPr id="62472" name="AutoShape 8"/>
          <p:cNvSpPr>
            <a:spLocks noChangeArrowheads="1"/>
          </p:cNvSpPr>
          <p:nvPr/>
        </p:nvSpPr>
        <p:spPr bwMode="auto">
          <a:xfrm>
            <a:off x="3733800" y="3810000"/>
            <a:ext cx="1128713" cy="304800"/>
          </a:xfrm>
          <a:prstGeom prst="rightArrow">
            <a:avLst>
              <a:gd name="adj1" fmla="val 50000"/>
              <a:gd name="adj2" fmla="val 92578"/>
            </a:avLst>
          </a:prstGeom>
          <a:solidFill>
            <a:srgbClr val="333399"/>
          </a:solidFill>
          <a:ln w="9525">
            <a:solidFill>
              <a:schemeClr val="tx1"/>
            </a:solidFill>
            <a:miter lim="800000"/>
            <a:headEnd/>
            <a:tailEnd/>
          </a:ln>
        </p:spPr>
        <p:txBody>
          <a:bodyPr wrap="none" anchor="ctr"/>
          <a:lstStyle/>
          <a:p>
            <a:pPr defTabSz="914400" eaLnBrk="0" hangingPunct="0"/>
            <a:endParaRPr lang="en-US" sz="2400">
              <a:solidFill>
                <a:srgbClr val="000000"/>
              </a:solidFill>
              <a:latin typeface="Times" charset="0"/>
            </a:endParaRPr>
          </a:p>
        </p:txBody>
      </p:sp>
      <p:sp>
        <p:nvSpPr>
          <p:cNvPr id="62473" name="Rectangle 9"/>
          <p:cNvSpPr>
            <a:spLocks noChangeArrowheads="1"/>
          </p:cNvSpPr>
          <p:nvPr/>
        </p:nvSpPr>
        <p:spPr bwMode="auto">
          <a:xfrm>
            <a:off x="5410200" y="3505200"/>
            <a:ext cx="3505200" cy="1066800"/>
          </a:xfrm>
          <a:prstGeom prst="rect">
            <a:avLst/>
          </a:prstGeom>
          <a:solidFill>
            <a:srgbClr val="FFFFFF"/>
          </a:solidFill>
          <a:ln w="9525">
            <a:solidFill>
              <a:schemeClr val="tx1"/>
            </a:solidFill>
            <a:miter lim="800000"/>
            <a:headEnd/>
            <a:tailEnd/>
          </a:ln>
        </p:spPr>
        <p:txBody>
          <a:bodyPr wrap="none" anchor="ctr"/>
          <a:lstStyle/>
          <a:p>
            <a:pPr algn="ctr" defTabSz="914400" eaLnBrk="0" hangingPunct="0"/>
            <a:r>
              <a:rPr lang="en-GB" sz="3200">
                <a:solidFill>
                  <a:srgbClr val="FF0000"/>
                </a:solidFill>
                <a:latin typeface="Times" charset="0"/>
              </a:rPr>
              <a:t>Capitalist ownership</a:t>
            </a:r>
          </a:p>
        </p:txBody>
      </p:sp>
      <p:sp>
        <p:nvSpPr>
          <p:cNvPr id="62474" name="Rectangle 10"/>
          <p:cNvSpPr>
            <a:spLocks noChangeArrowheads="1"/>
          </p:cNvSpPr>
          <p:nvPr/>
        </p:nvSpPr>
        <p:spPr bwMode="auto">
          <a:xfrm>
            <a:off x="0" y="4724400"/>
            <a:ext cx="9144000" cy="523875"/>
          </a:xfrm>
          <a:prstGeom prst="rect">
            <a:avLst/>
          </a:prstGeom>
          <a:solidFill>
            <a:srgbClr val="FFFF00"/>
          </a:solidFill>
          <a:ln w="9525">
            <a:solidFill>
              <a:schemeClr val="bg1"/>
            </a:solidFill>
            <a:miter lim="800000"/>
            <a:headEnd/>
            <a:tailEnd/>
          </a:ln>
        </p:spPr>
        <p:txBody>
          <a:bodyPr>
            <a:spAutoFit/>
          </a:bodyPr>
          <a:lstStyle/>
          <a:p>
            <a:pPr defTabSz="914400" eaLnBrk="0" hangingPunct="0"/>
            <a:r>
              <a:rPr lang="en-GB" sz="2800">
                <a:solidFill>
                  <a:srgbClr val="000000"/>
                </a:solidFill>
                <a:latin typeface="Times" charset="0"/>
              </a:rPr>
              <a:t>The same argument can be applied to hard to monitor labour.</a:t>
            </a:r>
          </a:p>
        </p:txBody>
      </p:sp>
      <p:sp>
        <p:nvSpPr>
          <p:cNvPr id="62475" name="Rectangle 11"/>
          <p:cNvSpPr>
            <a:spLocks noChangeArrowheads="1"/>
          </p:cNvSpPr>
          <p:nvPr/>
        </p:nvSpPr>
        <p:spPr bwMode="auto">
          <a:xfrm>
            <a:off x="304800" y="6019800"/>
            <a:ext cx="5499100" cy="584200"/>
          </a:xfrm>
          <a:prstGeom prst="rect">
            <a:avLst/>
          </a:prstGeom>
          <a:solidFill>
            <a:srgbClr val="FFFF00"/>
          </a:solidFill>
          <a:ln w="9525">
            <a:solidFill>
              <a:srgbClr val="660066"/>
            </a:solidFill>
            <a:miter lim="800000"/>
            <a:headEnd/>
            <a:tailEnd/>
          </a:ln>
        </p:spPr>
        <p:txBody>
          <a:bodyPr wrap="none">
            <a:spAutoFit/>
          </a:bodyPr>
          <a:lstStyle/>
          <a:p>
            <a:pPr defTabSz="914400" eaLnBrk="0" hangingPunct="0"/>
            <a:r>
              <a:rPr lang="en-GB" sz="3200">
                <a:solidFill>
                  <a:srgbClr val="333399"/>
                </a:solidFill>
                <a:latin typeface="Times" charset="0"/>
              </a:rPr>
              <a:t>Both arguments can be inverted.</a:t>
            </a:r>
          </a:p>
        </p:txBody>
      </p:sp>
      <p:pic>
        <p:nvPicPr>
          <p:cNvPr id="62476"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17488"/>
            <a:ext cx="838200" cy="79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47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782638"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0"/>
            <a:ext cx="9144000" cy="838200"/>
          </a:xfrm>
          <a:solidFill>
            <a:schemeClr val="accent6">
              <a:lumMod val="20000"/>
              <a:lumOff val="80000"/>
            </a:schemeClr>
          </a:solidFill>
        </p:spPr>
        <p:txBody>
          <a:bodyPr/>
          <a:lstStyle/>
          <a:p>
            <a:pPr algn="l" eaLnBrk="1" hangingPunct="1">
              <a:defRPr/>
            </a:pPr>
            <a:r>
              <a:rPr lang="en-GB" b="1">
                <a:solidFill>
                  <a:srgbClr val="333399"/>
                </a:solidFill>
                <a:ea typeface="ＭＳ Ｐゴシック" pitchFamily="-106" charset="-128"/>
                <a:cs typeface="ＭＳ Ｐゴシック" pitchFamily="-106" charset="-128"/>
              </a:rPr>
              <a:t>The Specificity Problem   </a:t>
            </a:r>
            <a:r>
              <a:rPr lang="en-GB" sz="2800">
                <a:solidFill>
                  <a:srgbClr val="333399"/>
                </a:solidFill>
                <a:ea typeface="ＭＳ Ｐゴシック" pitchFamily="-106" charset="-128"/>
                <a:cs typeface="ＭＳ Ｐゴシック" pitchFamily="-106" charset="-128"/>
              </a:rPr>
              <a:t>(</a:t>
            </a:r>
            <a:r>
              <a:rPr lang="en-GB" sz="2400">
                <a:solidFill>
                  <a:srgbClr val="333399"/>
                </a:solidFill>
                <a:ea typeface="ＭＳ Ｐゴシック" pitchFamily="-106" charset="-128"/>
                <a:cs typeface="ＭＳ Ｐゴシック" pitchFamily="-106" charset="-128"/>
              </a:rPr>
              <a:t>Williamson</a:t>
            </a:r>
            <a:r>
              <a:rPr lang="en-GB" sz="2800">
                <a:solidFill>
                  <a:srgbClr val="333399"/>
                </a:solidFill>
                <a:ea typeface="ＭＳ Ｐゴシック" pitchFamily="-106" charset="-128"/>
                <a:cs typeface="ＭＳ Ｐゴシック" pitchFamily="-106" charset="-128"/>
              </a:rPr>
              <a:t>)</a:t>
            </a:r>
          </a:p>
        </p:txBody>
      </p:sp>
      <p:sp>
        <p:nvSpPr>
          <p:cNvPr id="64515" name="Rectangle 3"/>
          <p:cNvSpPr>
            <a:spLocks noChangeArrowheads="1"/>
          </p:cNvSpPr>
          <p:nvPr/>
        </p:nvSpPr>
        <p:spPr bwMode="auto">
          <a:xfrm>
            <a:off x="0" y="762000"/>
            <a:ext cx="91440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sz="3200">
                <a:solidFill>
                  <a:srgbClr val="FF0000"/>
                </a:solidFill>
                <a:latin typeface="Times" charset="0"/>
              </a:rPr>
              <a:t>Specificity, Liquidity and Irreversibility</a:t>
            </a:r>
          </a:p>
          <a:p>
            <a:r>
              <a:rPr lang="en-GB" sz="3200">
                <a:solidFill>
                  <a:schemeClr val="accent2"/>
                </a:solidFill>
                <a:latin typeface="Times" charset="0"/>
              </a:rPr>
              <a:t>Analogy with monitoring</a:t>
            </a:r>
            <a:r>
              <a:rPr lang="en-GB" sz="3200">
                <a:solidFill>
                  <a:schemeClr val="tx2"/>
                </a:solidFill>
                <a:latin typeface="Times" charset="0"/>
              </a:rPr>
              <a:t>: rights should go to the </a:t>
            </a:r>
          </a:p>
          <a:p>
            <a:r>
              <a:rPr lang="en-GB" sz="3200">
                <a:solidFill>
                  <a:schemeClr val="tx2"/>
                </a:solidFill>
                <a:latin typeface="Times" charset="0"/>
              </a:rPr>
              <a:t>most specific factors.</a:t>
            </a:r>
          </a:p>
          <a:p>
            <a:r>
              <a:rPr lang="en-GB" sz="3200">
                <a:solidFill>
                  <a:schemeClr val="accent2"/>
                </a:solidFill>
                <a:latin typeface="Times" charset="0"/>
              </a:rPr>
              <a:t>Difference with monitoring:</a:t>
            </a:r>
            <a:r>
              <a:rPr lang="en-GB" sz="3200">
                <a:solidFill>
                  <a:schemeClr val="tx2"/>
                </a:solidFill>
                <a:latin typeface="Times" charset="0"/>
              </a:rPr>
              <a:t> asset specificity cannot be defined by referring to a single relationship </a:t>
            </a:r>
          </a:p>
          <a:p>
            <a:endParaRPr lang="en-GB" sz="3200">
              <a:solidFill>
                <a:schemeClr val="tx2"/>
              </a:solidFill>
              <a:latin typeface="Times" charset="0"/>
            </a:endParaRPr>
          </a:p>
        </p:txBody>
      </p:sp>
      <p:sp>
        <p:nvSpPr>
          <p:cNvPr id="64516" name="Rectangle 4"/>
          <p:cNvSpPr>
            <a:spLocks noChangeArrowheads="1"/>
          </p:cNvSpPr>
          <p:nvPr/>
        </p:nvSpPr>
        <p:spPr bwMode="auto">
          <a:xfrm>
            <a:off x="0" y="5943600"/>
            <a:ext cx="3783013" cy="588963"/>
          </a:xfrm>
          <a:prstGeom prst="rect">
            <a:avLst/>
          </a:prstGeom>
          <a:solidFill>
            <a:srgbClr val="333399"/>
          </a:solidFill>
          <a:ln w="9525">
            <a:solidFill>
              <a:schemeClr val="accent2"/>
            </a:solidFill>
            <a:miter lim="800000"/>
            <a:headEnd/>
            <a:tailEnd/>
          </a:ln>
        </p:spPr>
        <p:txBody>
          <a:bodyPr wrap="none">
            <a:spAutoFit/>
          </a:bodyPr>
          <a:lstStyle/>
          <a:p>
            <a:r>
              <a:rPr lang="en-GB" sz="3200">
                <a:solidFill>
                  <a:srgbClr val="FFFF00"/>
                </a:solidFill>
                <a:latin typeface="Times" charset="0"/>
              </a:rPr>
              <a:t>The monopoly branch</a:t>
            </a:r>
          </a:p>
        </p:txBody>
      </p:sp>
      <p:sp>
        <p:nvSpPr>
          <p:cNvPr id="64517" name="Rectangle 5"/>
          <p:cNvSpPr>
            <a:spLocks noChangeArrowheads="1"/>
          </p:cNvSpPr>
          <p:nvPr/>
        </p:nvSpPr>
        <p:spPr bwMode="auto">
          <a:xfrm>
            <a:off x="5407025" y="5943600"/>
            <a:ext cx="3736975" cy="588963"/>
          </a:xfrm>
          <a:prstGeom prst="rect">
            <a:avLst/>
          </a:prstGeom>
          <a:solidFill>
            <a:srgbClr val="333399"/>
          </a:solidFill>
          <a:ln w="9525">
            <a:solidFill>
              <a:schemeClr val="accent2"/>
            </a:solidFill>
            <a:miter lim="800000"/>
            <a:headEnd/>
            <a:tailEnd/>
          </a:ln>
        </p:spPr>
        <p:txBody>
          <a:bodyPr wrap="none">
            <a:spAutoFit/>
          </a:bodyPr>
          <a:lstStyle/>
          <a:p>
            <a:r>
              <a:rPr lang="en-GB" sz="3200">
                <a:solidFill>
                  <a:srgbClr val="FFFF00"/>
                </a:solidFill>
                <a:latin typeface="Times" charset="0"/>
              </a:rPr>
              <a:t>The efficiency branch</a:t>
            </a:r>
          </a:p>
        </p:txBody>
      </p:sp>
      <p:sp>
        <p:nvSpPr>
          <p:cNvPr id="64518" name="AutoShape 6"/>
          <p:cNvSpPr>
            <a:spLocks noChangeArrowheads="1"/>
          </p:cNvSpPr>
          <p:nvPr/>
        </p:nvSpPr>
        <p:spPr bwMode="auto">
          <a:xfrm>
            <a:off x="3962400" y="5867400"/>
            <a:ext cx="1214438" cy="838200"/>
          </a:xfrm>
          <a:prstGeom prst="leftRightArrowCallout">
            <a:avLst>
              <a:gd name="adj1" fmla="val 25000"/>
              <a:gd name="adj2" fmla="val 25000"/>
              <a:gd name="adj3" fmla="val 24899"/>
              <a:gd name="adj4" fmla="val 50000"/>
            </a:avLst>
          </a:prstGeom>
          <a:solidFill>
            <a:srgbClr val="FFFF00"/>
          </a:solidFill>
          <a:ln w="9525">
            <a:solidFill>
              <a:schemeClr val="tx1"/>
            </a:solidFill>
            <a:miter lim="800000"/>
            <a:headEnd/>
            <a:tailEnd/>
          </a:ln>
        </p:spPr>
        <p:txBody>
          <a:bodyPr wrap="none" anchor="ctr"/>
          <a:lstStyle/>
          <a:p>
            <a:endParaRPr lang="en-US">
              <a:latin typeface="Times" charset="0"/>
            </a:endParaRPr>
          </a:p>
        </p:txBody>
      </p:sp>
      <p:sp>
        <p:nvSpPr>
          <p:cNvPr id="7" name="CasellaDiTesto 6"/>
          <p:cNvSpPr txBox="1"/>
          <p:nvPr/>
        </p:nvSpPr>
        <p:spPr>
          <a:xfrm>
            <a:off x="2590800" y="5410200"/>
            <a:ext cx="4189368" cy="461665"/>
          </a:xfrm>
          <a:prstGeom prst="rect">
            <a:avLst/>
          </a:prstGeom>
          <a:solidFill>
            <a:srgbClr val="FFFF00"/>
          </a:solidFill>
          <a:ln>
            <a:solidFill>
              <a:schemeClr val="tx1"/>
            </a:solidFill>
          </a:ln>
        </p:spPr>
        <p:txBody>
          <a:bodyPr wrap="none">
            <a:spAutoFit/>
          </a:bodyPr>
          <a:lstStyle/>
          <a:p>
            <a:pPr fontAlgn="auto">
              <a:spcBef>
                <a:spcPts val="0"/>
              </a:spcBef>
              <a:spcAft>
                <a:spcPts val="0"/>
              </a:spcAft>
              <a:defRPr/>
            </a:pPr>
            <a:r>
              <a:rPr lang="en-US" b="1" dirty="0">
                <a:latin typeface="Times" pitchFamily="-83" charset="0"/>
                <a:ea typeface="+mn-ea"/>
                <a:cs typeface="+mn-cs"/>
              </a:rPr>
              <a:t>Two </a:t>
            </a:r>
            <a:r>
              <a:rPr lang="en-US" b="1" dirty="0">
                <a:ln>
                  <a:solidFill>
                    <a:srgbClr val="660066"/>
                  </a:solidFill>
                </a:ln>
                <a:latin typeface="Times" pitchFamily="-83" charset="0"/>
                <a:ea typeface="+mn-ea"/>
                <a:cs typeface="+mn-cs"/>
              </a:rPr>
              <a:t>explanations</a:t>
            </a:r>
            <a:r>
              <a:rPr lang="en-US" b="1" dirty="0">
                <a:latin typeface="Times" pitchFamily="-83" charset="0"/>
                <a:ea typeface="+mn-ea"/>
                <a:cs typeface="+mn-cs"/>
              </a:rPr>
              <a:t> of monopoly</a:t>
            </a:r>
          </a:p>
        </p:txBody>
      </p:sp>
      <p:pic>
        <p:nvPicPr>
          <p:cNvPr id="645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25" y="0"/>
            <a:ext cx="91757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8"/>
          <p:cNvSpPr txBox="1"/>
          <p:nvPr/>
        </p:nvSpPr>
        <p:spPr>
          <a:xfrm>
            <a:off x="280402" y="3581400"/>
            <a:ext cx="8482598" cy="1384995"/>
          </a:xfrm>
          <a:prstGeom prst="rect">
            <a:avLst/>
          </a:prstGeom>
          <a:solidFill>
            <a:srgbClr val="FFFFFF"/>
          </a:solidFill>
          <a:ln>
            <a:solidFill>
              <a:srgbClr val="000000"/>
            </a:solidFill>
          </a:ln>
        </p:spPr>
        <p:txBody>
          <a:bodyPr>
            <a:spAutoFit/>
          </a:bodyPr>
          <a:lstStyle/>
          <a:p>
            <a:pPr fontAlgn="auto">
              <a:spcBef>
                <a:spcPts val="0"/>
              </a:spcBef>
              <a:spcAft>
                <a:spcPts val="0"/>
              </a:spcAft>
              <a:defRPr/>
            </a:pPr>
            <a:r>
              <a:rPr lang="en-GB" sz="2800" dirty="0">
                <a:ln>
                  <a:solidFill>
                    <a:srgbClr val="660066"/>
                  </a:solidFill>
                </a:ln>
                <a:solidFill>
                  <a:schemeClr val="hlink"/>
                </a:solidFill>
                <a:latin typeface="+mn-lt"/>
                <a:ea typeface="+mn-ea"/>
                <a:cs typeface="+mn-cs"/>
              </a:rPr>
              <a:t>Specificity, Competition and the Fundamental</a:t>
            </a:r>
          </a:p>
          <a:p>
            <a:pPr fontAlgn="auto">
              <a:spcBef>
                <a:spcPts val="0"/>
              </a:spcBef>
              <a:spcAft>
                <a:spcPts val="0"/>
              </a:spcAft>
              <a:defRPr/>
            </a:pPr>
            <a:r>
              <a:rPr lang="en-GB" sz="2800" dirty="0">
                <a:ln>
                  <a:solidFill>
                    <a:srgbClr val="660066"/>
                  </a:solidFill>
                </a:ln>
                <a:solidFill>
                  <a:schemeClr val="hlink"/>
                </a:solidFill>
                <a:latin typeface="+mn-lt"/>
                <a:ea typeface="+mn-ea"/>
                <a:cs typeface="+mn-cs"/>
              </a:rPr>
              <a:t>                          Transformation.</a:t>
            </a:r>
          </a:p>
          <a:p>
            <a:pPr fontAlgn="auto">
              <a:spcBef>
                <a:spcPts val="0"/>
              </a:spcBef>
              <a:spcAft>
                <a:spcPts val="0"/>
              </a:spcAft>
              <a:defRPr/>
            </a:pPr>
            <a:r>
              <a:rPr lang="en-GB" sz="2800" dirty="0">
                <a:ln>
                  <a:solidFill>
                    <a:srgbClr val="660066"/>
                  </a:solidFill>
                </a:ln>
                <a:solidFill>
                  <a:schemeClr val="hlink"/>
                </a:solidFill>
                <a:latin typeface="+mn-lt"/>
                <a:ea typeface="+mn-ea"/>
                <a:cs typeface="+mn-cs"/>
              </a:rPr>
              <a:t>Ex-ante competition  </a:t>
            </a:r>
            <a:r>
              <a:rPr lang="it-IT" sz="2800" dirty="0">
                <a:ln>
                  <a:solidFill>
                    <a:srgbClr val="660066"/>
                  </a:solidFill>
                </a:ln>
                <a:solidFill>
                  <a:schemeClr val="hlink"/>
                </a:solidFill>
                <a:latin typeface="+mn-lt"/>
                <a:ea typeface="+mn-ea"/>
                <a:cs typeface="+mn-cs"/>
                <a:sym typeface="Wingdings" pitchFamily="8" charset="2"/>
              </a:rPr>
              <a:t>     Ex-post monopoly</a:t>
            </a:r>
            <a:endParaRPr lang="en-GB" sz="2800" dirty="0">
              <a:ln>
                <a:solidFill>
                  <a:srgbClr val="660066"/>
                </a:solidFill>
              </a:ln>
              <a:solidFill>
                <a:schemeClr val="hlink"/>
              </a:solidFill>
              <a:latin typeface="+mn-lt"/>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28600"/>
            <a:ext cx="7836897" cy="1018092"/>
          </a:xfrm>
        </p:spPr>
        <p:txBody>
          <a:bodyPr/>
          <a:lstStyle/>
          <a:p>
            <a:pPr eaLnBrk="1" hangingPunct="1"/>
            <a:r>
              <a:rPr lang="en-GB" sz="3200" dirty="0">
                <a:solidFill>
                  <a:schemeClr val="accent2"/>
                </a:solidFill>
                <a:ea typeface="ＭＳ Ｐゴシック" charset="0"/>
                <a:cs typeface="ＭＳ Ｐゴシック" charset="0"/>
              </a:rPr>
              <a:t> Oliver Hart Model</a:t>
            </a:r>
          </a:p>
        </p:txBody>
      </p:sp>
      <p:sp>
        <p:nvSpPr>
          <p:cNvPr id="81923" name="Rectangle 3"/>
          <p:cNvSpPr>
            <a:spLocks noChangeArrowheads="1"/>
          </p:cNvSpPr>
          <p:nvPr/>
        </p:nvSpPr>
        <p:spPr bwMode="auto">
          <a:xfrm>
            <a:off x="14288" y="685800"/>
            <a:ext cx="9129712" cy="7602080"/>
          </a:xfrm>
          <a:prstGeom prst="rect">
            <a:avLst/>
          </a:prstGeom>
          <a:noFill/>
          <a:ln w="9525">
            <a:noFill/>
            <a:miter lim="800000"/>
            <a:headEnd/>
            <a:tailEnd/>
          </a:ln>
        </p:spPr>
        <p:txBody>
          <a:bodyPr>
            <a:prstTxWarp prst="textNoShape">
              <a:avLst/>
            </a:prstTxWarp>
            <a:spAutoFit/>
          </a:bodyPr>
          <a:lstStyle/>
          <a:p>
            <a:pPr marL="457200" indent="-457200">
              <a:buFont typeface="Times" pitchFamily="-107" charset="0"/>
              <a:buAutoNum type="alphaLcParenR"/>
            </a:pPr>
            <a:r>
              <a:rPr lang="en-GB" dirty="0">
                <a:solidFill>
                  <a:srgbClr val="FF0000"/>
                </a:solidFill>
              </a:rPr>
              <a:t>Specificity</a:t>
            </a:r>
            <a:r>
              <a:rPr lang="en-GB" dirty="0">
                <a:solidFill>
                  <a:schemeClr val="tx2"/>
                </a:solidFill>
              </a:rPr>
              <a:t> is both absolute and a marginal. There is </a:t>
            </a:r>
          </a:p>
          <a:p>
            <a:r>
              <a:rPr lang="en-GB" dirty="0">
                <a:solidFill>
                  <a:schemeClr val="tx2"/>
                </a:solidFill>
              </a:rPr>
              <a:t>more value in specific-type relations than outside it.</a:t>
            </a:r>
          </a:p>
          <a:p>
            <a:pPr>
              <a:buFont typeface="Times" pitchFamily="-107" charset="0"/>
              <a:buNone/>
            </a:pPr>
            <a:endParaRPr lang="en-GB" dirty="0">
              <a:solidFill>
                <a:schemeClr val="tx2"/>
              </a:solidFill>
            </a:endParaRPr>
          </a:p>
          <a:p>
            <a:pPr>
              <a:buFont typeface="Times" pitchFamily="-107" charset="0"/>
              <a:buNone/>
            </a:pPr>
            <a:r>
              <a:rPr lang="en-GB" dirty="0">
                <a:solidFill>
                  <a:schemeClr val="hlink"/>
                </a:solidFill>
              </a:rPr>
              <a:t>b)</a:t>
            </a:r>
            <a:r>
              <a:rPr lang="en-GB" dirty="0">
                <a:solidFill>
                  <a:schemeClr val="tx2"/>
                </a:solidFill>
              </a:rPr>
              <a:t> </a:t>
            </a:r>
            <a:r>
              <a:rPr lang="en-GB" dirty="0">
                <a:solidFill>
                  <a:srgbClr val="FF0000"/>
                </a:solidFill>
              </a:rPr>
              <a:t>Contractual incompleteness</a:t>
            </a:r>
            <a:r>
              <a:rPr lang="en-GB" dirty="0">
                <a:solidFill>
                  <a:schemeClr val="tx2"/>
                </a:solidFill>
              </a:rPr>
              <a:t> is justified by the facts that specific investments in human capital are observable but not verifiable. </a:t>
            </a:r>
          </a:p>
          <a:p>
            <a:pPr>
              <a:buFont typeface="Times" pitchFamily="-107" charset="0"/>
              <a:buNone/>
            </a:pPr>
            <a:endParaRPr lang="en-GB" dirty="0">
              <a:solidFill>
                <a:schemeClr val="tx2"/>
              </a:solidFill>
            </a:endParaRPr>
          </a:p>
          <a:p>
            <a:pPr>
              <a:buFont typeface="Times" pitchFamily="-107" charset="0"/>
              <a:buNone/>
            </a:pPr>
            <a:r>
              <a:rPr lang="en-GB" dirty="0">
                <a:solidFill>
                  <a:schemeClr val="hlink"/>
                </a:solidFill>
              </a:rPr>
              <a:t>c)</a:t>
            </a:r>
            <a:r>
              <a:rPr lang="en-GB" dirty="0">
                <a:solidFill>
                  <a:schemeClr val="tx2"/>
                </a:solidFill>
              </a:rPr>
              <a:t> Agents are characterised by </a:t>
            </a:r>
            <a:r>
              <a:rPr lang="en-GB" dirty="0">
                <a:solidFill>
                  <a:srgbClr val="FF0000"/>
                </a:solidFill>
              </a:rPr>
              <a:t>unbounded rationality </a:t>
            </a:r>
            <a:r>
              <a:rPr lang="en-GB" dirty="0">
                <a:solidFill>
                  <a:schemeClr val="tx2"/>
                </a:solidFill>
              </a:rPr>
              <a:t>and decide their investments in the 1th period on the basis of the anticipated bargaining of the 2nd period.</a:t>
            </a:r>
          </a:p>
          <a:p>
            <a:pPr>
              <a:buFont typeface="Times" pitchFamily="-107" charset="0"/>
              <a:buNone/>
            </a:pPr>
            <a:endParaRPr lang="en-GB" dirty="0">
              <a:solidFill>
                <a:schemeClr val="tx2"/>
              </a:solidFill>
            </a:endParaRPr>
          </a:p>
          <a:p>
            <a:pPr>
              <a:buFont typeface="Times" pitchFamily="-107" charset="0"/>
              <a:buNone/>
            </a:pPr>
            <a:r>
              <a:rPr lang="en-GB" dirty="0">
                <a:solidFill>
                  <a:schemeClr val="hlink"/>
                </a:solidFill>
              </a:rPr>
              <a:t>d)</a:t>
            </a:r>
            <a:r>
              <a:rPr lang="en-GB" dirty="0">
                <a:solidFill>
                  <a:schemeClr val="tx2"/>
                </a:solidFill>
              </a:rPr>
              <a:t> They exchange machines in the first period to maximise the total surplus</a:t>
            </a:r>
          </a:p>
          <a:p>
            <a:pPr>
              <a:buFont typeface="Times" pitchFamily="-107" charset="0"/>
              <a:buNone/>
            </a:pPr>
            <a:endParaRPr lang="en-GB" dirty="0">
              <a:solidFill>
                <a:schemeClr val="tx2"/>
              </a:solidFill>
            </a:endParaRPr>
          </a:p>
          <a:p>
            <a:pPr>
              <a:buFont typeface="Times" pitchFamily="-107" charset="0"/>
              <a:buNone/>
            </a:pPr>
            <a:r>
              <a:rPr lang="en-GB" dirty="0">
                <a:solidFill>
                  <a:srgbClr val="660066"/>
                </a:solidFill>
              </a:rPr>
              <a:t>Some important mathematical results which clarify the differences between an economy with incomplete contracts and the standard textbook economy with complete contracts.  </a:t>
            </a:r>
          </a:p>
          <a:p>
            <a:pPr>
              <a:buFont typeface="Times" pitchFamily="-107" charset="0"/>
              <a:buNone/>
            </a:pPr>
            <a:endParaRPr lang="en-GB" dirty="0">
              <a:solidFill>
                <a:schemeClr val="tx2"/>
              </a:solidFill>
            </a:endParaRPr>
          </a:p>
          <a:p>
            <a:pPr>
              <a:buFont typeface="Times" pitchFamily="-107" charset="0"/>
              <a:buNone/>
            </a:pPr>
            <a:r>
              <a:rPr lang="en-GB" dirty="0">
                <a:solidFill>
                  <a:schemeClr val="tx2"/>
                </a:solidFill>
              </a:rPr>
              <a:t> </a:t>
            </a:r>
          </a:p>
          <a:p>
            <a:pPr>
              <a:buFont typeface="Times" pitchFamily="-107" charset="0"/>
              <a:buNone/>
            </a:pPr>
            <a:endParaRPr lang="en-GB" sz="3200" dirty="0">
              <a:solidFill>
                <a:schemeClr val="tx2"/>
              </a:solidFill>
            </a:endParaRPr>
          </a:p>
          <a:p>
            <a:endParaRPr lang="en-GB" dirty="0"/>
          </a:p>
        </p:txBody>
      </p:sp>
      <p:pic>
        <p:nvPicPr>
          <p:cNvPr id="2" name="Picture 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897" y="22169"/>
            <a:ext cx="1276428" cy="1382797"/>
          </a:xfrm>
          <a:prstGeom prst="rect">
            <a:avLst/>
          </a:prstGeom>
        </p:spPr>
      </p:pic>
    </p:spTree>
    <p:extLst>
      <p:ext uri="{BB962C8B-B14F-4D97-AF65-F5344CB8AC3E}">
        <p14:creationId xmlns:p14="http://schemas.microsoft.com/office/powerpoint/2010/main" val="42819396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5617825" cy="889610"/>
          </a:xfrm>
        </p:spPr>
        <p:txBody>
          <a:bodyPr/>
          <a:lstStyle/>
          <a:p>
            <a:pPr algn="l"/>
            <a:r>
              <a:rPr lang="en-US" dirty="0">
                <a:solidFill>
                  <a:srgbClr val="FF0000"/>
                </a:solidFill>
              </a:rPr>
              <a:t>Some Hart’s results</a:t>
            </a:r>
          </a:p>
        </p:txBody>
      </p:sp>
      <p:sp>
        <p:nvSpPr>
          <p:cNvPr id="4" name="Content Placeholder 3"/>
          <p:cNvSpPr>
            <a:spLocks noGrp="1"/>
          </p:cNvSpPr>
          <p:nvPr>
            <p:ph idx="1"/>
          </p:nvPr>
        </p:nvSpPr>
        <p:spPr>
          <a:xfrm>
            <a:off x="457200" y="1768122"/>
            <a:ext cx="8229600" cy="4875318"/>
          </a:xfrm>
          <a:solidFill>
            <a:schemeClr val="accent1">
              <a:lumMod val="20000"/>
              <a:lumOff val="80000"/>
            </a:schemeClr>
          </a:solidFill>
          <a:ln>
            <a:solidFill>
              <a:srgbClr val="FF0000"/>
            </a:solidFill>
          </a:ln>
        </p:spPr>
        <p:txBody>
          <a:bodyPr/>
          <a:lstStyle/>
          <a:p>
            <a:pPr marL="514350" indent="-514350">
              <a:buAutoNum type="arabicParenR"/>
            </a:pPr>
            <a:r>
              <a:rPr lang="en-US" dirty="0"/>
              <a:t>Under incomplete contracts there is always under-investment in human capital</a:t>
            </a:r>
          </a:p>
          <a:p>
            <a:pPr marL="514350" indent="-514350">
              <a:buAutoNum type="arabicParenR"/>
            </a:pPr>
            <a:r>
              <a:rPr lang="en-US" dirty="0"/>
              <a:t>The investment can be reduced by assigning rights on machines to the individuals who have to make the greatest specific investment in human capital.</a:t>
            </a:r>
          </a:p>
          <a:p>
            <a:pPr marL="514350" indent="-514350">
              <a:buAutoNum type="arabicParenR"/>
            </a:pPr>
            <a:r>
              <a:rPr lang="en-US" dirty="0"/>
              <a:t>Independent assets should be owned separately and complementary assets should be owned together.</a:t>
            </a:r>
          </a:p>
          <a:p>
            <a:pPr marL="514350" indent="-514350">
              <a:buAutoNum type="arabicParenR"/>
            </a:pPr>
            <a:endParaRPr lang="en-US" dirty="0"/>
          </a:p>
          <a:p>
            <a:pPr marL="514350" indent="-514350">
              <a:buAutoNum type="arabicParenR"/>
            </a:pPr>
            <a:endParaRPr lang="en-US" dirty="0"/>
          </a:p>
          <a:p>
            <a:pPr marL="514350" indent="-514350">
              <a:buAutoNum type="arabicParenR"/>
            </a:pPr>
            <a:endParaRPr lang="en-US" dirty="0"/>
          </a:p>
          <a:p>
            <a:pPr marL="0" indent="0">
              <a:buNone/>
            </a:pPr>
            <a:endParaRPr lang="en-US" dirty="0"/>
          </a:p>
        </p:txBody>
      </p:sp>
      <p:pic>
        <p:nvPicPr>
          <p:cNvPr id="2" name="Picture 1"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094" y="0"/>
            <a:ext cx="2599905" cy="1730119"/>
          </a:xfrm>
          <a:prstGeom prst="rect">
            <a:avLst/>
          </a:prstGeom>
        </p:spPr>
      </p:pic>
    </p:spTree>
    <p:extLst>
      <p:ext uri="{BB962C8B-B14F-4D97-AF65-F5344CB8AC3E}">
        <p14:creationId xmlns:p14="http://schemas.microsoft.com/office/powerpoint/2010/main" val="9645098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371600"/>
          </a:xfrm>
          <a:solidFill>
            <a:srgbClr val="FF00FF"/>
          </a:solidFill>
        </p:spPr>
        <p:txBody>
          <a:bodyPr/>
          <a:lstStyle/>
          <a:p>
            <a:pPr eaLnBrk="1" hangingPunct="1"/>
            <a:r>
              <a:rPr lang="en-GB">
                <a:latin typeface="Calibri" charset="0"/>
                <a:ea typeface="ヒラギノ角ゴ Pro W3" charset="0"/>
                <a:cs typeface="ヒラギノ角ゴ Pro W3" charset="0"/>
              </a:rPr>
              <a:t>NIE and Marx I: </a:t>
            </a:r>
            <a:br>
              <a:rPr lang="en-GB">
                <a:latin typeface="Calibri" charset="0"/>
                <a:ea typeface="ヒラギノ角ゴ Pro W3" charset="0"/>
                <a:cs typeface="ヒラギノ角ゴ Pro W3" charset="0"/>
              </a:rPr>
            </a:br>
            <a:r>
              <a:rPr lang="en-GB">
                <a:latin typeface="Calibri" charset="0"/>
                <a:ea typeface="ヒラギノ角ゴ Pro W3" charset="0"/>
                <a:cs typeface="ヒラギノ角ゴ Pro W3" charset="0"/>
              </a:rPr>
              <a:t>A similar efficiency bias?</a:t>
            </a:r>
          </a:p>
        </p:txBody>
      </p:sp>
      <p:sp>
        <p:nvSpPr>
          <p:cNvPr id="66563" name="Rectangle 3"/>
          <p:cNvSpPr>
            <a:spLocks noGrp="1" noChangeArrowheads="1"/>
          </p:cNvSpPr>
          <p:nvPr>
            <p:ph type="body" idx="1"/>
          </p:nvPr>
        </p:nvSpPr>
        <p:spPr>
          <a:xfrm>
            <a:off x="685800" y="1600200"/>
            <a:ext cx="7848600" cy="4876800"/>
          </a:xfrm>
          <a:ln>
            <a:solidFill>
              <a:srgbClr val="FF00FF"/>
            </a:solidFill>
            <a:miter lim="800000"/>
            <a:headEnd/>
            <a:tailEnd/>
          </a:ln>
        </p:spPr>
        <p:txBody>
          <a:bodyPr/>
          <a:lstStyle/>
          <a:p>
            <a:pPr eaLnBrk="1" hangingPunct="1">
              <a:lnSpc>
                <a:spcPct val="90000"/>
              </a:lnSpc>
              <a:buFontTx/>
              <a:buNone/>
            </a:pPr>
            <a:r>
              <a:rPr lang="en-GB" sz="2800">
                <a:latin typeface="Calibri" charset="0"/>
                <a:ea typeface="ヒラギノ角ゴ Pro W3" charset="0"/>
                <a:cs typeface="ヒラギノ角ゴ Pro W3" charset="0"/>
              </a:rPr>
              <a:t>Like Marx I, NIE comes to the idea that the dynamics of economic systems is efficiently driven by the nature of the productive forces which they employ (</a:t>
            </a:r>
            <a:r>
              <a:rPr lang="en-GB" sz="2800">
                <a:solidFill>
                  <a:srgbClr val="FF0000"/>
                </a:solidFill>
                <a:latin typeface="Calibri" charset="0"/>
                <a:ea typeface="ヒラギノ角ゴ Pro W3" charset="0"/>
                <a:cs typeface="ヒラギノ角ゴ Pro W3" charset="0"/>
              </a:rPr>
              <a:t>i. e. their monitoring and specificity characteristics</a:t>
            </a:r>
            <a:r>
              <a:rPr lang="en-GB" sz="2800">
                <a:latin typeface="Calibri" charset="0"/>
                <a:ea typeface="ヒラギノ角ゴ Pro W3" charset="0"/>
                <a:cs typeface="ヒラギノ角ゴ Pro W3" charset="0"/>
              </a:rPr>
              <a:t>).</a:t>
            </a:r>
          </a:p>
          <a:p>
            <a:pPr eaLnBrk="1" hangingPunct="1">
              <a:lnSpc>
                <a:spcPct val="90000"/>
              </a:lnSpc>
              <a:buFontTx/>
              <a:buNone/>
            </a:pPr>
            <a:r>
              <a:rPr lang="en-GB" sz="2800">
                <a:latin typeface="Calibri" charset="0"/>
                <a:ea typeface="ヒラギノ角ゴ Pro W3" charset="0"/>
                <a:cs typeface="ヒラギノ角ゴ Pro W3" charset="0"/>
              </a:rPr>
              <a:t>Both theories share a view of the development of economic systems which leads necessarily </a:t>
            </a:r>
            <a:r>
              <a:rPr lang="en-GB" sz="2800" b="1" u="sng">
                <a:solidFill>
                  <a:srgbClr val="FF00FF"/>
                </a:solidFill>
                <a:latin typeface="Calibri" charset="0"/>
                <a:ea typeface="ヒラギノ角ゴ Pro W3" charset="0"/>
                <a:cs typeface="ヒラギノ角ゴ Pro W3" charset="0"/>
              </a:rPr>
              <a:t>to a unique set of efficient institutions:</a:t>
            </a:r>
            <a:r>
              <a:rPr lang="en-GB" sz="2800" b="1">
                <a:solidFill>
                  <a:srgbClr val="FF00FF"/>
                </a:solidFill>
                <a:latin typeface="Calibri" charset="0"/>
                <a:ea typeface="ヒラギノ角ゴ Pro W3" charset="0"/>
                <a:cs typeface="ヒラギノ角ゴ Pro W3" charset="0"/>
              </a:rPr>
              <a:t> </a:t>
            </a:r>
          </a:p>
          <a:p>
            <a:pPr eaLnBrk="1" hangingPunct="1">
              <a:lnSpc>
                <a:spcPct val="90000"/>
              </a:lnSpc>
              <a:buFontTx/>
              <a:buNone/>
            </a:pPr>
            <a:r>
              <a:rPr lang="en-GB" sz="2800">
                <a:latin typeface="Calibri" charset="0"/>
                <a:ea typeface="ヒラギノ角ゴ Pro W3" charset="0"/>
                <a:cs typeface="ヒラギノ角ゴ Pro W3" charset="0"/>
              </a:rPr>
              <a:t>-  centralized planning, in the case of Marx I </a:t>
            </a:r>
          </a:p>
          <a:p>
            <a:pPr eaLnBrk="1" hangingPunct="1">
              <a:lnSpc>
                <a:spcPct val="90000"/>
              </a:lnSpc>
              <a:buFontTx/>
              <a:buNone/>
            </a:pPr>
            <a:r>
              <a:rPr lang="en-GB" sz="2800">
                <a:latin typeface="Calibri" charset="0"/>
                <a:ea typeface="ヒラギノ角ゴ Pro W3" charset="0"/>
                <a:cs typeface="ヒラギノ角ゴ Pro W3" charset="0"/>
              </a:rPr>
              <a:t>- the “institutions of capitalism,” in the case of Oliver Williamson. </a:t>
            </a:r>
          </a:p>
          <a:p>
            <a:pPr eaLnBrk="1" hangingPunct="1">
              <a:lnSpc>
                <a:spcPct val="90000"/>
              </a:lnSpc>
              <a:buFontTx/>
              <a:buNone/>
            </a:pPr>
            <a:endParaRPr lang="en-GB" sz="2800">
              <a:latin typeface="Calibri" charset="0"/>
              <a:ea typeface="ヒラギノ角ゴ Pro W3" charset="0"/>
              <a:cs typeface="ヒラギノ角ゴ Pro W3"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371600"/>
          </a:xfrm>
          <a:solidFill>
            <a:srgbClr val="00FF00"/>
          </a:solidFill>
        </p:spPr>
        <p:txBody>
          <a:bodyPr/>
          <a:lstStyle/>
          <a:p>
            <a:pPr eaLnBrk="1" hangingPunct="1"/>
            <a:r>
              <a:rPr lang="en-GB">
                <a:latin typeface="Calibri" charset="0"/>
                <a:ea typeface="ヒラギノ角ゴ Pro W3" charset="0"/>
                <a:cs typeface="ヒラギノ角ゴ Pro W3" charset="0"/>
              </a:rPr>
              <a:t> Marx II and a possible inversion of the NIE argument</a:t>
            </a:r>
          </a:p>
        </p:txBody>
      </p:sp>
      <p:sp>
        <p:nvSpPr>
          <p:cNvPr id="68611" name="Rectangle 3"/>
          <p:cNvSpPr>
            <a:spLocks noGrp="1" noChangeArrowheads="1"/>
          </p:cNvSpPr>
          <p:nvPr>
            <p:ph type="body" idx="1"/>
          </p:nvPr>
        </p:nvSpPr>
        <p:spPr>
          <a:ln>
            <a:solidFill>
              <a:schemeClr val="folHlink"/>
            </a:solidFill>
            <a:miter lim="800000"/>
            <a:headEnd/>
            <a:tailEnd/>
          </a:ln>
        </p:spPr>
        <p:txBody>
          <a:bodyPr/>
          <a:lstStyle/>
          <a:p>
            <a:pPr eaLnBrk="1" hangingPunct="1">
              <a:lnSpc>
                <a:spcPct val="90000"/>
              </a:lnSpc>
              <a:buFontTx/>
              <a:buNone/>
            </a:pPr>
            <a:r>
              <a:rPr lang="en-GB" dirty="0">
                <a:latin typeface="Calibri" charset="0"/>
                <a:ea typeface="ヒラギノ角ゴ Pro W3" charset="0"/>
                <a:cs typeface="ヒラギノ角ゴ Pro W3" charset="0"/>
              </a:rPr>
              <a:t>According to Marx II, the nature of the assets (productive forces) </a:t>
            </a:r>
            <a:r>
              <a:rPr lang="en-GB" b="1" dirty="0">
                <a:solidFill>
                  <a:schemeClr val="folHlink"/>
                </a:solidFill>
                <a:latin typeface="Calibri" charset="0"/>
                <a:ea typeface="ヒラギノ角ゴ Pro W3" charset="0"/>
                <a:cs typeface="ヒラギノ角ゴ Pro W3" charset="0"/>
              </a:rPr>
              <a:t>can be endogenously influenced</a:t>
            </a:r>
            <a:r>
              <a:rPr lang="en-GB" dirty="0">
                <a:latin typeface="Calibri" charset="0"/>
                <a:ea typeface="ヒラギノ角ゴ Pro W3" charset="0"/>
                <a:cs typeface="ヒラギノ角ゴ Pro W3" charset="0"/>
              </a:rPr>
              <a:t> by property relations and organizational form.</a:t>
            </a:r>
          </a:p>
          <a:p>
            <a:pPr eaLnBrk="1" hangingPunct="1">
              <a:lnSpc>
                <a:spcPct val="90000"/>
              </a:lnSpc>
              <a:buFontTx/>
              <a:buNone/>
            </a:pPr>
            <a:r>
              <a:rPr lang="en-GB" dirty="0">
                <a:latin typeface="Calibri" charset="0"/>
                <a:ea typeface="ヒラギノ角ゴ Pro W3" charset="0"/>
                <a:cs typeface="ヒラギノ角ゴ Pro W3" charset="0"/>
              </a:rPr>
              <a:t>On the basis of this suggestion, the NIE argument </a:t>
            </a:r>
            <a:r>
              <a:rPr lang="en-GB" b="1" dirty="0">
                <a:solidFill>
                  <a:schemeClr val="folHlink"/>
                </a:solidFill>
                <a:latin typeface="Calibri" charset="0"/>
                <a:ea typeface="ヒラギノ角ゴ Pro W3" charset="0"/>
                <a:cs typeface="ヒラギノ角ゴ Pro W3" charset="0"/>
              </a:rPr>
              <a:t>can be inverted:</a:t>
            </a:r>
            <a:r>
              <a:rPr lang="en-GB" dirty="0">
                <a:latin typeface="Calibri" charset="0"/>
                <a:ea typeface="ヒラギノ角ゴ Pro W3" charset="0"/>
                <a:cs typeface="ヒラギノ角ゴ Pro W3" charset="0"/>
              </a:rPr>
              <a:t> </a:t>
            </a:r>
            <a:r>
              <a:rPr lang="en-GB" b="1" dirty="0">
                <a:latin typeface="Calibri" charset="0"/>
                <a:ea typeface="ヒラギノ角ゴ Pro W3" charset="0"/>
                <a:cs typeface="ヒラギノ角ゴ Pro W3" charset="0"/>
              </a:rPr>
              <a:t>property relations and organizational form</a:t>
            </a:r>
            <a:r>
              <a:rPr lang="en-GB" dirty="0">
                <a:latin typeface="Calibri" charset="0"/>
                <a:ea typeface="ヒラギノ角ゴ Pro W3" charset="0"/>
                <a:cs typeface="ヒラギノ角ゴ Pro W3" charset="0"/>
              </a:rPr>
              <a:t> are not only the outcome of the nature of the assets but they </a:t>
            </a:r>
            <a:r>
              <a:rPr lang="en-GB" b="1" dirty="0">
                <a:latin typeface="Calibri" charset="0"/>
                <a:ea typeface="ヒラギノ角ゴ Pro W3" charset="0"/>
                <a:cs typeface="ヒラギノ角ゴ Pro W3" charset="0"/>
              </a:rPr>
              <a:t>also influence their monitoring and specificity characteristics.</a:t>
            </a:r>
          </a:p>
          <a:p>
            <a:pPr eaLnBrk="1" hangingPunct="1">
              <a:lnSpc>
                <a:spcPct val="90000"/>
              </a:lnSpc>
              <a:buFontTx/>
              <a:buNone/>
            </a:pPr>
            <a:endParaRPr lang="en-GB" sz="2800" b="1" dirty="0">
              <a:latin typeface="Calibri" charset="0"/>
              <a:ea typeface="ヒラギノ角ゴ Pro W3" charset="0"/>
              <a:cs typeface="ヒラギノ角ゴ Pro W3"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41186</TotalTime>
  <Words>19582</Words>
  <Application>Microsoft Macintosh PowerPoint</Application>
  <PresentationFormat>Presentazione su schermo (4:3)</PresentationFormat>
  <Paragraphs>1765</Paragraphs>
  <Slides>217</Slides>
  <Notes>102</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217</vt:i4>
      </vt:variant>
    </vt:vector>
  </HeadingPairs>
  <TitlesOfParts>
    <vt:vector size="234" baseType="lpstr">
      <vt:lpstr>ＭＳ Ｐゴシック</vt:lpstr>
      <vt:lpstr>ＭＳ Ｐゴシック</vt:lpstr>
      <vt:lpstr>ヒラギノ角ゴ Pro W3</vt:lpstr>
      <vt:lpstr>Arial</vt:lpstr>
      <vt:lpstr>Calibri</vt:lpstr>
      <vt:lpstr>Cambria</vt:lpstr>
      <vt:lpstr>Chicago</vt:lpstr>
      <vt:lpstr>Constantia</vt:lpstr>
      <vt:lpstr>Geneva</vt:lpstr>
      <vt:lpstr>New York</vt:lpstr>
      <vt:lpstr>Symbol</vt:lpstr>
      <vt:lpstr>Times</vt:lpstr>
      <vt:lpstr>Times New Roman</vt:lpstr>
      <vt:lpstr>Wingdings</vt:lpstr>
      <vt:lpstr>Wingdings 2</vt:lpstr>
      <vt:lpstr>Tema di Office</vt:lpstr>
      <vt:lpstr>Blank Presentation</vt:lpstr>
      <vt:lpstr>Models of Capitalism</vt:lpstr>
      <vt:lpstr>Outline</vt:lpstr>
      <vt:lpstr>1</vt:lpstr>
      <vt:lpstr>  Ends-Means Economics.</vt:lpstr>
      <vt:lpstr>Extended ends and limited capabilities.</vt:lpstr>
      <vt:lpstr>Dimensions of Scarcity in Institutional Economics</vt:lpstr>
      <vt:lpstr>Dimension 2:  Self-realization Scarcity.</vt:lpstr>
      <vt:lpstr>The ends -means separation problem.</vt:lpstr>
      <vt:lpstr>Presentazione standard di PowerPoint</vt:lpstr>
      <vt:lpstr>Presentazione standard di PowerPoint</vt:lpstr>
      <vt:lpstr>Presentazione standard di PowerPoint</vt:lpstr>
      <vt:lpstr>Dimension 3: Social Scarcity </vt:lpstr>
      <vt:lpstr>Positional goods. </vt:lpstr>
      <vt:lpstr>Presentazione standard di PowerPoint</vt:lpstr>
      <vt:lpstr> The positional nature of legal relations</vt:lpstr>
      <vt:lpstr>First order jural positions</vt:lpstr>
      <vt:lpstr>Second order jural positions</vt:lpstr>
      <vt:lpstr>Legal Relations and Social Scarcity</vt:lpstr>
      <vt:lpstr>Asymmetric effects of (positional) competition.</vt:lpstr>
      <vt:lpstr>Dimension 4:  Human Intelligence Scarcity.</vt:lpstr>
      <vt:lpstr>An infinite regress?</vt:lpstr>
      <vt:lpstr>First-order bounded maximization.</vt:lpstr>
      <vt:lpstr>Second-order bounded maximization.</vt:lpstr>
      <vt:lpstr>And so on ad infinitum.</vt:lpstr>
      <vt:lpstr>Presentazione standard di PowerPoint</vt:lpstr>
      <vt:lpstr>Dimensions of Bounded Rationality.</vt:lpstr>
      <vt:lpstr>New Property right approach and limited Communication Capabilities </vt:lpstr>
      <vt:lpstr>Presentazione standard di PowerPoint</vt:lpstr>
      <vt:lpstr>Bounded information processing skills</vt:lpstr>
      <vt:lpstr>Bounded preference formation skills.</vt:lpstr>
      <vt:lpstr>Meta-preferences?</vt:lpstr>
      <vt:lpstr>Limited emotional Capabilities</vt:lpstr>
      <vt:lpstr>Dimension 5:  Institutional Scarcity </vt:lpstr>
      <vt:lpstr> The roots of institutional constraints</vt:lpstr>
      <vt:lpstr>Production of institutions by the means of institutions.</vt:lpstr>
      <vt:lpstr>The neo-classical double neutrality assumption.</vt:lpstr>
      <vt:lpstr>2</vt:lpstr>
      <vt:lpstr>Presentazione standard di PowerPoint</vt:lpstr>
      <vt:lpstr>Property Rights vs. Possession</vt:lpstr>
      <vt:lpstr>Three Possible Evolutionary Stories</vt:lpstr>
      <vt:lpstr>  The Hawks and dove game.</vt:lpstr>
      <vt:lpstr>The All Hawks  Equilibrium</vt:lpstr>
      <vt:lpstr>Some room for doves</vt:lpstr>
      <vt:lpstr>Bourgeois Behavior</vt:lpstr>
      <vt:lpstr>From possession to property?</vt:lpstr>
      <vt:lpstr>Presentazione standard di PowerPoint</vt:lpstr>
      <vt:lpstr>Private Property and Liberty</vt:lpstr>
      <vt:lpstr>Liberty of opinions</vt:lpstr>
      <vt:lpstr>Liberty in Hohfeld’s Jural Relations</vt:lpstr>
      <vt:lpstr>Commons on Morality and Law</vt:lpstr>
      <vt:lpstr>Powers of Adrian and  Immunities of Beatrix</vt:lpstr>
      <vt:lpstr>Property as a bundle of rights</vt:lpstr>
      <vt:lpstr>The Classical Hypothesis: Harmony’s Fate.</vt:lpstr>
      <vt:lpstr>The Classical hypothesis:  From War to Love.</vt:lpstr>
      <vt:lpstr>The Biblical hypothesis: Babel Tower.</vt:lpstr>
      <vt:lpstr>The Biblical Hypothesis: From Love to War.</vt:lpstr>
      <vt:lpstr>The Peacock Tail Tax and the Human Brain Subsidy</vt:lpstr>
      <vt:lpstr>Presentazione standard di PowerPoint</vt:lpstr>
      <vt:lpstr>A Sexual Subsidy  to Human Reciprocal Intelligence.</vt:lpstr>
      <vt:lpstr> From property to possession</vt:lpstr>
      <vt:lpstr>Advantages of private property</vt:lpstr>
      <vt:lpstr>Private property   for rival goods.</vt:lpstr>
      <vt:lpstr>Private Property for non-rival goods</vt:lpstr>
      <vt:lpstr>From property to things</vt:lpstr>
      <vt:lpstr>Non rivalry, Possession and Property</vt:lpstr>
      <vt:lpstr>Property rights can create the things to be possessed</vt:lpstr>
      <vt:lpstr>Conclusion</vt:lpstr>
      <vt:lpstr>Marx had a unitary theory of historical development</vt:lpstr>
      <vt:lpstr>Marx had a unitary project of transforming society</vt:lpstr>
      <vt:lpstr>Marx divided: the two “Marx Brothers”</vt:lpstr>
      <vt:lpstr>Marx I: primacy of productive forces and single-firm socialism</vt:lpstr>
      <vt:lpstr>Marx II: biased productive forces and  work as end in itself</vt:lpstr>
      <vt:lpstr>The Ricardian Marx I </vt:lpstr>
      <vt:lpstr>The Smithian Marx II</vt:lpstr>
      <vt:lpstr>The (half)subjective foundations of neo-classical theory</vt:lpstr>
      <vt:lpstr> Coase vs. Coase</vt:lpstr>
      <vt:lpstr>The Young English Socialist.</vt:lpstr>
      <vt:lpstr>The Old American Libertarian.</vt:lpstr>
      <vt:lpstr>Ronald’s Record</vt:lpstr>
      <vt:lpstr>Lissening to Ronald’s reasons........</vt:lpstr>
      <vt:lpstr>Ronald’s un-divided self.</vt:lpstr>
      <vt:lpstr>Institutions as costly substitutes</vt:lpstr>
      <vt:lpstr>3</vt:lpstr>
      <vt:lpstr>The changing optimal mix of costly institutions: a Coasian example</vt:lpstr>
      <vt:lpstr>Markets!!!</vt:lpstr>
      <vt:lpstr>Meta markets ? </vt:lpstr>
      <vt:lpstr>Costly institutions vs. free meta-institutions</vt:lpstr>
      <vt:lpstr> Institutional Complementarities</vt:lpstr>
      <vt:lpstr>Institutional substitution  and institutional frameworks</vt:lpstr>
      <vt:lpstr> The Coasian example re-examined</vt:lpstr>
      <vt:lpstr>Marx’ “Dynamic Coasianism”</vt:lpstr>
      <vt:lpstr>The neo-classical double neutrality assumption.</vt:lpstr>
      <vt:lpstr>NIE: Going Beyond the First Neutrality Assumption. </vt:lpstr>
      <vt:lpstr>The monitoring problem  (Alchian, Demsetz)</vt:lpstr>
      <vt:lpstr>The Specificity Problem   (Williamson)</vt:lpstr>
      <vt:lpstr> Oliver Hart Model</vt:lpstr>
      <vt:lpstr>Some Hart’s results</vt:lpstr>
      <vt:lpstr>NIE and Marx I:  A similar efficiency bias?</vt:lpstr>
      <vt:lpstr> Marx II and a possible inversion of the NIE argument</vt:lpstr>
      <vt:lpstr> Institutional Complementarities</vt:lpstr>
      <vt:lpstr>Two directions of causation</vt:lpstr>
      <vt:lpstr>Presentazione standard di PowerPoint</vt:lpstr>
      <vt:lpstr>Presentazione standard di PowerPoint</vt:lpstr>
      <vt:lpstr>Presentazione standard di PowerPoint</vt:lpstr>
      <vt:lpstr>Complementarities between productive forces and relations of production</vt:lpstr>
      <vt:lpstr>Technological and institutional paths</vt:lpstr>
      <vt:lpstr>NEW INSTITUIONALISM ALCHIAN, DEMSETZ, WILLIAMSON</vt:lpstr>
      <vt:lpstr>Synergic complementarities: stakeholders and  firms’ technical assets</vt:lpstr>
      <vt:lpstr>The role of politics:  Roe and Soskice</vt:lpstr>
      <vt:lpstr> Conflictual Complementarities: different stake-hoders interactions  </vt:lpstr>
      <vt:lpstr>Micro-Marxism? </vt:lpstr>
      <vt:lpstr>4</vt:lpstr>
      <vt:lpstr>Institutional Complementarities  and Varieties of Capitalism</vt:lpstr>
      <vt:lpstr>Presentazione standard di PowerPoint</vt:lpstr>
      <vt:lpstr>         The American case</vt:lpstr>
      <vt:lpstr>Diverging institutional paths: the U. S.</vt:lpstr>
      <vt:lpstr>The European cases</vt:lpstr>
      <vt:lpstr>Diverging institutional paths: Europe</vt:lpstr>
      <vt:lpstr>The British Metamorphosis  (I): from concentrated equilibrium to disequilibrium.</vt:lpstr>
      <vt:lpstr>The British Metamorphosis  (II):  from disequilibrium to dispersed equilibrium.</vt:lpstr>
      <vt:lpstr>Switzerland:  an Alpine America?</vt:lpstr>
      <vt:lpstr>The sad fate of the “Italian Recipe”</vt:lpstr>
      <vt:lpstr>5</vt:lpstr>
      <vt:lpstr>Presentazione standard di PowerPoint</vt:lpstr>
      <vt:lpstr>The market  and the division of labour.</vt:lpstr>
      <vt:lpstr>According to Gellner,</vt:lpstr>
      <vt:lpstr>Agrarian vs.  Industrial Societies.</vt:lpstr>
      <vt:lpstr>Institutional Equilibrium of the Agrarian Society</vt:lpstr>
      <vt:lpstr>Institutional Equilibrium of the Industrial Society.</vt:lpstr>
      <vt:lpstr>Stable Institutional Equilibria: Agrarian Society </vt:lpstr>
      <vt:lpstr>Stable Institutional Equilibria: Industrial Society </vt:lpstr>
      <vt:lpstr>Transition from agrarian  to industrial societies</vt:lpstr>
      <vt:lpstr>Political conditions and cultural- linguistic differentiation</vt:lpstr>
      <vt:lpstr>Babbage: a Principle  of the division of labour.</vt:lpstr>
      <vt:lpstr>According to Babbage</vt:lpstr>
      <vt:lpstr>F. Taylor’s Scientific Management</vt:lpstr>
      <vt:lpstr>Hierarchy and the firm</vt:lpstr>
      <vt:lpstr>Adam Smith’s principles  of the division of labour.</vt:lpstr>
      <vt:lpstr>Smith vs. Babbage.</vt:lpstr>
      <vt:lpstr>Time profile of Smith and Babbage principles.</vt:lpstr>
      <vt:lpstr>Degrees of specialization.</vt:lpstr>
      <vt:lpstr>Babbage-type and  Smith-type workers</vt:lpstr>
      <vt:lpstr>Knowledge and specificity</vt:lpstr>
      <vt:lpstr> The knowlege struggle</vt:lpstr>
      <vt:lpstr>  The code of Capital</vt:lpstr>
      <vt:lpstr>Trade secrets vs. IPR</vt:lpstr>
      <vt:lpstr>The US Tayloristic model</vt:lpstr>
      <vt:lpstr>The Tayloristic model as an organizational equilibrium</vt:lpstr>
      <vt:lpstr>The Japanese Model.</vt:lpstr>
      <vt:lpstr>The Japanese Model as an Organizational Equilibrium.</vt:lpstr>
      <vt:lpstr>The German Model: property rights</vt:lpstr>
      <vt:lpstr>The German Model: Technology.</vt:lpstr>
      <vt:lpstr>The German Model as an Organizational Equilibrium</vt:lpstr>
      <vt:lpstr>Rigidity and Flexibility</vt:lpstr>
      <vt:lpstr>6</vt:lpstr>
      <vt:lpstr>Introducing Positional Goods.</vt:lpstr>
      <vt:lpstr>Public and Positional Goods</vt:lpstr>
      <vt:lpstr>Presentazione standard di PowerPoint</vt:lpstr>
      <vt:lpstr>Presentazione standard di PowerPoint</vt:lpstr>
      <vt:lpstr>The maximization problem:</vt:lpstr>
      <vt:lpstr>Presentazione standard di PowerPoint</vt:lpstr>
      <vt:lpstr>In an agrarian society</vt:lpstr>
      <vt:lpstr>Power and Wealth  in industrial societies</vt:lpstr>
      <vt:lpstr>In an industrial society</vt:lpstr>
      <vt:lpstr> Gellner’s Problem.</vt:lpstr>
      <vt:lpstr>According to Schumpeter</vt:lpstr>
      <vt:lpstr>Keynes and illiquidity.</vt:lpstr>
      <vt:lpstr>Keynes on Effective Demand (G. T. 210-2)</vt:lpstr>
      <vt:lpstr>Williamson  and the safeguards for specific investments</vt:lpstr>
      <vt:lpstr>Williamson and the market economy dilemma.</vt:lpstr>
      <vt:lpstr>Gellner  and New Institutional Economics.</vt:lpstr>
      <vt:lpstr>Cultural standardisation  and social protection.</vt:lpstr>
      <vt:lpstr>Cultural standardisation and redistribution as substitutes.</vt:lpstr>
      <vt:lpstr>Presentazione standard di PowerPoint</vt:lpstr>
      <vt:lpstr>The optimal number of Nations.</vt:lpstr>
      <vt:lpstr>Contradictions of the “neo-classical” view of federalism</vt:lpstr>
      <vt:lpstr>Complementarities between homogeneity and heterogeneity</vt:lpstr>
      <vt:lpstr>Rent seeking explanations of Nationalism.</vt:lpstr>
      <vt:lpstr>Breton’s theory. </vt:lpstr>
      <vt:lpstr>Nationalists breaking markets.</vt:lpstr>
      <vt:lpstr>The Logic of collective action</vt:lpstr>
      <vt:lpstr>Size, inequality and collective action. </vt:lpstr>
      <vt:lpstr>The complementarity-substitution problem.</vt:lpstr>
      <vt:lpstr>The Nature of European Federalism</vt:lpstr>
      <vt:lpstr>The  European puzzle.</vt:lpstr>
      <vt:lpstr>The role of the National  Welfare State in the process of European integration.</vt:lpstr>
      <vt:lpstr>A difficult future for Europe?</vt:lpstr>
      <vt:lpstr>Presentazione standard di PowerPoint</vt:lpstr>
      <vt:lpstr>7</vt:lpstr>
      <vt:lpstr>Globalism: the highest stage of nationalism?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new model of accumulation?</vt:lpstr>
      <vt:lpstr>Presentazione standard di PowerPoint</vt:lpstr>
      <vt:lpstr>      Intellectual Monopoly</vt:lpstr>
      <vt:lpstr> Knowledge and  Land Enclosures.</vt:lpstr>
      <vt:lpstr>Presentazione standard di PowerPoint</vt:lpstr>
      <vt:lpstr>Global Patents and Investments.</vt:lpstr>
      <vt:lpstr>1982-1999:  The great capitalist metamorphosis</vt:lpstr>
      <vt:lpstr>Financial Times  of March 6 2009</vt:lpstr>
      <vt:lpstr>The ownership of round corners</vt:lpstr>
      <vt:lpstr>Global vs. local legal positions.</vt:lpstr>
      <vt:lpstr>Pan-positional property rights.</vt:lpstr>
      <vt:lpstr>IPRs as Global Tariffs.</vt:lpstr>
      <vt:lpstr>The (over) privatization of knowledge  </vt:lpstr>
      <vt:lpstr>The Knowledge-Economy Paradox.</vt:lpstr>
      <vt:lpstr>Knowledge-Markets institutional complementarities</vt:lpstr>
      <vt:lpstr>Commodification of knowledge  Financialization of the economy </vt:lpstr>
      <vt:lpstr>IPR and Asymmetric Development  of Human Capital  </vt:lpstr>
      <vt:lpstr>Piketty’s r&gt;g</vt:lpstr>
      <vt:lpstr>Capital-Destructive Wealth</vt:lpstr>
      <vt:lpstr>The Political Trilemma of the World Economy (Rodrik p. 200)</vt:lpstr>
    </vt:vector>
  </TitlesOfParts>
  <Company>Università di 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Capitalism</dc:title>
  <dc:creator>pagano ugo</dc:creator>
  <cp:lastModifiedBy>Microsoft Office User</cp:lastModifiedBy>
  <cp:revision>64</cp:revision>
  <dcterms:created xsi:type="dcterms:W3CDTF">2015-02-28T14:13:41Z</dcterms:created>
  <dcterms:modified xsi:type="dcterms:W3CDTF">2022-03-05T12:21:07Z</dcterms:modified>
</cp:coreProperties>
</file>