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9.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1.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4.xml" ContentType="application/vnd.openxmlformats-officedocument.theme+xml"/>
  <Override PartName="/ppt/slideLayouts/slideLayout77.xml" ContentType="application/vnd.openxmlformats-officedocument.presentationml.slideLayout+xml"/>
  <Override PartName="/ppt/theme/theme15.xml" ContentType="application/vnd.openxmlformats-officedocument.theme+xml"/>
  <Override PartName="/ppt/slideLayouts/slideLayout78.xml" ContentType="application/vnd.openxmlformats-officedocument.presentationml.slideLayout+xml"/>
  <Override PartName="/ppt/theme/theme16.xml" ContentType="application/vnd.openxmlformats-officedocument.theme+xml"/>
  <Override PartName="/ppt/slideLayouts/slideLayout79.xml" ContentType="application/vnd.openxmlformats-officedocument.presentationml.slideLayout+xml"/>
  <Override PartName="/ppt/theme/theme1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2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2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2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2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2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2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2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2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3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3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3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3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34.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35.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36.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37.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2" r:id="rId2"/>
    <p:sldMasterId id="2147483676" r:id="rId3"/>
    <p:sldMasterId id="2147483688" r:id="rId4"/>
    <p:sldMasterId id="2147483690" r:id="rId5"/>
    <p:sldMasterId id="2147483702" r:id="rId6"/>
    <p:sldMasterId id="2147483706" r:id="rId7"/>
    <p:sldMasterId id="2147483710" r:id="rId8"/>
    <p:sldMasterId id="2147483714" r:id="rId9"/>
    <p:sldMasterId id="2147483718" r:id="rId10"/>
    <p:sldMasterId id="2147483722" r:id="rId11"/>
    <p:sldMasterId id="2147483726" r:id="rId12"/>
    <p:sldMasterId id="2147483730" r:id="rId13"/>
    <p:sldMasterId id="2147483734" r:id="rId14"/>
    <p:sldMasterId id="2147483738" r:id="rId15"/>
    <p:sldMasterId id="2147483740" r:id="rId16"/>
    <p:sldMasterId id="2147483742" r:id="rId17"/>
    <p:sldMasterId id="2147483744" r:id="rId18"/>
    <p:sldMasterId id="2147483756" r:id="rId19"/>
    <p:sldMasterId id="2147483768" r:id="rId20"/>
    <p:sldMasterId id="2147483780" r:id="rId21"/>
    <p:sldMasterId id="2147483792" r:id="rId22"/>
    <p:sldMasterId id="2147483804" r:id="rId23"/>
    <p:sldMasterId id="2147483816" r:id="rId24"/>
    <p:sldMasterId id="2147483828" r:id="rId25"/>
    <p:sldMasterId id="2147483840" r:id="rId26"/>
    <p:sldMasterId id="2147483852" r:id="rId27"/>
    <p:sldMasterId id="2147483876" r:id="rId28"/>
    <p:sldMasterId id="2147483888" r:id="rId29"/>
    <p:sldMasterId id="2147483900" r:id="rId30"/>
    <p:sldMasterId id="2147483912" r:id="rId31"/>
    <p:sldMasterId id="2147483924" r:id="rId32"/>
    <p:sldMasterId id="2147483936" r:id="rId33"/>
    <p:sldMasterId id="2147483948" r:id="rId34"/>
    <p:sldMasterId id="2147483960" r:id="rId35"/>
    <p:sldMasterId id="2147483972" r:id="rId36"/>
    <p:sldMasterId id="2147483984" r:id="rId37"/>
    <p:sldMasterId id="2147483996" r:id="rId38"/>
  </p:sldMasterIdLst>
  <p:notesMasterIdLst>
    <p:notesMasterId r:id="rId212"/>
  </p:notesMasterIdLst>
  <p:sldIdLst>
    <p:sldId id="256" r:id="rId39"/>
    <p:sldId id="965" r:id="rId40"/>
    <p:sldId id="966" r:id="rId41"/>
    <p:sldId id="266" r:id="rId42"/>
    <p:sldId id="803" r:id="rId43"/>
    <p:sldId id="804" r:id="rId44"/>
    <p:sldId id="805" r:id="rId45"/>
    <p:sldId id="806" r:id="rId46"/>
    <p:sldId id="807" r:id="rId47"/>
    <p:sldId id="808" r:id="rId48"/>
    <p:sldId id="809" r:id="rId49"/>
    <p:sldId id="810" r:id="rId50"/>
    <p:sldId id="811" r:id="rId51"/>
    <p:sldId id="270" r:id="rId52"/>
    <p:sldId id="271" r:id="rId53"/>
    <p:sldId id="272" r:id="rId54"/>
    <p:sldId id="828" r:id="rId55"/>
    <p:sldId id="831" r:id="rId56"/>
    <p:sldId id="835" r:id="rId57"/>
    <p:sldId id="836" r:id="rId58"/>
    <p:sldId id="837" r:id="rId59"/>
    <p:sldId id="274" r:id="rId60"/>
    <p:sldId id="275" r:id="rId61"/>
    <p:sldId id="276" r:id="rId62"/>
    <p:sldId id="967" r:id="rId63"/>
    <p:sldId id="838" r:id="rId64"/>
    <p:sldId id="277" r:id="rId65"/>
    <p:sldId id="278" r:id="rId66"/>
    <p:sldId id="279" r:id="rId67"/>
    <p:sldId id="280" r:id="rId68"/>
    <p:sldId id="281" r:id="rId69"/>
    <p:sldId id="282" r:id="rId70"/>
    <p:sldId id="283" r:id="rId71"/>
    <p:sldId id="284" r:id="rId72"/>
    <p:sldId id="285" r:id="rId73"/>
    <p:sldId id="286" r:id="rId74"/>
    <p:sldId id="287" r:id="rId75"/>
    <p:sldId id="288" r:id="rId76"/>
    <p:sldId id="289" r:id="rId77"/>
    <p:sldId id="290" r:id="rId78"/>
    <p:sldId id="291" r:id="rId79"/>
    <p:sldId id="292" r:id="rId80"/>
    <p:sldId id="293" r:id="rId81"/>
    <p:sldId id="294" r:id="rId82"/>
    <p:sldId id="610" r:id="rId83"/>
    <p:sldId id="840" r:id="rId84"/>
    <p:sldId id="969" r:id="rId85"/>
    <p:sldId id="839" r:id="rId86"/>
    <p:sldId id="690" r:id="rId87"/>
    <p:sldId id="968" r:id="rId88"/>
    <p:sldId id="707" r:id="rId89"/>
    <p:sldId id="301" r:id="rId90"/>
    <p:sldId id="691" r:id="rId91"/>
    <p:sldId id="923" r:id="rId92"/>
    <p:sldId id="924" r:id="rId93"/>
    <p:sldId id="925" r:id="rId94"/>
    <p:sldId id="926" r:id="rId95"/>
    <p:sldId id="927" r:id="rId96"/>
    <p:sldId id="928" r:id="rId97"/>
    <p:sldId id="929" r:id="rId98"/>
    <p:sldId id="930" r:id="rId99"/>
    <p:sldId id="931" r:id="rId100"/>
    <p:sldId id="932" r:id="rId101"/>
    <p:sldId id="933" r:id="rId102"/>
    <p:sldId id="934" r:id="rId103"/>
    <p:sldId id="935" r:id="rId104"/>
    <p:sldId id="936" r:id="rId105"/>
    <p:sldId id="937" r:id="rId106"/>
    <p:sldId id="938" r:id="rId107"/>
    <p:sldId id="939" r:id="rId108"/>
    <p:sldId id="940" r:id="rId109"/>
    <p:sldId id="941" r:id="rId110"/>
    <p:sldId id="942" r:id="rId111"/>
    <p:sldId id="943" r:id="rId112"/>
    <p:sldId id="801" r:id="rId113"/>
    <p:sldId id="302" r:id="rId114"/>
    <p:sldId id="303" r:id="rId115"/>
    <p:sldId id="304" r:id="rId116"/>
    <p:sldId id="758" r:id="rId117"/>
    <p:sldId id="759" r:id="rId118"/>
    <p:sldId id="760" r:id="rId119"/>
    <p:sldId id="761" r:id="rId120"/>
    <p:sldId id="762" r:id="rId121"/>
    <p:sldId id="763" r:id="rId122"/>
    <p:sldId id="764" r:id="rId123"/>
    <p:sldId id="765" r:id="rId124"/>
    <p:sldId id="766" r:id="rId125"/>
    <p:sldId id="767" r:id="rId126"/>
    <p:sldId id="768" r:id="rId127"/>
    <p:sldId id="769" r:id="rId128"/>
    <p:sldId id="770" r:id="rId129"/>
    <p:sldId id="771" r:id="rId130"/>
    <p:sldId id="970" r:id="rId131"/>
    <p:sldId id="879" r:id="rId132"/>
    <p:sldId id="880" r:id="rId133"/>
    <p:sldId id="881" r:id="rId134"/>
    <p:sldId id="882" r:id="rId135"/>
    <p:sldId id="883" r:id="rId136"/>
    <p:sldId id="884" r:id="rId137"/>
    <p:sldId id="862" r:id="rId138"/>
    <p:sldId id="863" r:id="rId139"/>
    <p:sldId id="864" r:id="rId140"/>
    <p:sldId id="865" r:id="rId141"/>
    <p:sldId id="866" r:id="rId142"/>
    <p:sldId id="867" r:id="rId143"/>
    <p:sldId id="868" r:id="rId144"/>
    <p:sldId id="869" r:id="rId145"/>
    <p:sldId id="870" r:id="rId146"/>
    <p:sldId id="871" r:id="rId147"/>
    <p:sldId id="872" r:id="rId148"/>
    <p:sldId id="873" r:id="rId149"/>
    <p:sldId id="874" r:id="rId150"/>
    <p:sldId id="885" r:id="rId151"/>
    <p:sldId id="886" r:id="rId152"/>
    <p:sldId id="834" r:id="rId153"/>
    <p:sldId id="971" r:id="rId154"/>
    <p:sldId id="878" r:id="rId155"/>
    <p:sldId id="887" r:id="rId156"/>
    <p:sldId id="888" r:id="rId157"/>
    <p:sldId id="889" r:id="rId158"/>
    <p:sldId id="890" r:id="rId159"/>
    <p:sldId id="891" r:id="rId160"/>
    <p:sldId id="892" r:id="rId161"/>
    <p:sldId id="893" r:id="rId162"/>
    <p:sldId id="894" r:id="rId163"/>
    <p:sldId id="895" r:id="rId164"/>
    <p:sldId id="896" r:id="rId165"/>
    <p:sldId id="897" r:id="rId166"/>
    <p:sldId id="898" r:id="rId167"/>
    <p:sldId id="899" r:id="rId168"/>
    <p:sldId id="900" r:id="rId169"/>
    <p:sldId id="901" r:id="rId170"/>
    <p:sldId id="902" r:id="rId171"/>
    <p:sldId id="903" r:id="rId172"/>
    <p:sldId id="904" r:id="rId173"/>
    <p:sldId id="905" r:id="rId174"/>
    <p:sldId id="906" r:id="rId175"/>
    <p:sldId id="907" r:id="rId176"/>
    <p:sldId id="908" r:id="rId177"/>
    <p:sldId id="909" r:id="rId178"/>
    <p:sldId id="972" r:id="rId179"/>
    <p:sldId id="956" r:id="rId180"/>
    <p:sldId id="911" r:id="rId181"/>
    <p:sldId id="912" r:id="rId182"/>
    <p:sldId id="913" r:id="rId183"/>
    <p:sldId id="914" r:id="rId184"/>
    <p:sldId id="945" r:id="rId185"/>
    <p:sldId id="946" r:id="rId186"/>
    <p:sldId id="947" r:id="rId187"/>
    <p:sldId id="948" r:id="rId188"/>
    <p:sldId id="949" r:id="rId189"/>
    <p:sldId id="950" r:id="rId190"/>
    <p:sldId id="951" r:id="rId191"/>
    <p:sldId id="952" r:id="rId192"/>
    <p:sldId id="953" r:id="rId193"/>
    <p:sldId id="954" r:id="rId194"/>
    <p:sldId id="955" r:id="rId195"/>
    <p:sldId id="957" r:id="rId196"/>
    <p:sldId id="958" r:id="rId197"/>
    <p:sldId id="959" r:id="rId198"/>
    <p:sldId id="960" r:id="rId199"/>
    <p:sldId id="961" r:id="rId200"/>
    <p:sldId id="962" r:id="rId201"/>
    <p:sldId id="963" r:id="rId202"/>
    <p:sldId id="964" r:id="rId203"/>
    <p:sldId id="915" r:id="rId204"/>
    <p:sldId id="916" r:id="rId205"/>
    <p:sldId id="917" r:id="rId206"/>
    <p:sldId id="918" r:id="rId207"/>
    <p:sldId id="919" r:id="rId208"/>
    <p:sldId id="920" r:id="rId209"/>
    <p:sldId id="921" r:id="rId210"/>
    <p:sldId id="973" r:id="rId211"/>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pitchFamily="-107"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07"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07"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07"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07" charset="0"/>
        <a:ea typeface="+mn-ea"/>
        <a:cs typeface="+mn-cs"/>
      </a:defRPr>
    </a:lvl5pPr>
    <a:lvl6pPr marL="2286000" algn="l" defTabSz="457200" rtl="0" eaLnBrk="1" latinLnBrk="0" hangingPunct="1">
      <a:defRPr sz="2400" kern="1200">
        <a:solidFill>
          <a:schemeClr val="tx1"/>
        </a:solidFill>
        <a:latin typeface="Times" pitchFamily="-107" charset="0"/>
        <a:ea typeface="+mn-ea"/>
        <a:cs typeface="+mn-cs"/>
      </a:defRPr>
    </a:lvl6pPr>
    <a:lvl7pPr marL="2743200" algn="l" defTabSz="457200" rtl="0" eaLnBrk="1" latinLnBrk="0" hangingPunct="1">
      <a:defRPr sz="2400" kern="1200">
        <a:solidFill>
          <a:schemeClr val="tx1"/>
        </a:solidFill>
        <a:latin typeface="Times" pitchFamily="-107" charset="0"/>
        <a:ea typeface="+mn-ea"/>
        <a:cs typeface="+mn-cs"/>
      </a:defRPr>
    </a:lvl7pPr>
    <a:lvl8pPr marL="3200400" algn="l" defTabSz="457200" rtl="0" eaLnBrk="1" latinLnBrk="0" hangingPunct="1">
      <a:defRPr sz="2400" kern="1200">
        <a:solidFill>
          <a:schemeClr val="tx1"/>
        </a:solidFill>
        <a:latin typeface="Times" pitchFamily="-107" charset="0"/>
        <a:ea typeface="+mn-ea"/>
        <a:cs typeface="+mn-cs"/>
      </a:defRPr>
    </a:lvl8pPr>
    <a:lvl9pPr marL="3657600" algn="l" defTabSz="457200" rtl="0" eaLnBrk="1" latinLnBrk="0" hangingPunct="1">
      <a:defRPr sz="2400" kern="1200">
        <a:solidFill>
          <a:schemeClr val="tx1"/>
        </a:solidFill>
        <a:latin typeface="Times" pitchFamily="-107"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2"/>
    <p:restoredTop sz="94586"/>
  </p:normalViewPr>
  <p:slideViewPr>
    <p:cSldViewPr>
      <p:cViewPr varScale="1">
        <p:scale>
          <a:sx n="109" d="100"/>
          <a:sy n="109" d="100"/>
        </p:scale>
        <p:origin x="1624" y="176"/>
      </p:cViewPr>
      <p:guideLst>
        <p:guide orient="horz" pos="2160"/>
        <p:guide pos="2880"/>
      </p:guideLst>
    </p:cSldViewPr>
  </p:slideViewPr>
  <p:outlineViewPr>
    <p:cViewPr>
      <p:scale>
        <a:sx n="33" d="100"/>
        <a:sy n="33" d="100"/>
      </p:scale>
      <p:origin x="0" y="-388216"/>
    </p:cViewPr>
  </p:outlineViewPr>
  <p:notesTextViewPr>
    <p:cViewPr>
      <p:scale>
        <a:sx n="100" d="100"/>
        <a:sy n="100" d="100"/>
      </p:scale>
      <p:origin x="0" y="0"/>
    </p:cViewPr>
  </p:notesTextViewPr>
  <p:sorterViewPr>
    <p:cViewPr>
      <p:scale>
        <a:sx n="75" d="100"/>
        <a:sy n="75" d="100"/>
      </p:scale>
      <p:origin x="0" y="568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9.xml"/><Relationship Id="rId21" Type="http://schemas.openxmlformats.org/officeDocument/2006/relationships/slideMaster" Target="slideMasters/slideMaster21.xml"/><Relationship Id="rId42" Type="http://schemas.openxmlformats.org/officeDocument/2006/relationships/slide" Target="slides/slide4.xml"/><Relationship Id="rId63" Type="http://schemas.openxmlformats.org/officeDocument/2006/relationships/slide" Target="slides/slide25.xml"/><Relationship Id="rId84" Type="http://schemas.openxmlformats.org/officeDocument/2006/relationships/slide" Target="slides/slide46.xml"/><Relationship Id="rId138" Type="http://schemas.openxmlformats.org/officeDocument/2006/relationships/slide" Target="slides/slide100.xml"/><Relationship Id="rId159" Type="http://schemas.openxmlformats.org/officeDocument/2006/relationships/slide" Target="slides/slide121.xml"/><Relationship Id="rId170" Type="http://schemas.openxmlformats.org/officeDocument/2006/relationships/slide" Target="slides/slide132.xml"/><Relationship Id="rId191" Type="http://schemas.openxmlformats.org/officeDocument/2006/relationships/slide" Target="slides/slide153.xml"/><Relationship Id="rId205" Type="http://schemas.openxmlformats.org/officeDocument/2006/relationships/slide" Target="slides/slide167.xml"/><Relationship Id="rId107" Type="http://schemas.openxmlformats.org/officeDocument/2006/relationships/slide" Target="slides/slide6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5.xml"/><Relationship Id="rId74" Type="http://schemas.openxmlformats.org/officeDocument/2006/relationships/slide" Target="slides/slide36.xml"/><Relationship Id="rId128" Type="http://schemas.openxmlformats.org/officeDocument/2006/relationships/slide" Target="slides/slide90.xml"/><Relationship Id="rId149" Type="http://schemas.openxmlformats.org/officeDocument/2006/relationships/slide" Target="slides/slide111.xml"/><Relationship Id="rId5" Type="http://schemas.openxmlformats.org/officeDocument/2006/relationships/slideMaster" Target="slideMasters/slideMaster5.xml"/><Relationship Id="rId95" Type="http://schemas.openxmlformats.org/officeDocument/2006/relationships/slide" Target="slides/slide57.xml"/><Relationship Id="rId160" Type="http://schemas.openxmlformats.org/officeDocument/2006/relationships/slide" Target="slides/slide122.xml"/><Relationship Id="rId181" Type="http://schemas.openxmlformats.org/officeDocument/2006/relationships/slide" Target="slides/slide143.xml"/><Relationship Id="rId216" Type="http://schemas.openxmlformats.org/officeDocument/2006/relationships/tableStyles" Target="tableStyles.xml"/><Relationship Id="rId22" Type="http://schemas.openxmlformats.org/officeDocument/2006/relationships/slideMaster" Target="slideMasters/slideMaster22.xml"/><Relationship Id="rId43" Type="http://schemas.openxmlformats.org/officeDocument/2006/relationships/slide" Target="slides/slide5.xml"/><Relationship Id="rId64" Type="http://schemas.openxmlformats.org/officeDocument/2006/relationships/slide" Target="slides/slide26.xml"/><Relationship Id="rId118" Type="http://schemas.openxmlformats.org/officeDocument/2006/relationships/slide" Target="slides/slide80.xml"/><Relationship Id="rId139" Type="http://schemas.openxmlformats.org/officeDocument/2006/relationships/slide" Target="slides/slide101.xml"/><Relationship Id="rId85" Type="http://schemas.openxmlformats.org/officeDocument/2006/relationships/slide" Target="slides/slide47.xml"/><Relationship Id="rId150" Type="http://schemas.openxmlformats.org/officeDocument/2006/relationships/slide" Target="slides/slide112.xml"/><Relationship Id="rId171" Type="http://schemas.openxmlformats.org/officeDocument/2006/relationships/slide" Target="slides/slide133.xml"/><Relationship Id="rId192" Type="http://schemas.openxmlformats.org/officeDocument/2006/relationships/slide" Target="slides/slide154.xml"/><Relationship Id="rId206" Type="http://schemas.openxmlformats.org/officeDocument/2006/relationships/slide" Target="slides/slide168.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0.xml"/><Relationship Id="rId129" Type="http://schemas.openxmlformats.org/officeDocument/2006/relationships/slide" Target="slides/slide91.xml"/><Relationship Id="rId54" Type="http://schemas.openxmlformats.org/officeDocument/2006/relationships/slide" Target="slides/slide16.xml"/><Relationship Id="rId75" Type="http://schemas.openxmlformats.org/officeDocument/2006/relationships/slide" Target="slides/slide37.xml"/><Relationship Id="rId96" Type="http://schemas.openxmlformats.org/officeDocument/2006/relationships/slide" Target="slides/slide58.xml"/><Relationship Id="rId140" Type="http://schemas.openxmlformats.org/officeDocument/2006/relationships/slide" Target="slides/slide102.xml"/><Relationship Id="rId161" Type="http://schemas.openxmlformats.org/officeDocument/2006/relationships/slide" Target="slides/slide123.xml"/><Relationship Id="rId182" Type="http://schemas.openxmlformats.org/officeDocument/2006/relationships/slide" Target="slides/slide144.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1.xml"/><Relationship Id="rId44" Type="http://schemas.openxmlformats.org/officeDocument/2006/relationships/slide" Target="slides/slide6.xml"/><Relationship Id="rId65" Type="http://schemas.openxmlformats.org/officeDocument/2006/relationships/slide" Target="slides/slide27.xml"/><Relationship Id="rId86" Type="http://schemas.openxmlformats.org/officeDocument/2006/relationships/slide" Target="slides/slide48.xml"/><Relationship Id="rId130" Type="http://schemas.openxmlformats.org/officeDocument/2006/relationships/slide" Target="slides/slide92.xml"/><Relationship Id="rId151" Type="http://schemas.openxmlformats.org/officeDocument/2006/relationships/slide" Target="slides/slide113.xml"/><Relationship Id="rId172" Type="http://schemas.openxmlformats.org/officeDocument/2006/relationships/slide" Target="slides/slide134.xml"/><Relationship Id="rId193" Type="http://schemas.openxmlformats.org/officeDocument/2006/relationships/slide" Target="slides/slide155.xml"/><Relationship Id="rId207" Type="http://schemas.openxmlformats.org/officeDocument/2006/relationships/slide" Target="slides/slide169.xml"/><Relationship Id="rId13" Type="http://schemas.openxmlformats.org/officeDocument/2006/relationships/slideMaster" Target="slideMasters/slideMaster13.xml"/><Relationship Id="rId109" Type="http://schemas.openxmlformats.org/officeDocument/2006/relationships/slide" Target="slides/slide71.xml"/><Relationship Id="rId34" Type="http://schemas.openxmlformats.org/officeDocument/2006/relationships/slideMaster" Target="slideMasters/slideMaster34.xml"/><Relationship Id="rId55" Type="http://schemas.openxmlformats.org/officeDocument/2006/relationships/slide" Target="slides/slide17.xml"/><Relationship Id="rId76" Type="http://schemas.openxmlformats.org/officeDocument/2006/relationships/slide" Target="slides/slide38.xml"/><Relationship Id="rId97" Type="http://schemas.openxmlformats.org/officeDocument/2006/relationships/slide" Target="slides/slide59.xml"/><Relationship Id="rId120" Type="http://schemas.openxmlformats.org/officeDocument/2006/relationships/slide" Target="slides/slide82.xml"/><Relationship Id="rId141" Type="http://schemas.openxmlformats.org/officeDocument/2006/relationships/slide" Target="slides/slide103.xml"/><Relationship Id="rId7" Type="http://schemas.openxmlformats.org/officeDocument/2006/relationships/slideMaster" Target="slideMasters/slideMaster7.xml"/><Relationship Id="rId162" Type="http://schemas.openxmlformats.org/officeDocument/2006/relationships/slide" Target="slides/slide124.xml"/><Relationship Id="rId183" Type="http://schemas.openxmlformats.org/officeDocument/2006/relationships/slide" Target="slides/slide145.xml"/><Relationship Id="rId24" Type="http://schemas.openxmlformats.org/officeDocument/2006/relationships/slideMaster" Target="slideMasters/slideMaster24.xml"/><Relationship Id="rId45" Type="http://schemas.openxmlformats.org/officeDocument/2006/relationships/slide" Target="slides/slide7.xml"/><Relationship Id="rId66" Type="http://schemas.openxmlformats.org/officeDocument/2006/relationships/slide" Target="slides/slide28.xml"/><Relationship Id="rId87" Type="http://schemas.openxmlformats.org/officeDocument/2006/relationships/slide" Target="slides/slide49.xml"/><Relationship Id="rId110" Type="http://schemas.openxmlformats.org/officeDocument/2006/relationships/slide" Target="slides/slide72.xml"/><Relationship Id="rId131" Type="http://schemas.openxmlformats.org/officeDocument/2006/relationships/slide" Target="slides/slide93.xml"/><Relationship Id="rId152" Type="http://schemas.openxmlformats.org/officeDocument/2006/relationships/slide" Target="slides/slide114.xml"/><Relationship Id="rId173" Type="http://schemas.openxmlformats.org/officeDocument/2006/relationships/slide" Target="slides/slide135.xml"/><Relationship Id="rId194" Type="http://schemas.openxmlformats.org/officeDocument/2006/relationships/slide" Target="slides/slide156.xml"/><Relationship Id="rId208" Type="http://schemas.openxmlformats.org/officeDocument/2006/relationships/slide" Target="slides/slide17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8.xml"/><Relationship Id="rId77" Type="http://schemas.openxmlformats.org/officeDocument/2006/relationships/slide" Target="slides/slide39.xml"/><Relationship Id="rId100" Type="http://schemas.openxmlformats.org/officeDocument/2006/relationships/slide" Target="slides/slide62.xml"/><Relationship Id="rId105" Type="http://schemas.openxmlformats.org/officeDocument/2006/relationships/slide" Target="slides/slide67.xml"/><Relationship Id="rId126" Type="http://schemas.openxmlformats.org/officeDocument/2006/relationships/slide" Target="slides/slide88.xml"/><Relationship Id="rId147" Type="http://schemas.openxmlformats.org/officeDocument/2006/relationships/slide" Target="slides/slide109.xml"/><Relationship Id="rId168" Type="http://schemas.openxmlformats.org/officeDocument/2006/relationships/slide" Target="slides/slide130.xml"/><Relationship Id="rId8" Type="http://schemas.openxmlformats.org/officeDocument/2006/relationships/slideMaster" Target="slideMasters/slideMaster8.xml"/><Relationship Id="rId51" Type="http://schemas.openxmlformats.org/officeDocument/2006/relationships/slide" Target="slides/slide13.xml"/><Relationship Id="rId72" Type="http://schemas.openxmlformats.org/officeDocument/2006/relationships/slide" Target="slides/slide34.xml"/><Relationship Id="rId93" Type="http://schemas.openxmlformats.org/officeDocument/2006/relationships/slide" Target="slides/slide55.xml"/><Relationship Id="rId98" Type="http://schemas.openxmlformats.org/officeDocument/2006/relationships/slide" Target="slides/slide60.xml"/><Relationship Id="rId121" Type="http://schemas.openxmlformats.org/officeDocument/2006/relationships/slide" Target="slides/slide83.xml"/><Relationship Id="rId142" Type="http://schemas.openxmlformats.org/officeDocument/2006/relationships/slide" Target="slides/slide104.xml"/><Relationship Id="rId163" Type="http://schemas.openxmlformats.org/officeDocument/2006/relationships/slide" Target="slides/slide125.xml"/><Relationship Id="rId184" Type="http://schemas.openxmlformats.org/officeDocument/2006/relationships/slide" Target="slides/slide146.xml"/><Relationship Id="rId189" Type="http://schemas.openxmlformats.org/officeDocument/2006/relationships/slide" Target="slides/slide151.xml"/><Relationship Id="rId3" Type="http://schemas.openxmlformats.org/officeDocument/2006/relationships/slideMaster" Target="slideMasters/slideMaster3.xml"/><Relationship Id="rId214" Type="http://schemas.openxmlformats.org/officeDocument/2006/relationships/viewProps" Target="viewProps.xml"/><Relationship Id="rId25" Type="http://schemas.openxmlformats.org/officeDocument/2006/relationships/slideMaster" Target="slideMasters/slideMaster25.xml"/><Relationship Id="rId46" Type="http://schemas.openxmlformats.org/officeDocument/2006/relationships/slide" Target="slides/slide8.xml"/><Relationship Id="rId67" Type="http://schemas.openxmlformats.org/officeDocument/2006/relationships/slide" Target="slides/slide29.xml"/><Relationship Id="rId116" Type="http://schemas.openxmlformats.org/officeDocument/2006/relationships/slide" Target="slides/slide78.xml"/><Relationship Id="rId137" Type="http://schemas.openxmlformats.org/officeDocument/2006/relationships/slide" Target="slides/slide99.xml"/><Relationship Id="rId158" Type="http://schemas.openxmlformats.org/officeDocument/2006/relationships/slide" Target="slides/slide120.xml"/><Relationship Id="rId20" Type="http://schemas.openxmlformats.org/officeDocument/2006/relationships/slideMaster" Target="slideMasters/slideMaster20.xml"/><Relationship Id="rId41" Type="http://schemas.openxmlformats.org/officeDocument/2006/relationships/slide" Target="slides/slide3.xml"/><Relationship Id="rId62" Type="http://schemas.openxmlformats.org/officeDocument/2006/relationships/slide" Target="slides/slide24.xml"/><Relationship Id="rId83" Type="http://schemas.openxmlformats.org/officeDocument/2006/relationships/slide" Target="slides/slide45.xml"/><Relationship Id="rId88" Type="http://schemas.openxmlformats.org/officeDocument/2006/relationships/slide" Target="slides/slide50.xml"/><Relationship Id="rId111" Type="http://schemas.openxmlformats.org/officeDocument/2006/relationships/slide" Target="slides/slide73.xml"/><Relationship Id="rId132" Type="http://schemas.openxmlformats.org/officeDocument/2006/relationships/slide" Target="slides/slide94.xml"/><Relationship Id="rId153" Type="http://schemas.openxmlformats.org/officeDocument/2006/relationships/slide" Target="slides/slide115.xml"/><Relationship Id="rId174" Type="http://schemas.openxmlformats.org/officeDocument/2006/relationships/slide" Target="slides/slide136.xml"/><Relationship Id="rId179" Type="http://schemas.openxmlformats.org/officeDocument/2006/relationships/slide" Target="slides/slide141.xml"/><Relationship Id="rId195" Type="http://schemas.openxmlformats.org/officeDocument/2006/relationships/slide" Target="slides/slide157.xml"/><Relationship Id="rId209" Type="http://schemas.openxmlformats.org/officeDocument/2006/relationships/slide" Target="slides/slide171.xml"/><Relationship Id="rId190" Type="http://schemas.openxmlformats.org/officeDocument/2006/relationships/slide" Target="slides/slide152.xml"/><Relationship Id="rId204" Type="http://schemas.openxmlformats.org/officeDocument/2006/relationships/slide" Target="slides/slide16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9.xml"/><Relationship Id="rId106" Type="http://schemas.openxmlformats.org/officeDocument/2006/relationships/slide" Target="slides/slide68.xml"/><Relationship Id="rId127" Type="http://schemas.openxmlformats.org/officeDocument/2006/relationships/slide" Target="slides/slide8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4.xml"/><Relationship Id="rId73" Type="http://schemas.openxmlformats.org/officeDocument/2006/relationships/slide" Target="slides/slide35.xml"/><Relationship Id="rId78" Type="http://schemas.openxmlformats.org/officeDocument/2006/relationships/slide" Target="slides/slide40.xml"/><Relationship Id="rId94" Type="http://schemas.openxmlformats.org/officeDocument/2006/relationships/slide" Target="slides/slide56.xml"/><Relationship Id="rId99" Type="http://schemas.openxmlformats.org/officeDocument/2006/relationships/slide" Target="slides/slide61.xml"/><Relationship Id="rId101" Type="http://schemas.openxmlformats.org/officeDocument/2006/relationships/slide" Target="slides/slide63.xml"/><Relationship Id="rId122" Type="http://schemas.openxmlformats.org/officeDocument/2006/relationships/slide" Target="slides/slide84.xml"/><Relationship Id="rId143" Type="http://schemas.openxmlformats.org/officeDocument/2006/relationships/slide" Target="slides/slide105.xml"/><Relationship Id="rId148" Type="http://schemas.openxmlformats.org/officeDocument/2006/relationships/slide" Target="slides/slide110.xml"/><Relationship Id="rId164" Type="http://schemas.openxmlformats.org/officeDocument/2006/relationships/slide" Target="slides/slide126.xml"/><Relationship Id="rId169" Type="http://schemas.openxmlformats.org/officeDocument/2006/relationships/slide" Target="slides/slide131.xml"/><Relationship Id="rId185" Type="http://schemas.openxmlformats.org/officeDocument/2006/relationships/slide" Target="slides/slide14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2.xml"/><Relationship Id="rId210" Type="http://schemas.openxmlformats.org/officeDocument/2006/relationships/slide" Target="slides/slide172.xml"/><Relationship Id="rId215" Type="http://schemas.openxmlformats.org/officeDocument/2006/relationships/theme" Target="theme/theme1.xml"/><Relationship Id="rId26" Type="http://schemas.openxmlformats.org/officeDocument/2006/relationships/slideMaster" Target="slideMasters/slideMaster26.xml"/><Relationship Id="rId47" Type="http://schemas.openxmlformats.org/officeDocument/2006/relationships/slide" Target="slides/slide9.xml"/><Relationship Id="rId68" Type="http://schemas.openxmlformats.org/officeDocument/2006/relationships/slide" Target="slides/slide30.xml"/><Relationship Id="rId89" Type="http://schemas.openxmlformats.org/officeDocument/2006/relationships/slide" Target="slides/slide51.xml"/><Relationship Id="rId112" Type="http://schemas.openxmlformats.org/officeDocument/2006/relationships/slide" Target="slides/slide74.xml"/><Relationship Id="rId133" Type="http://schemas.openxmlformats.org/officeDocument/2006/relationships/slide" Target="slides/slide95.xml"/><Relationship Id="rId154" Type="http://schemas.openxmlformats.org/officeDocument/2006/relationships/slide" Target="slides/slide116.xml"/><Relationship Id="rId175" Type="http://schemas.openxmlformats.org/officeDocument/2006/relationships/slide" Target="slides/slide137.xml"/><Relationship Id="rId196" Type="http://schemas.openxmlformats.org/officeDocument/2006/relationships/slide" Target="slides/slide158.xml"/><Relationship Id="rId200" Type="http://schemas.openxmlformats.org/officeDocument/2006/relationships/slide" Target="slides/slide162.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20.xml"/><Relationship Id="rId79" Type="http://schemas.openxmlformats.org/officeDocument/2006/relationships/slide" Target="slides/slide41.xml"/><Relationship Id="rId102" Type="http://schemas.openxmlformats.org/officeDocument/2006/relationships/slide" Target="slides/slide64.xml"/><Relationship Id="rId123" Type="http://schemas.openxmlformats.org/officeDocument/2006/relationships/slide" Target="slides/slide85.xml"/><Relationship Id="rId144" Type="http://schemas.openxmlformats.org/officeDocument/2006/relationships/slide" Target="slides/slide106.xml"/><Relationship Id="rId90" Type="http://schemas.openxmlformats.org/officeDocument/2006/relationships/slide" Target="slides/slide52.xml"/><Relationship Id="rId165" Type="http://schemas.openxmlformats.org/officeDocument/2006/relationships/slide" Target="slides/slide127.xml"/><Relationship Id="rId186" Type="http://schemas.openxmlformats.org/officeDocument/2006/relationships/slide" Target="slides/slide148.xml"/><Relationship Id="rId211" Type="http://schemas.openxmlformats.org/officeDocument/2006/relationships/slide" Target="slides/slide173.xml"/><Relationship Id="rId27" Type="http://schemas.openxmlformats.org/officeDocument/2006/relationships/slideMaster" Target="slideMasters/slideMaster27.xml"/><Relationship Id="rId48" Type="http://schemas.openxmlformats.org/officeDocument/2006/relationships/slide" Target="slides/slide10.xml"/><Relationship Id="rId69" Type="http://schemas.openxmlformats.org/officeDocument/2006/relationships/slide" Target="slides/slide31.xml"/><Relationship Id="rId113" Type="http://schemas.openxmlformats.org/officeDocument/2006/relationships/slide" Target="slides/slide75.xml"/><Relationship Id="rId134" Type="http://schemas.openxmlformats.org/officeDocument/2006/relationships/slide" Target="slides/slide96.xml"/><Relationship Id="rId80" Type="http://schemas.openxmlformats.org/officeDocument/2006/relationships/slide" Target="slides/slide42.xml"/><Relationship Id="rId155" Type="http://schemas.openxmlformats.org/officeDocument/2006/relationships/slide" Target="slides/slide117.xml"/><Relationship Id="rId176" Type="http://schemas.openxmlformats.org/officeDocument/2006/relationships/slide" Target="slides/slide138.xml"/><Relationship Id="rId197" Type="http://schemas.openxmlformats.org/officeDocument/2006/relationships/slide" Target="slides/slide159.xml"/><Relationship Id="rId201" Type="http://schemas.openxmlformats.org/officeDocument/2006/relationships/slide" Target="slides/slide16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1.xml"/><Relationship Id="rId103" Type="http://schemas.openxmlformats.org/officeDocument/2006/relationships/slide" Target="slides/slide65.xml"/><Relationship Id="rId124" Type="http://schemas.openxmlformats.org/officeDocument/2006/relationships/slide" Target="slides/slide86.xml"/><Relationship Id="rId70" Type="http://schemas.openxmlformats.org/officeDocument/2006/relationships/slide" Target="slides/slide32.xml"/><Relationship Id="rId91" Type="http://schemas.openxmlformats.org/officeDocument/2006/relationships/slide" Target="slides/slide53.xml"/><Relationship Id="rId145" Type="http://schemas.openxmlformats.org/officeDocument/2006/relationships/slide" Target="slides/slide107.xml"/><Relationship Id="rId166" Type="http://schemas.openxmlformats.org/officeDocument/2006/relationships/slide" Target="slides/slide128.xml"/><Relationship Id="rId187" Type="http://schemas.openxmlformats.org/officeDocument/2006/relationships/slide" Target="slides/slide149.xml"/><Relationship Id="rId1" Type="http://schemas.openxmlformats.org/officeDocument/2006/relationships/slideMaster" Target="slideMasters/slideMaster1.xml"/><Relationship Id="rId212" Type="http://schemas.openxmlformats.org/officeDocument/2006/relationships/notesMaster" Target="notesMasters/notesMaster1.xml"/><Relationship Id="rId28" Type="http://schemas.openxmlformats.org/officeDocument/2006/relationships/slideMaster" Target="slideMasters/slideMaster28.xml"/><Relationship Id="rId49" Type="http://schemas.openxmlformats.org/officeDocument/2006/relationships/slide" Target="slides/slide11.xml"/><Relationship Id="rId114" Type="http://schemas.openxmlformats.org/officeDocument/2006/relationships/slide" Target="slides/slide76.xml"/><Relationship Id="rId60" Type="http://schemas.openxmlformats.org/officeDocument/2006/relationships/slide" Target="slides/slide22.xml"/><Relationship Id="rId81" Type="http://schemas.openxmlformats.org/officeDocument/2006/relationships/slide" Target="slides/slide43.xml"/><Relationship Id="rId135" Type="http://schemas.openxmlformats.org/officeDocument/2006/relationships/slide" Target="slides/slide97.xml"/><Relationship Id="rId156" Type="http://schemas.openxmlformats.org/officeDocument/2006/relationships/slide" Target="slides/slide118.xml"/><Relationship Id="rId177" Type="http://schemas.openxmlformats.org/officeDocument/2006/relationships/slide" Target="slides/slide139.xml"/><Relationship Id="rId198" Type="http://schemas.openxmlformats.org/officeDocument/2006/relationships/slide" Target="slides/slide160.xml"/><Relationship Id="rId202" Type="http://schemas.openxmlformats.org/officeDocument/2006/relationships/slide" Target="slides/slide164.xml"/><Relationship Id="rId18" Type="http://schemas.openxmlformats.org/officeDocument/2006/relationships/slideMaster" Target="slideMasters/slideMaster18.xml"/><Relationship Id="rId39" Type="http://schemas.openxmlformats.org/officeDocument/2006/relationships/slide" Target="slides/slide1.xml"/><Relationship Id="rId50" Type="http://schemas.openxmlformats.org/officeDocument/2006/relationships/slide" Target="slides/slide12.xml"/><Relationship Id="rId104" Type="http://schemas.openxmlformats.org/officeDocument/2006/relationships/slide" Target="slides/slide66.xml"/><Relationship Id="rId125" Type="http://schemas.openxmlformats.org/officeDocument/2006/relationships/slide" Target="slides/slide87.xml"/><Relationship Id="rId146" Type="http://schemas.openxmlformats.org/officeDocument/2006/relationships/slide" Target="slides/slide108.xml"/><Relationship Id="rId167" Type="http://schemas.openxmlformats.org/officeDocument/2006/relationships/slide" Target="slides/slide129.xml"/><Relationship Id="rId188" Type="http://schemas.openxmlformats.org/officeDocument/2006/relationships/slide" Target="slides/slide150.xml"/><Relationship Id="rId71" Type="http://schemas.openxmlformats.org/officeDocument/2006/relationships/slide" Target="slides/slide33.xml"/><Relationship Id="rId92" Type="http://schemas.openxmlformats.org/officeDocument/2006/relationships/slide" Target="slides/slide54.xml"/><Relationship Id="rId213"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2.xml"/><Relationship Id="rId115" Type="http://schemas.openxmlformats.org/officeDocument/2006/relationships/slide" Target="slides/slide77.xml"/><Relationship Id="rId136" Type="http://schemas.openxmlformats.org/officeDocument/2006/relationships/slide" Target="slides/slide98.xml"/><Relationship Id="rId157" Type="http://schemas.openxmlformats.org/officeDocument/2006/relationships/slide" Target="slides/slide119.xml"/><Relationship Id="rId178" Type="http://schemas.openxmlformats.org/officeDocument/2006/relationships/slide" Target="slides/slide140.xml"/><Relationship Id="rId61" Type="http://schemas.openxmlformats.org/officeDocument/2006/relationships/slide" Target="slides/slide23.xml"/><Relationship Id="rId82" Type="http://schemas.openxmlformats.org/officeDocument/2006/relationships/slide" Target="slides/slide44.xml"/><Relationship Id="rId199" Type="http://schemas.openxmlformats.org/officeDocument/2006/relationships/slide" Target="slides/slide161.xml"/><Relationship Id="rId203" Type="http://schemas.openxmlformats.org/officeDocument/2006/relationships/slide" Target="slides/slide1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089450-B8F4-074C-BE9E-524217B43EAB}" type="doc">
      <dgm:prSet loTypeId="urn:microsoft.com/office/officeart/2005/8/layout/cycle5" loCatId="cycle" qsTypeId="urn:microsoft.com/office/officeart/2005/8/quickstyle/simple4" qsCatId="simple" csTypeId="urn:microsoft.com/office/officeart/2005/8/colors/accent1_2" csCatId="accent1" phldr="1"/>
      <dgm:spPr/>
      <dgm:t>
        <a:bodyPr/>
        <a:lstStyle/>
        <a:p>
          <a:endParaRPr lang="it-IT"/>
        </a:p>
      </dgm:t>
    </dgm:pt>
    <dgm:pt modelId="{C1A34517-B5AB-D040-A947-8EEFE1C85E30}">
      <dgm:prSet phldrT="[Testo]" custT="1"/>
      <dgm:spPr>
        <a:solidFill>
          <a:srgbClr val="FFFF00"/>
        </a:solidFill>
      </dgm:spPr>
      <dgm:t>
        <a:bodyPr/>
        <a:lstStyle/>
        <a:p>
          <a:r>
            <a:rPr lang="it-IT" sz="2400" b="1" dirty="0" err="1">
              <a:solidFill>
                <a:srgbClr val="000000"/>
              </a:solidFill>
            </a:rPr>
            <a:t>Human</a:t>
          </a:r>
          <a:r>
            <a:rPr lang="it-IT" sz="2400" b="1" dirty="0">
              <a:solidFill>
                <a:srgbClr val="000000"/>
              </a:solidFill>
            </a:rPr>
            <a:t> L</a:t>
          </a:r>
          <a:r>
            <a:rPr lang="it-IT" sz="2400" b="1" dirty="0">
              <a:solidFill>
                <a:schemeClr val="tx1"/>
              </a:solidFill>
            </a:rPr>
            <a:t>ove</a:t>
          </a:r>
        </a:p>
      </dgm:t>
    </dgm:pt>
    <dgm:pt modelId="{8235903A-09C5-564E-9DE9-F2ED7CD1B1C6}" type="parTrans" cxnId="{69DFAC53-222D-C14F-AB41-C23A512F0860}">
      <dgm:prSet/>
      <dgm:spPr/>
      <dgm:t>
        <a:bodyPr/>
        <a:lstStyle/>
        <a:p>
          <a:endParaRPr lang="it-IT"/>
        </a:p>
      </dgm:t>
    </dgm:pt>
    <dgm:pt modelId="{C097D80A-F289-4A42-A1C1-A5623AC1E0A2}" type="sibTrans" cxnId="{69DFAC53-222D-C14F-AB41-C23A512F0860}">
      <dgm:prSet/>
      <dgm:spPr/>
      <dgm:t>
        <a:bodyPr/>
        <a:lstStyle/>
        <a:p>
          <a:endParaRPr lang="it-IT"/>
        </a:p>
      </dgm:t>
    </dgm:pt>
    <dgm:pt modelId="{A85128EF-3799-D347-B717-00931C3F4B14}">
      <dgm:prSet phldrT="[Testo]" custT="1"/>
      <dgm:spPr>
        <a:solidFill>
          <a:srgbClr val="FFFF00"/>
        </a:solidFill>
      </dgm:spPr>
      <dgm:t>
        <a:bodyPr/>
        <a:lstStyle/>
        <a:p>
          <a:r>
            <a:rPr lang="it-IT" sz="2400" b="1" dirty="0" err="1">
              <a:solidFill>
                <a:schemeClr val="tx1"/>
              </a:solidFill>
            </a:rPr>
            <a:t>Large</a:t>
          </a:r>
          <a:r>
            <a:rPr lang="it-IT" sz="2400" b="1" dirty="0">
              <a:solidFill>
                <a:schemeClr val="tx1"/>
              </a:solidFill>
            </a:rPr>
            <a:t> </a:t>
          </a:r>
          <a:r>
            <a:rPr lang="it-IT" sz="2400" b="1" dirty="0" err="1">
              <a:solidFill>
                <a:schemeClr val="tx1"/>
              </a:solidFill>
            </a:rPr>
            <a:t>B</a:t>
          </a:r>
          <a:r>
            <a:rPr lang="it-IT" sz="2400" b="1" dirty="0" err="1">
              <a:ln>
                <a:solidFill>
                  <a:schemeClr val="tx1"/>
                </a:solidFill>
              </a:ln>
              <a:solidFill>
                <a:schemeClr val="tx1"/>
              </a:solidFill>
            </a:rPr>
            <a:t>rain</a:t>
          </a:r>
          <a:r>
            <a:rPr lang="it-IT" sz="2400" b="1" dirty="0">
              <a:solidFill>
                <a:schemeClr val="tx1"/>
              </a:solidFill>
            </a:rPr>
            <a:t> &amp; Culture</a:t>
          </a:r>
        </a:p>
      </dgm:t>
    </dgm:pt>
    <dgm:pt modelId="{7EE2A73C-3C3E-6549-A1CE-A94E00EF33E4}" type="parTrans" cxnId="{5D78DCB7-CC0E-874A-AA8C-9D5DE2DEE1C3}">
      <dgm:prSet/>
      <dgm:spPr/>
      <dgm:t>
        <a:bodyPr/>
        <a:lstStyle/>
        <a:p>
          <a:endParaRPr lang="it-IT"/>
        </a:p>
      </dgm:t>
    </dgm:pt>
    <dgm:pt modelId="{75A7A264-1748-DD4C-AE33-262035C08501}" type="sibTrans" cxnId="{5D78DCB7-CC0E-874A-AA8C-9D5DE2DEE1C3}">
      <dgm:prSet/>
      <dgm:spPr>
        <a:solidFill>
          <a:srgbClr val="FF0000"/>
        </a:solidFill>
      </dgm:spPr>
      <dgm:t>
        <a:bodyPr/>
        <a:lstStyle/>
        <a:p>
          <a:endParaRPr lang="it-IT"/>
        </a:p>
      </dgm:t>
    </dgm:pt>
    <dgm:pt modelId="{387BFCAE-2DB2-6148-BEB5-70F35EB9B844}">
      <dgm:prSet phldrT="[Testo]" custT="1"/>
      <dgm:spPr>
        <a:solidFill>
          <a:srgbClr val="FFFF00"/>
        </a:solidFill>
      </dgm:spPr>
      <dgm:t>
        <a:bodyPr/>
        <a:lstStyle/>
        <a:p>
          <a:r>
            <a:rPr lang="it-IT" sz="2400" b="1" dirty="0">
              <a:solidFill>
                <a:srgbClr val="000000"/>
              </a:solidFill>
            </a:rPr>
            <a:t>Cultural </a:t>
          </a:r>
          <a:r>
            <a:rPr lang="it-IT" sz="2400" b="1" dirty="0" err="1">
              <a:solidFill>
                <a:srgbClr val="000000"/>
              </a:solidFill>
            </a:rPr>
            <a:t>differentiation</a:t>
          </a:r>
          <a:endParaRPr lang="it-IT" sz="2400" b="1" dirty="0">
            <a:solidFill>
              <a:srgbClr val="000000"/>
            </a:solidFill>
          </a:endParaRPr>
        </a:p>
      </dgm:t>
    </dgm:pt>
    <dgm:pt modelId="{A127111E-67D3-6549-9C75-151BF78BBA5A}" type="parTrans" cxnId="{F9FF5674-7485-254C-924C-E11DFE993319}">
      <dgm:prSet/>
      <dgm:spPr/>
      <dgm:t>
        <a:bodyPr/>
        <a:lstStyle/>
        <a:p>
          <a:endParaRPr lang="it-IT"/>
        </a:p>
      </dgm:t>
    </dgm:pt>
    <dgm:pt modelId="{13BF62AC-2C1B-254E-BC44-08F9C74B6530}" type="sibTrans" cxnId="{F9FF5674-7485-254C-924C-E11DFE993319}">
      <dgm:prSet/>
      <dgm:spPr/>
      <dgm:t>
        <a:bodyPr/>
        <a:lstStyle/>
        <a:p>
          <a:endParaRPr lang="it-IT"/>
        </a:p>
      </dgm:t>
    </dgm:pt>
    <dgm:pt modelId="{6D29CCBD-EED9-AE42-8850-97D1B1DE2E95}">
      <dgm:prSet phldrT="[Testo]"/>
      <dgm:spPr>
        <a:solidFill>
          <a:srgbClr val="FFFF00"/>
        </a:solidFill>
      </dgm:spPr>
      <dgm:t>
        <a:bodyPr/>
        <a:lstStyle/>
        <a:p>
          <a:r>
            <a:rPr lang="it-IT" dirty="0" err="1">
              <a:solidFill>
                <a:srgbClr val="000000"/>
              </a:solidFill>
            </a:rPr>
            <a:t>Wars</a:t>
          </a:r>
          <a:endParaRPr lang="it-IT" dirty="0">
            <a:solidFill>
              <a:srgbClr val="000000"/>
            </a:solidFill>
          </a:endParaRPr>
        </a:p>
      </dgm:t>
    </dgm:pt>
    <dgm:pt modelId="{E7957480-42BD-E94C-886A-3AF9CB8F4398}" type="parTrans" cxnId="{99EE51E8-5701-A149-97D3-DC39161DD2E0}">
      <dgm:prSet/>
      <dgm:spPr/>
      <dgm:t>
        <a:bodyPr/>
        <a:lstStyle/>
        <a:p>
          <a:endParaRPr lang="it-IT"/>
        </a:p>
      </dgm:t>
    </dgm:pt>
    <dgm:pt modelId="{34FD899F-98BE-B940-AA66-09584A7473D0}" type="sibTrans" cxnId="{99EE51E8-5701-A149-97D3-DC39161DD2E0}">
      <dgm:prSet/>
      <dgm:spPr/>
      <dgm:t>
        <a:bodyPr/>
        <a:lstStyle/>
        <a:p>
          <a:endParaRPr lang="it-IT"/>
        </a:p>
      </dgm:t>
    </dgm:pt>
    <dgm:pt modelId="{9A72D8C6-8944-2C4A-9453-6A116EE43394}">
      <dgm:prSet phldrT="[Testo]"/>
      <dgm:spPr>
        <a:solidFill>
          <a:srgbClr val="FFFF00"/>
        </a:solidFill>
      </dgm:spPr>
      <dgm:t>
        <a:bodyPr/>
        <a:lstStyle/>
        <a:p>
          <a:r>
            <a:rPr lang="it-IT" dirty="0">
              <a:solidFill>
                <a:schemeClr val="tx1"/>
              </a:solidFill>
            </a:rPr>
            <a:t>Group</a:t>
          </a:r>
          <a:r>
            <a:rPr lang="it-IT" dirty="0">
              <a:solidFill>
                <a:srgbClr val="000000"/>
              </a:solidFill>
            </a:rPr>
            <a:t> </a:t>
          </a:r>
          <a:r>
            <a:rPr lang="it-IT" dirty="0" err="1">
              <a:solidFill>
                <a:srgbClr val="000000"/>
              </a:solidFill>
            </a:rPr>
            <a:t>Selection</a:t>
          </a:r>
          <a:endParaRPr lang="it-IT" dirty="0">
            <a:solidFill>
              <a:srgbClr val="000000"/>
            </a:solidFill>
          </a:endParaRPr>
        </a:p>
      </dgm:t>
    </dgm:pt>
    <dgm:pt modelId="{DAF61EF0-61C8-BA4F-BED4-3DD9433B0292}" type="parTrans" cxnId="{E1BF0135-4892-C745-8BFF-8B003A5F40C0}">
      <dgm:prSet/>
      <dgm:spPr/>
      <dgm:t>
        <a:bodyPr/>
        <a:lstStyle/>
        <a:p>
          <a:endParaRPr lang="it-IT"/>
        </a:p>
      </dgm:t>
    </dgm:pt>
    <dgm:pt modelId="{022242B0-545E-4D4F-ADFF-400E33BCE969}" type="sibTrans" cxnId="{E1BF0135-4892-C745-8BFF-8B003A5F40C0}">
      <dgm:prSet/>
      <dgm:spPr/>
      <dgm:t>
        <a:bodyPr/>
        <a:lstStyle/>
        <a:p>
          <a:endParaRPr lang="it-IT"/>
        </a:p>
      </dgm:t>
    </dgm:pt>
    <dgm:pt modelId="{EA1CC7A2-CF3D-604F-8031-AE8DF43BEB59}" type="pres">
      <dgm:prSet presAssocID="{34089450-B8F4-074C-BE9E-524217B43EAB}" presName="cycle" presStyleCnt="0">
        <dgm:presLayoutVars>
          <dgm:dir/>
          <dgm:resizeHandles val="exact"/>
        </dgm:presLayoutVars>
      </dgm:prSet>
      <dgm:spPr/>
    </dgm:pt>
    <dgm:pt modelId="{6E4FF88E-5601-9842-A322-59409D129D4F}" type="pres">
      <dgm:prSet presAssocID="{C1A34517-B5AB-D040-A947-8EEFE1C85E30}" presName="node" presStyleLbl="node1" presStyleIdx="0" presStyleCnt="5" custRadScaleRad="93700" custRadScaleInc="-144">
        <dgm:presLayoutVars>
          <dgm:bulletEnabled val="1"/>
        </dgm:presLayoutVars>
      </dgm:prSet>
      <dgm:spPr/>
    </dgm:pt>
    <dgm:pt modelId="{A939787F-7E2F-9B42-B1B1-6470279BD692}" type="pres">
      <dgm:prSet presAssocID="{C1A34517-B5AB-D040-A947-8EEFE1C85E30}" presName="spNode" presStyleCnt="0"/>
      <dgm:spPr/>
    </dgm:pt>
    <dgm:pt modelId="{29292045-17EA-AF47-9FAD-419E9E50CF18}" type="pres">
      <dgm:prSet presAssocID="{C097D80A-F289-4A42-A1C1-A5623AC1E0A2}" presName="sibTrans" presStyleLbl="sibTrans1D1" presStyleIdx="0" presStyleCnt="5"/>
      <dgm:spPr/>
    </dgm:pt>
    <dgm:pt modelId="{957B936B-B2F7-EC4B-865A-46F56724152A}" type="pres">
      <dgm:prSet presAssocID="{A85128EF-3799-D347-B717-00931C3F4B14}" presName="node" presStyleLbl="node1" presStyleIdx="1" presStyleCnt="5">
        <dgm:presLayoutVars>
          <dgm:bulletEnabled val="1"/>
        </dgm:presLayoutVars>
      </dgm:prSet>
      <dgm:spPr/>
    </dgm:pt>
    <dgm:pt modelId="{8B10E890-0F6B-1046-9F8D-20420CA994E7}" type="pres">
      <dgm:prSet presAssocID="{A85128EF-3799-D347-B717-00931C3F4B14}" presName="spNode" presStyleCnt="0"/>
      <dgm:spPr/>
    </dgm:pt>
    <dgm:pt modelId="{BBE7B723-55E9-7942-8D64-59B7B23E2BF9}" type="pres">
      <dgm:prSet presAssocID="{75A7A264-1748-DD4C-AE33-262035C08501}" presName="sibTrans" presStyleLbl="sibTrans1D1" presStyleIdx="1" presStyleCnt="5"/>
      <dgm:spPr/>
    </dgm:pt>
    <dgm:pt modelId="{D8B6B26C-5683-5645-98B9-80EFFB57B056}" type="pres">
      <dgm:prSet presAssocID="{387BFCAE-2DB2-6148-BEB5-70F35EB9B844}" presName="node" presStyleLbl="node1" presStyleIdx="2" presStyleCnt="5" custScaleX="148161" custRadScaleRad="103591" custRadScaleInc="-37133">
        <dgm:presLayoutVars>
          <dgm:bulletEnabled val="1"/>
        </dgm:presLayoutVars>
      </dgm:prSet>
      <dgm:spPr/>
    </dgm:pt>
    <dgm:pt modelId="{2BC2A264-9696-2F44-A1AD-220A45C7C920}" type="pres">
      <dgm:prSet presAssocID="{387BFCAE-2DB2-6148-BEB5-70F35EB9B844}" presName="spNode" presStyleCnt="0"/>
      <dgm:spPr/>
    </dgm:pt>
    <dgm:pt modelId="{A1DAACC9-E69C-9F4F-9F93-FF156D75833B}" type="pres">
      <dgm:prSet presAssocID="{13BF62AC-2C1B-254E-BC44-08F9C74B6530}" presName="sibTrans" presStyleLbl="sibTrans1D1" presStyleIdx="2" presStyleCnt="5"/>
      <dgm:spPr/>
    </dgm:pt>
    <dgm:pt modelId="{0C0352F8-9C7A-254B-988E-54ABADF9ECB8}" type="pres">
      <dgm:prSet presAssocID="{6D29CCBD-EED9-AE42-8850-97D1B1DE2E95}" presName="node" presStyleLbl="node1" presStyleIdx="3" presStyleCnt="5">
        <dgm:presLayoutVars>
          <dgm:bulletEnabled val="1"/>
        </dgm:presLayoutVars>
      </dgm:prSet>
      <dgm:spPr/>
    </dgm:pt>
    <dgm:pt modelId="{2289BB13-3FE8-5740-89AB-4886B0B1D781}" type="pres">
      <dgm:prSet presAssocID="{6D29CCBD-EED9-AE42-8850-97D1B1DE2E95}" presName="spNode" presStyleCnt="0"/>
      <dgm:spPr/>
    </dgm:pt>
    <dgm:pt modelId="{345D33D3-27E4-5D44-A0DD-F71073DE9F4B}" type="pres">
      <dgm:prSet presAssocID="{34FD899F-98BE-B940-AA66-09584A7473D0}" presName="sibTrans" presStyleLbl="sibTrans1D1" presStyleIdx="3" presStyleCnt="5"/>
      <dgm:spPr/>
    </dgm:pt>
    <dgm:pt modelId="{CA075F5A-A74D-F24E-9743-05557D7AC2A0}" type="pres">
      <dgm:prSet presAssocID="{9A72D8C6-8944-2C4A-9453-6A116EE43394}" presName="node" presStyleLbl="node1" presStyleIdx="4" presStyleCnt="5">
        <dgm:presLayoutVars>
          <dgm:bulletEnabled val="1"/>
        </dgm:presLayoutVars>
      </dgm:prSet>
      <dgm:spPr/>
    </dgm:pt>
    <dgm:pt modelId="{1C17B86F-74D0-464E-863C-EC1EE48FB2F2}" type="pres">
      <dgm:prSet presAssocID="{9A72D8C6-8944-2C4A-9453-6A116EE43394}" presName="spNode" presStyleCnt="0"/>
      <dgm:spPr/>
    </dgm:pt>
    <dgm:pt modelId="{CEA7361A-D6CC-8044-A914-379430ECF51C}" type="pres">
      <dgm:prSet presAssocID="{022242B0-545E-4D4F-ADFF-400E33BCE969}" presName="sibTrans" presStyleLbl="sibTrans1D1" presStyleIdx="4" presStyleCnt="5"/>
      <dgm:spPr/>
    </dgm:pt>
  </dgm:ptLst>
  <dgm:cxnLst>
    <dgm:cxn modelId="{669DB60C-E0F7-E04B-81A0-6C0D22BF28E0}" type="presOf" srcId="{C097D80A-F289-4A42-A1C1-A5623AC1E0A2}" destId="{29292045-17EA-AF47-9FAD-419E9E50CF18}" srcOrd="0" destOrd="0" presId="urn:microsoft.com/office/officeart/2005/8/layout/cycle5"/>
    <dgm:cxn modelId="{3F1F1C2C-2951-AE4E-B3B5-AD3443536EFB}" type="presOf" srcId="{022242B0-545E-4D4F-ADFF-400E33BCE969}" destId="{CEA7361A-D6CC-8044-A914-379430ECF51C}" srcOrd="0" destOrd="0" presId="urn:microsoft.com/office/officeart/2005/8/layout/cycle5"/>
    <dgm:cxn modelId="{E1BF0135-4892-C745-8BFF-8B003A5F40C0}" srcId="{34089450-B8F4-074C-BE9E-524217B43EAB}" destId="{9A72D8C6-8944-2C4A-9453-6A116EE43394}" srcOrd="4" destOrd="0" parTransId="{DAF61EF0-61C8-BA4F-BED4-3DD9433B0292}" sibTransId="{022242B0-545E-4D4F-ADFF-400E33BCE969}"/>
    <dgm:cxn modelId="{9FE99F4E-B070-9F42-9156-1F3A74B471D8}" type="presOf" srcId="{6D29CCBD-EED9-AE42-8850-97D1B1DE2E95}" destId="{0C0352F8-9C7A-254B-988E-54ABADF9ECB8}" srcOrd="0" destOrd="0" presId="urn:microsoft.com/office/officeart/2005/8/layout/cycle5"/>
    <dgm:cxn modelId="{69DFAC53-222D-C14F-AB41-C23A512F0860}" srcId="{34089450-B8F4-074C-BE9E-524217B43EAB}" destId="{C1A34517-B5AB-D040-A947-8EEFE1C85E30}" srcOrd="0" destOrd="0" parTransId="{8235903A-09C5-564E-9DE9-F2ED7CD1B1C6}" sibTransId="{C097D80A-F289-4A42-A1C1-A5623AC1E0A2}"/>
    <dgm:cxn modelId="{C573CA72-A385-B044-A937-C4C8EA487A5A}" type="presOf" srcId="{75A7A264-1748-DD4C-AE33-262035C08501}" destId="{BBE7B723-55E9-7942-8D64-59B7B23E2BF9}" srcOrd="0" destOrd="0" presId="urn:microsoft.com/office/officeart/2005/8/layout/cycle5"/>
    <dgm:cxn modelId="{F9FF5674-7485-254C-924C-E11DFE993319}" srcId="{34089450-B8F4-074C-BE9E-524217B43EAB}" destId="{387BFCAE-2DB2-6148-BEB5-70F35EB9B844}" srcOrd="2" destOrd="0" parTransId="{A127111E-67D3-6549-9C75-151BF78BBA5A}" sibTransId="{13BF62AC-2C1B-254E-BC44-08F9C74B6530}"/>
    <dgm:cxn modelId="{7BA2FA98-9658-C442-BFBA-DA3C50C9B8B3}" type="presOf" srcId="{9A72D8C6-8944-2C4A-9453-6A116EE43394}" destId="{CA075F5A-A74D-F24E-9743-05557D7AC2A0}" srcOrd="0" destOrd="0" presId="urn:microsoft.com/office/officeart/2005/8/layout/cycle5"/>
    <dgm:cxn modelId="{A44081A1-34D2-8B44-ABCD-8E71E46F71C8}" type="presOf" srcId="{34FD899F-98BE-B940-AA66-09584A7473D0}" destId="{345D33D3-27E4-5D44-A0DD-F71073DE9F4B}" srcOrd="0" destOrd="0" presId="urn:microsoft.com/office/officeart/2005/8/layout/cycle5"/>
    <dgm:cxn modelId="{5D78DCB7-CC0E-874A-AA8C-9D5DE2DEE1C3}" srcId="{34089450-B8F4-074C-BE9E-524217B43EAB}" destId="{A85128EF-3799-D347-B717-00931C3F4B14}" srcOrd="1" destOrd="0" parTransId="{7EE2A73C-3C3E-6549-A1CE-A94E00EF33E4}" sibTransId="{75A7A264-1748-DD4C-AE33-262035C08501}"/>
    <dgm:cxn modelId="{ACBB70BD-FBE7-3B44-BCB6-D0417672FAFD}" type="presOf" srcId="{A85128EF-3799-D347-B717-00931C3F4B14}" destId="{957B936B-B2F7-EC4B-865A-46F56724152A}" srcOrd="0" destOrd="0" presId="urn:microsoft.com/office/officeart/2005/8/layout/cycle5"/>
    <dgm:cxn modelId="{86DB66CB-7596-144C-9914-1A1A0A742F4E}" type="presOf" srcId="{387BFCAE-2DB2-6148-BEB5-70F35EB9B844}" destId="{D8B6B26C-5683-5645-98B9-80EFFB57B056}" srcOrd="0" destOrd="0" presId="urn:microsoft.com/office/officeart/2005/8/layout/cycle5"/>
    <dgm:cxn modelId="{7F5E2FDC-02DF-5C4C-A47A-1451DFFA38B6}" type="presOf" srcId="{C1A34517-B5AB-D040-A947-8EEFE1C85E30}" destId="{6E4FF88E-5601-9842-A322-59409D129D4F}" srcOrd="0" destOrd="0" presId="urn:microsoft.com/office/officeart/2005/8/layout/cycle5"/>
    <dgm:cxn modelId="{A45AA8DD-644E-504A-9ECA-45277B7ABEA9}" type="presOf" srcId="{34089450-B8F4-074C-BE9E-524217B43EAB}" destId="{EA1CC7A2-CF3D-604F-8031-AE8DF43BEB59}" srcOrd="0" destOrd="0" presId="urn:microsoft.com/office/officeart/2005/8/layout/cycle5"/>
    <dgm:cxn modelId="{99EE51E8-5701-A149-97D3-DC39161DD2E0}" srcId="{34089450-B8F4-074C-BE9E-524217B43EAB}" destId="{6D29CCBD-EED9-AE42-8850-97D1B1DE2E95}" srcOrd="3" destOrd="0" parTransId="{E7957480-42BD-E94C-886A-3AF9CB8F4398}" sibTransId="{34FD899F-98BE-B940-AA66-09584A7473D0}"/>
    <dgm:cxn modelId="{D6D25DE8-276C-E942-8EEE-64D6A0AA2AB9}" type="presOf" srcId="{13BF62AC-2C1B-254E-BC44-08F9C74B6530}" destId="{A1DAACC9-E69C-9F4F-9F93-FF156D75833B}" srcOrd="0" destOrd="0" presId="urn:microsoft.com/office/officeart/2005/8/layout/cycle5"/>
    <dgm:cxn modelId="{33069B04-9E78-3F4C-874C-269DC73DFC02}" type="presParOf" srcId="{EA1CC7A2-CF3D-604F-8031-AE8DF43BEB59}" destId="{6E4FF88E-5601-9842-A322-59409D129D4F}" srcOrd="0" destOrd="0" presId="urn:microsoft.com/office/officeart/2005/8/layout/cycle5"/>
    <dgm:cxn modelId="{5229286C-7958-F944-9C2D-889B8AEDA2E5}" type="presParOf" srcId="{EA1CC7A2-CF3D-604F-8031-AE8DF43BEB59}" destId="{A939787F-7E2F-9B42-B1B1-6470279BD692}" srcOrd="1" destOrd="0" presId="urn:microsoft.com/office/officeart/2005/8/layout/cycle5"/>
    <dgm:cxn modelId="{20A614A6-CA3C-8140-9A5D-ECD61B6C1973}" type="presParOf" srcId="{EA1CC7A2-CF3D-604F-8031-AE8DF43BEB59}" destId="{29292045-17EA-AF47-9FAD-419E9E50CF18}" srcOrd="2" destOrd="0" presId="urn:microsoft.com/office/officeart/2005/8/layout/cycle5"/>
    <dgm:cxn modelId="{4EB88E57-7692-CC45-A0B7-02D00B4C0C93}" type="presParOf" srcId="{EA1CC7A2-CF3D-604F-8031-AE8DF43BEB59}" destId="{957B936B-B2F7-EC4B-865A-46F56724152A}" srcOrd="3" destOrd="0" presId="urn:microsoft.com/office/officeart/2005/8/layout/cycle5"/>
    <dgm:cxn modelId="{A1F937AB-24B0-2048-B0FF-0F1AD7E7163A}" type="presParOf" srcId="{EA1CC7A2-CF3D-604F-8031-AE8DF43BEB59}" destId="{8B10E890-0F6B-1046-9F8D-20420CA994E7}" srcOrd="4" destOrd="0" presId="urn:microsoft.com/office/officeart/2005/8/layout/cycle5"/>
    <dgm:cxn modelId="{64A6AF02-FB9D-F54F-9337-1D7267EB57AB}" type="presParOf" srcId="{EA1CC7A2-CF3D-604F-8031-AE8DF43BEB59}" destId="{BBE7B723-55E9-7942-8D64-59B7B23E2BF9}" srcOrd="5" destOrd="0" presId="urn:microsoft.com/office/officeart/2005/8/layout/cycle5"/>
    <dgm:cxn modelId="{6A7057EA-E789-B245-811F-C9F20F35A905}" type="presParOf" srcId="{EA1CC7A2-CF3D-604F-8031-AE8DF43BEB59}" destId="{D8B6B26C-5683-5645-98B9-80EFFB57B056}" srcOrd="6" destOrd="0" presId="urn:microsoft.com/office/officeart/2005/8/layout/cycle5"/>
    <dgm:cxn modelId="{F565C202-6CD6-4A48-8CF5-3E9371E1A35E}" type="presParOf" srcId="{EA1CC7A2-CF3D-604F-8031-AE8DF43BEB59}" destId="{2BC2A264-9696-2F44-A1AD-220A45C7C920}" srcOrd="7" destOrd="0" presId="urn:microsoft.com/office/officeart/2005/8/layout/cycle5"/>
    <dgm:cxn modelId="{9FF42F49-D410-6844-8BE1-87E3B3700D92}" type="presParOf" srcId="{EA1CC7A2-CF3D-604F-8031-AE8DF43BEB59}" destId="{A1DAACC9-E69C-9F4F-9F93-FF156D75833B}" srcOrd="8" destOrd="0" presId="urn:microsoft.com/office/officeart/2005/8/layout/cycle5"/>
    <dgm:cxn modelId="{45299F7D-A67D-B747-B514-32C792D6BD9B}" type="presParOf" srcId="{EA1CC7A2-CF3D-604F-8031-AE8DF43BEB59}" destId="{0C0352F8-9C7A-254B-988E-54ABADF9ECB8}" srcOrd="9" destOrd="0" presId="urn:microsoft.com/office/officeart/2005/8/layout/cycle5"/>
    <dgm:cxn modelId="{A0F67745-814C-9F44-A3C1-E8900D047B41}" type="presParOf" srcId="{EA1CC7A2-CF3D-604F-8031-AE8DF43BEB59}" destId="{2289BB13-3FE8-5740-89AB-4886B0B1D781}" srcOrd="10" destOrd="0" presId="urn:microsoft.com/office/officeart/2005/8/layout/cycle5"/>
    <dgm:cxn modelId="{BA298C5D-3BD7-9E43-BF5C-65AF4FAB4AF0}" type="presParOf" srcId="{EA1CC7A2-CF3D-604F-8031-AE8DF43BEB59}" destId="{345D33D3-27E4-5D44-A0DD-F71073DE9F4B}" srcOrd="11" destOrd="0" presId="urn:microsoft.com/office/officeart/2005/8/layout/cycle5"/>
    <dgm:cxn modelId="{F58FE18D-300A-994E-AB0B-52A900556B81}" type="presParOf" srcId="{EA1CC7A2-CF3D-604F-8031-AE8DF43BEB59}" destId="{CA075F5A-A74D-F24E-9743-05557D7AC2A0}" srcOrd="12" destOrd="0" presId="urn:microsoft.com/office/officeart/2005/8/layout/cycle5"/>
    <dgm:cxn modelId="{71FD1C1B-A808-5D4C-B6F4-55ACE1669A78}" type="presParOf" srcId="{EA1CC7A2-CF3D-604F-8031-AE8DF43BEB59}" destId="{1C17B86F-74D0-464E-863C-EC1EE48FB2F2}" srcOrd="13" destOrd="0" presId="urn:microsoft.com/office/officeart/2005/8/layout/cycle5"/>
    <dgm:cxn modelId="{FA14276B-84EA-A942-963B-CBF869A3117C}" type="presParOf" srcId="{EA1CC7A2-CF3D-604F-8031-AE8DF43BEB59}" destId="{CEA7361A-D6CC-8044-A914-379430ECF51C}" srcOrd="14" destOrd="0" presId="urn:microsoft.com/office/officeart/2005/8/layout/cycle5"/>
  </dgm:cxnLst>
  <dgm:bg>
    <a:solidFill>
      <a:srgbClr val="660066"/>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4FF88E-5601-9842-A322-59409D129D4F}">
      <dsp:nvSpPr>
        <dsp:cNvPr id="0" name=""/>
        <dsp:cNvSpPr/>
      </dsp:nvSpPr>
      <dsp:spPr>
        <a:xfrm>
          <a:off x="3657598" y="152392"/>
          <a:ext cx="1826121" cy="1186978"/>
        </a:xfrm>
        <a:prstGeom prst="roundRect">
          <a:avLst/>
        </a:prstGeom>
        <a:solidFill>
          <a:srgbClr val="FFFF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b="1" kern="1200" dirty="0" err="1">
              <a:solidFill>
                <a:srgbClr val="000000"/>
              </a:solidFill>
            </a:rPr>
            <a:t>Human</a:t>
          </a:r>
          <a:r>
            <a:rPr lang="it-IT" sz="2400" b="1" kern="1200" dirty="0">
              <a:solidFill>
                <a:srgbClr val="000000"/>
              </a:solidFill>
            </a:rPr>
            <a:t> L</a:t>
          </a:r>
          <a:r>
            <a:rPr lang="it-IT" sz="2400" b="1" kern="1200" dirty="0">
              <a:solidFill>
                <a:schemeClr val="tx1"/>
              </a:solidFill>
            </a:rPr>
            <a:t>ove</a:t>
          </a:r>
        </a:p>
      </dsp:txBody>
      <dsp:txXfrm>
        <a:off x="3715541" y="210335"/>
        <a:ext cx="1710235" cy="1071092"/>
      </dsp:txXfrm>
    </dsp:sp>
    <dsp:sp modelId="{29292045-17EA-AF47-9FAD-419E9E50CF18}">
      <dsp:nvSpPr>
        <dsp:cNvPr id="0" name=""/>
        <dsp:cNvSpPr/>
      </dsp:nvSpPr>
      <dsp:spPr>
        <a:xfrm>
          <a:off x="2374341" y="823972"/>
          <a:ext cx="4744067" cy="4744067"/>
        </a:xfrm>
        <a:custGeom>
          <a:avLst/>
          <a:gdLst/>
          <a:ahLst/>
          <a:cxnLst/>
          <a:rect l="0" t="0" r="0" b="0"/>
          <a:pathLst>
            <a:path>
              <a:moveTo>
                <a:pt x="3345411" y="208915"/>
              </a:moveTo>
              <a:arcTo wR="2372033" hR="2372033" stAng="17653632" swAng="1123538"/>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57B936B-B2F7-EC4B-865A-46F56724152A}">
      <dsp:nvSpPr>
        <dsp:cNvPr id="0" name=""/>
        <dsp:cNvSpPr/>
      </dsp:nvSpPr>
      <dsp:spPr>
        <a:xfrm>
          <a:off x="5914877" y="1641989"/>
          <a:ext cx="1826121" cy="1186978"/>
        </a:xfrm>
        <a:prstGeom prst="roundRect">
          <a:avLst/>
        </a:prstGeom>
        <a:solidFill>
          <a:srgbClr val="FFFF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b="1" kern="1200" dirty="0" err="1">
              <a:solidFill>
                <a:schemeClr val="tx1"/>
              </a:solidFill>
            </a:rPr>
            <a:t>Large</a:t>
          </a:r>
          <a:r>
            <a:rPr lang="it-IT" sz="2400" b="1" kern="1200" dirty="0">
              <a:solidFill>
                <a:schemeClr val="tx1"/>
              </a:solidFill>
            </a:rPr>
            <a:t> </a:t>
          </a:r>
          <a:r>
            <a:rPr lang="it-IT" sz="2400" b="1" kern="1200" dirty="0" err="1">
              <a:solidFill>
                <a:schemeClr val="tx1"/>
              </a:solidFill>
            </a:rPr>
            <a:t>B</a:t>
          </a:r>
          <a:r>
            <a:rPr lang="it-IT" sz="2400" b="1" kern="1200" dirty="0" err="1">
              <a:ln>
                <a:solidFill>
                  <a:schemeClr val="tx1"/>
                </a:solidFill>
              </a:ln>
              <a:solidFill>
                <a:schemeClr val="tx1"/>
              </a:solidFill>
            </a:rPr>
            <a:t>rain</a:t>
          </a:r>
          <a:r>
            <a:rPr lang="it-IT" sz="2400" b="1" kern="1200" dirty="0">
              <a:solidFill>
                <a:schemeClr val="tx1"/>
              </a:solidFill>
            </a:rPr>
            <a:t> &amp; Culture</a:t>
          </a:r>
        </a:p>
      </dsp:txBody>
      <dsp:txXfrm>
        <a:off x="5972820" y="1699932"/>
        <a:ext cx="1710235" cy="1071092"/>
      </dsp:txXfrm>
    </dsp:sp>
    <dsp:sp modelId="{BBE7B723-55E9-7942-8D64-59B7B23E2BF9}">
      <dsp:nvSpPr>
        <dsp:cNvPr id="0" name=""/>
        <dsp:cNvSpPr/>
      </dsp:nvSpPr>
      <dsp:spPr>
        <a:xfrm>
          <a:off x="2215126" y="758648"/>
          <a:ext cx="4744067" cy="4744067"/>
        </a:xfrm>
        <a:custGeom>
          <a:avLst/>
          <a:gdLst/>
          <a:ahLst/>
          <a:cxnLst/>
          <a:rect l="0" t="0" r="0" b="0"/>
          <a:pathLst>
            <a:path>
              <a:moveTo>
                <a:pt x="4743689" y="2329672"/>
              </a:moveTo>
              <a:arcTo wR="2372033" hR="2372033" stAng="21538603" swAng="115564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8B6B26C-5683-5645-98B9-80EFFB57B056}">
      <dsp:nvSpPr>
        <dsp:cNvPr id="0" name=""/>
        <dsp:cNvSpPr/>
      </dsp:nvSpPr>
      <dsp:spPr>
        <a:xfrm>
          <a:off x="4954039" y="4115169"/>
          <a:ext cx="2705599" cy="1186978"/>
        </a:xfrm>
        <a:prstGeom prst="roundRect">
          <a:avLst/>
        </a:prstGeom>
        <a:solidFill>
          <a:srgbClr val="FFFF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b="1" kern="1200" dirty="0">
              <a:solidFill>
                <a:srgbClr val="000000"/>
              </a:solidFill>
            </a:rPr>
            <a:t>Cultural </a:t>
          </a:r>
          <a:r>
            <a:rPr lang="it-IT" sz="2400" b="1" kern="1200" dirty="0" err="1">
              <a:solidFill>
                <a:srgbClr val="000000"/>
              </a:solidFill>
            </a:rPr>
            <a:t>differentiation</a:t>
          </a:r>
          <a:endParaRPr lang="it-IT" sz="2400" b="1" kern="1200" dirty="0">
            <a:solidFill>
              <a:srgbClr val="000000"/>
            </a:solidFill>
          </a:endParaRPr>
        </a:p>
      </dsp:txBody>
      <dsp:txXfrm>
        <a:off x="5011982" y="4173112"/>
        <a:ext cx="2589713" cy="1071092"/>
      </dsp:txXfrm>
    </dsp:sp>
    <dsp:sp modelId="{A1DAACC9-E69C-9F4F-9F93-FF156D75833B}">
      <dsp:nvSpPr>
        <dsp:cNvPr id="0" name=""/>
        <dsp:cNvSpPr/>
      </dsp:nvSpPr>
      <dsp:spPr>
        <a:xfrm>
          <a:off x="2364087" y="636589"/>
          <a:ext cx="4744067" cy="4744067"/>
        </a:xfrm>
        <a:custGeom>
          <a:avLst/>
          <a:gdLst/>
          <a:ahLst/>
          <a:cxnLst/>
          <a:rect l="0" t="0" r="0" b="0"/>
          <a:pathLst>
            <a:path>
              <a:moveTo>
                <a:pt x="2732499" y="4716518"/>
              </a:moveTo>
              <a:arcTo wR="2372033" hR="2372033" stAng="4875551" swAng="110913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C0352F8-9C7A-254B-988E-54ABADF9ECB8}">
      <dsp:nvSpPr>
        <dsp:cNvPr id="0" name=""/>
        <dsp:cNvSpPr/>
      </dsp:nvSpPr>
      <dsp:spPr>
        <a:xfrm>
          <a:off x="2264693" y="4294003"/>
          <a:ext cx="1826121" cy="1186978"/>
        </a:xfrm>
        <a:prstGeom prst="roundRect">
          <a:avLst/>
        </a:prstGeom>
        <a:solidFill>
          <a:srgbClr val="FFFF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it-IT" sz="3000" kern="1200" dirty="0" err="1">
              <a:solidFill>
                <a:srgbClr val="000000"/>
              </a:solidFill>
            </a:rPr>
            <a:t>Wars</a:t>
          </a:r>
          <a:endParaRPr lang="it-IT" sz="3000" kern="1200" dirty="0">
            <a:solidFill>
              <a:srgbClr val="000000"/>
            </a:solidFill>
          </a:endParaRPr>
        </a:p>
      </dsp:txBody>
      <dsp:txXfrm>
        <a:off x="2322636" y="4351946"/>
        <a:ext cx="1710235" cy="1071092"/>
      </dsp:txXfrm>
    </dsp:sp>
    <dsp:sp modelId="{345D33D3-27E4-5D44-A0DD-F71073DE9F4B}">
      <dsp:nvSpPr>
        <dsp:cNvPr id="0" name=""/>
        <dsp:cNvSpPr/>
      </dsp:nvSpPr>
      <dsp:spPr>
        <a:xfrm>
          <a:off x="2199966" y="596443"/>
          <a:ext cx="4744067" cy="4744067"/>
        </a:xfrm>
        <a:custGeom>
          <a:avLst/>
          <a:gdLst/>
          <a:ahLst/>
          <a:cxnLst/>
          <a:rect l="0" t="0" r="0" b="0"/>
          <a:pathLst>
            <a:path>
              <a:moveTo>
                <a:pt x="251741" y="3435474"/>
              </a:moveTo>
              <a:arcTo wR="2372033" hR="2372033" stAng="9201826" swAng="136022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A075F5A-A74D-F24E-9743-05557D7AC2A0}">
      <dsp:nvSpPr>
        <dsp:cNvPr id="0" name=""/>
        <dsp:cNvSpPr/>
      </dsp:nvSpPr>
      <dsp:spPr>
        <a:xfrm>
          <a:off x="1403001" y="1641989"/>
          <a:ext cx="1826121" cy="1186978"/>
        </a:xfrm>
        <a:prstGeom prst="roundRect">
          <a:avLst/>
        </a:prstGeom>
        <a:solidFill>
          <a:srgbClr val="FFFF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it-IT" sz="3000" kern="1200" dirty="0">
              <a:solidFill>
                <a:schemeClr val="tx1"/>
              </a:solidFill>
            </a:rPr>
            <a:t>Group</a:t>
          </a:r>
          <a:r>
            <a:rPr lang="it-IT" sz="3000" kern="1200" dirty="0">
              <a:solidFill>
                <a:srgbClr val="000000"/>
              </a:solidFill>
            </a:rPr>
            <a:t> </a:t>
          </a:r>
          <a:r>
            <a:rPr lang="it-IT" sz="3000" kern="1200" dirty="0" err="1">
              <a:solidFill>
                <a:srgbClr val="000000"/>
              </a:solidFill>
            </a:rPr>
            <a:t>Selection</a:t>
          </a:r>
          <a:endParaRPr lang="it-IT" sz="3000" kern="1200" dirty="0">
            <a:solidFill>
              <a:srgbClr val="000000"/>
            </a:solidFill>
          </a:endParaRPr>
        </a:p>
      </dsp:txBody>
      <dsp:txXfrm>
        <a:off x="1460944" y="1699932"/>
        <a:ext cx="1710235" cy="1071092"/>
      </dsp:txXfrm>
    </dsp:sp>
    <dsp:sp modelId="{CEA7361A-D6CC-8044-A914-379430ECF51C}">
      <dsp:nvSpPr>
        <dsp:cNvPr id="0" name=""/>
        <dsp:cNvSpPr/>
      </dsp:nvSpPr>
      <dsp:spPr>
        <a:xfrm>
          <a:off x="2025191" y="824433"/>
          <a:ext cx="4744067" cy="4744067"/>
        </a:xfrm>
        <a:custGeom>
          <a:avLst/>
          <a:gdLst/>
          <a:ahLst/>
          <a:cxnLst/>
          <a:rect l="0" t="0" r="0" b="0"/>
          <a:pathLst>
            <a:path>
              <a:moveTo>
                <a:pt x="755760" y="635887"/>
              </a:moveTo>
              <a:arcTo wR="2372033" hR="2372033" stAng="13622872" swAng="1120857"/>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defRPr>
            </a:lvl1pPr>
          </a:lstStyle>
          <a:p>
            <a:pPr>
              <a:defRPr/>
            </a:pPr>
            <a:endParaRPr lang="en-GB"/>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defRPr>
            </a:lvl1pPr>
          </a:lstStyle>
          <a:p>
            <a:pPr>
              <a:defRPr/>
            </a:pPr>
            <a:endParaRPr lang="en-GB"/>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defRPr>
            </a:lvl1pPr>
          </a:lstStyle>
          <a:p>
            <a:pPr>
              <a:defRPr/>
            </a:pPr>
            <a:endParaRPr lang="en-GB"/>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pPr>
              <a:defRPr/>
            </a:pPr>
            <a:fld id="{04BF6034-4853-694D-B765-EF173775546E}" type="slidenum">
              <a:rPr lang="en-GB"/>
              <a:pPr>
                <a:defRPr/>
              </a:pPr>
              <a:t>‹N›</a:t>
            </a:fld>
            <a:endParaRPr lang="en-GB"/>
          </a:p>
        </p:txBody>
      </p:sp>
    </p:spTree>
    <p:extLst>
      <p:ext uri="{BB962C8B-B14F-4D97-AF65-F5344CB8AC3E}">
        <p14:creationId xmlns:p14="http://schemas.microsoft.com/office/powerpoint/2010/main" val="36517302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pitchFamily="-105" charset="0"/>
        <a:ea typeface="ヒラギノ角ゴ Pro W3" charset="-128"/>
        <a:cs typeface="ヒラギノ角ゴ Pro W3" charset="-128"/>
      </a:defRPr>
    </a:lvl3pPr>
    <a:lvl4pPr marL="1371600" algn="l" rtl="0" eaLnBrk="0" fontAlgn="base" hangingPunct="0">
      <a:spcBef>
        <a:spcPct val="30000"/>
      </a:spcBef>
      <a:spcAft>
        <a:spcPct val="0"/>
      </a:spcAft>
      <a:defRPr sz="1200" kern="1200">
        <a:solidFill>
          <a:schemeClr val="tx1"/>
        </a:solidFill>
        <a:latin typeface="Times" pitchFamily="-105" charset="0"/>
        <a:ea typeface="ヒラギノ角ゴ Pro W3" charset="-128"/>
        <a:cs typeface="+mn-cs"/>
      </a:defRPr>
    </a:lvl4pPr>
    <a:lvl5pPr marL="1828800" algn="l" rtl="0" eaLnBrk="0" fontAlgn="base" hangingPunct="0">
      <a:spcBef>
        <a:spcPct val="30000"/>
      </a:spcBef>
      <a:spcAft>
        <a:spcPct val="0"/>
      </a:spcAft>
      <a:defRPr sz="1200" kern="1200">
        <a:solidFill>
          <a:schemeClr val="tx1"/>
        </a:solidFill>
        <a:latin typeface="Times" pitchFamily="-105" charset="0"/>
        <a:ea typeface="ヒラギノ角ゴ Pro W3"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CA300798-788B-8140-9B27-F70DD4893A97}" type="slidenum">
              <a:rPr lang="en-GB">
                <a:latin typeface="Times" pitchFamily="-107" charset="0"/>
              </a:rPr>
              <a:pPr/>
              <a:t>1</a:t>
            </a:fld>
            <a:endParaRPr lang="en-GB">
              <a:latin typeface="Times" pitchFamily="-107"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it-IT">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1627002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50FE6611-9775-8D40-ADD7-AA79E5130504}" type="slidenum">
              <a:rPr lang="en-GB">
                <a:latin typeface="Times" pitchFamily="-107" charset="0"/>
              </a:rPr>
              <a:pPr/>
              <a:t>22</a:t>
            </a:fld>
            <a:endParaRPr lang="en-GB">
              <a:latin typeface="Times" pitchFamily="-107"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it-IT">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40530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F65D7892-5F74-9945-A927-80923210E3D3}" type="slidenum">
              <a:rPr lang="en-GB">
                <a:latin typeface="Times" pitchFamily="-107" charset="0"/>
              </a:rPr>
              <a:pPr/>
              <a:t>23</a:t>
            </a:fld>
            <a:endParaRPr lang="en-GB">
              <a:latin typeface="Times" pitchFamily="-107"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it-IT">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448200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7C391A68-42D6-294E-9C89-B3CC3E70BBA3}" type="slidenum">
              <a:rPr lang="en-GB">
                <a:latin typeface="Times" pitchFamily="-107" charset="0"/>
              </a:rPr>
              <a:pPr/>
              <a:t>24</a:t>
            </a:fld>
            <a:endParaRPr lang="en-GB">
              <a:latin typeface="Times" pitchFamily="-107"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it-IT">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1686283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egnaposto immagine diapositiva 1"/>
          <p:cNvSpPr>
            <a:spLocks noGrp="1" noRot="1" noChangeAspect="1" noTextEdit="1"/>
          </p:cNvSpPr>
          <p:nvPr>
            <p:ph type="sldImg"/>
          </p:nvPr>
        </p:nvSpPr>
        <p:spPr>
          <a:ln/>
        </p:spPr>
      </p:sp>
      <p:sp>
        <p:nvSpPr>
          <p:cNvPr id="114691" name="Segnaposto note 2"/>
          <p:cNvSpPr>
            <a:spLocks noGrp="1"/>
          </p:cNvSpPr>
          <p:nvPr>
            <p:ph type="body" idx="1"/>
          </p:nvPr>
        </p:nvSpPr>
        <p:spPr>
          <a:noFill/>
          <a:ln/>
        </p:spPr>
        <p:txBody>
          <a:bodyPr/>
          <a:lstStyle/>
          <a:p>
            <a:endParaRPr lang="it-IT">
              <a:latin typeface="Arial" pitchFamily="8" charset="0"/>
              <a:ea typeface="MS PGothic" pitchFamily="34" charset="-128"/>
              <a:cs typeface="MS PGothic" pitchFamily="34" charset="-128"/>
            </a:endParaRPr>
          </a:p>
        </p:txBody>
      </p:sp>
      <p:sp>
        <p:nvSpPr>
          <p:cNvPr id="114692" name="Segnaposto numero diapositiva 3"/>
          <p:cNvSpPr>
            <a:spLocks noGrp="1"/>
          </p:cNvSpPr>
          <p:nvPr>
            <p:ph type="sldNum" sz="quarter" idx="5"/>
          </p:nvPr>
        </p:nvSpPr>
        <p:spPr>
          <a:noFill/>
        </p:spPr>
        <p:txBody>
          <a:bodyPr/>
          <a:lstStyle/>
          <a:p>
            <a:fld id="{91823C81-8E96-3144-A856-31FFCDD719CB}" type="slidenum">
              <a:rPr lang="en-GB"/>
              <a:pPr/>
              <a:t>26</a:t>
            </a:fld>
            <a:endParaRPr lang="en-GB"/>
          </a:p>
        </p:txBody>
      </p:sp>
    </p:spTree>
    <p:extLst>
      <p:ext uri="{BB962C8B-B14F-4D97-AF65-F5344CB8AC3E}">
        <p14:creationId xmlns:p14="http://schemas.microsoft.com/office/powerpoint/2010/main" val="1030406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34055418-577A-7645-9F7C-80DA8A6E2F44}" type="slidenum">
              <a:rPr lang="en-GB">
                <a:latin typeface="Times" pitchFamily="-107" charset="0"/>
              </a:rPr>
              <a:pPr/>
              <a:t>27</a:t>
            </a:fld>
            <a:endParaRPr lang="en-GB">
              <a:latin typeface="Times" pitchFamily="-107"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it-IT">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726403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E0D85E04-1541-AB41-928F-E4257625C8E6}" type="slidenum">
              <a:rPr lang="en-GB">
                <a:latin typeface="Times" pitchFamily="-107" charset="0"/>
              </a:rPr>
              <a:pPr/>
              <a:t>28</a:t>
            </a:fld>
            <a:endParaRPr lang="en-GB">
              <a:latin typeface="Times" pitchFamily="-107"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it-IT">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216788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B327D1C1-2ED8-484B-B26C-1BDCED6F029C}" type="slidenum">
              <a:rPr lang="en-GB">
                <a:latin typeface="Times" pitchFamily="-107" charset="0"/>
              </a:rPr>
              <a:pPr/>
              <a:t>29</a:t>
            </a:fld>
            <a:endParaRPr lang="en-GB">
              <a:latin typeface="Times" pitchFamily="-107"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it-IT">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1436188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875A50FF-ECEF-804E-85CB-44CE27B187DB}" type="slidenum">
              <a:rPr lang="en-GB">
                <a:latin typeface="Times" pitchFamily="-107" charset="0"/>
              </a:rPr>
              <a:pPr/>
              <a:t>30</a:t>
            </a:fld>
            <a:endParaRPr lang="en-GB">
              <a:latin typeface="Times" pitchFamily="-107"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it-IT">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307456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315B660A-0B5E-284A-BCEA-1AA2A047FE50}" type="slidenum">
              <a:rPr lang="en-GB">
                <a:latin typeface="Times" pitchFamily="-107" charset="0"/>
              </a:rPr>
              <a:pPr/>
              <a:t>31</a:t>
            </a:fld>
            <a:endParaRPr lang="en-GB">
              <a:latin typeface="Times" pitchFamily="-107"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it-IT">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578934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20DC2036-5150-3F4E-AC89-E5A3AFE1575D}" type="slidenum">
              <a:rPr lang="en-GB">
                <a:latin typeface="Times" pitchFamily="-107" charset="0"/>
              </a:rPr>
              <a:pPr/>
              <a:t>32</a:t>
            </a:fld>
            <a:endParaRPr lang="en-GB">
              <a:latin typeface="Times" pitchFamily="-107"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it-IT">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2045304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C00442DF-9960-8545-BEA4-D495B41417FB}" type="slidenum">
              <a:rPr lang="en-GB">
                <a:latin typeface="Times" pitchFamily="-107" charset="0"/>
              </a:rPr>
              <a:pPr/>
              <a:t>4</a:t>
            </a:fld>
            <a:endParaRPr lang="en-GB">
              <a:latin typeface="Times" pitchFamily="-107"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it-IT">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1833230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5C295A44-2982-8F4C-BA52-7720B5D6BB91}" type="slidenum">
              <a:rPr lang="en-GB">
                <a:latin typeface="Times" pitchFamily="-107" charset="0"/>
              </a:rPr>
              <a:pPr/>
              <a:t>33</a:t>
            </a:fld>
            <a:endParaRPr lang="en-GB">
              <a:latin typeface="Times" pitchFamily="-107"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it-IT">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662430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CC2885EF-8502-CB4C-ADA0-9886973AD2C0}" type="slidenum">
              <a:rPr lang="en-GB">
                <a:latin typeface="Times" pitchFamily="-107" charset="0"/>
              </a:rPr>
              <a:pPr/>
              <a:t>34</a:t>
            </a:fld>
            <a:endParaRPr lang="en-GB">
              <a:latin typeface="Times" pitchFamily="-107"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it-IT">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921801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B1FBD94C-6489-4F4A-A4C5-E9B9A302601A}" type="slidenum">
              <a:rPr lang="en-GB">
                <a:latin typeface="Times" pitchFamily="-107" charset="0"/>
              </a:rPr>
              <a:pPr/>
              <a:t>35</a:t>
            </a:fld>
            <a:endParaRPr lang="en-GB">
              <a:latin typeface="Times" pitchFamily="-107"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it-IT">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762764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25248D43-613A-D64E-9C93-FBA4F7B065E7}" type="slidenum">
              <a:rPr lang="en-GB">
                <a:latin typeface="Times" pitchFamily="-107" charset="0"/>
              </a:rPr>
              <a:pPr/>
              <a:t>36</a:t>
            </a:fld>
            <a:endParaRPr lang="en-GB">
              <a:latin typeface="Times" pitchFamily="-107"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it-IT">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1446390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313245F6-7138-FE49-B96D-42678BFFD2EE}" type="slidenum">
              <a:rPr lang="en-GB">
                <a:latin typeface="Times" pitchFamily="-107" charset="0"/>
              </a:rPr>
              <a:pPr/>
              <a:t>37</a:t>
            </a:fld>
            <a:endParaRPr lang="en-GB">
              <a:latin typeface="Times" pitchFamily="-107"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it-IT">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2112321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C10BB92D-A821-024E-B81D-A49984AEFB02}" type="slidenum">
              <a:rPr lang="en-GB">
                <a:latin typeface="Times" pitchFamily="-107" charset="0"/>
              </a:rPr>
              <a:pPr/>
              <a:t>38</a:t>
            </a:fld>
            <a:endParaRPr lang="en-GB">
              <a:latin typeface="Times" pitchFamily="-107"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it-IT">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1731130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A4A1BC09-0B32-1A4E-9462-EDAB1C9942A0}" type="slidenum">
              <a:rPr lang="en-GB">
                <a:latin typeface="Times" pitchFamily="-107" charset="0"/>
              </a:rPr>
              <a:pPr/>
              <a:t>39</a:t>
            </a:fld>
            <a:endParaRPr lang="en-GB">
              <a:latin typeface="Times" pitchFamily="-107"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it-IT">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10037799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EAA1177D-53B1-4A4D-A9A7-D54E7F6C02BF}" type="slidenum">
              <a:rPr lang="en-GB">
                <a:latin typeface="Times" pitchFamily="-107" charset="0"/>
              </a:rPr>
              <a:pPr/>
              <a:t>40</a:t>
            </a:fld>
            <a:endParaRPr lang="en-GB">
              <a:latin typeface="Times" pitchFamily="-107"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it-IT">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2045438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E4C1F08E-0CE5-9F44-9D0F-012B2E666E0A}" type="slidenum">
              <a:rPr lang="en-GB">
                <a:latin typeface="Times" pitchFamily="-107" charset="0"/>
              </a:rPr>
              <a:pPr/>
              <a:t>41</a:t>
            </a:fld>
            <a:endParaRPr lang="en-GB">
              <a:latin typeface="Times" pitchFamily="-107"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it-IT">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213998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FD11B9F1-D381-A845-B2B9-4922FC084810}" type="slidenum">
              <a:rPr lang="en-GB">
                <a:latin typeface="Times" pitchFamily="-107" charset="0"/>
              </a:rPr>
              <a:pPr/>
              <a:t>42</a:t>
            </a:fld>
            <a:endParaRPr lang="en-GB">
              <a:latin typeface="Times" pitchFamily="-107"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it-IT">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1778592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egnaposto immagine diapositiva 1"/>
          <p:cNvSpPr>
            <a:spLocks noGrp="1" noRot="1" noChangeAspect="1"/>
          </p:cNvSpPr>
          <p:nvPr>
            <p:ph type="sldImg"/>
          </p:nvPr>
        </p:nvSpPr>
        <p:spPr>
          <a:ln/>
        </p:spPr>
      </p:sp>
      <p:sp>
        <p:nvSpPr>
          <p:cNvPr id="58371" name="Segnaposto note 2"/>
          <p:cNvSpPr>
            <a:spLocks noGrp="1"/>
          </p:cNvSpPr>
          <p:nvPr>
            <p:ph type="body" idx="1"/>
          </p:nvPr>
        </p:nvSpPr>
        <p:spPr>
          <a:noFill/>
          <a:ln/>
        </p:spPr>
        <p:txBody>
          <a:bodyPr/>
          <a:lstStyle/>
          <a:p>
            <a:pPr eaLnBrk="1" hangingPunct="1">
              <a:spcBef>
                <a:spcPct val="0"/>
              </a:spcBef>
            </a:pPr>
            <a:endParaRPr lang="en-US">
              <a:latin typeface="Times" pitchFamily="-107" charset="0"/>
              <a:ea typeface="ヒラギノ角ゴ Pro W3" pitchFamily="-107" charset="-128"/>
              <a:cs typeface="ヒラギノ角ゴ Pro W3" pitchFamily="-107" charset="-128"/>
            </a:endParaRPr>
          </a:p>
        </p:txBody>
      </p:sp>
      <p:sp>
        <p:nvSpPr>
          <p:cNvPr id="58372" name="Segnaposto numero diapositiva 3"/>
          <p:cNvSpPr>
            <a:spLocks noGrp="1"/>
          </p:cNvSpPr>
          <p:nvPr>
            <p:ph type="sldNum" sz="quarter" idx="5"/>
          </p:nvPr>
        </p:nvSpPr>
        <p:spPr>
          <a:noFill/>
        </p:spPr>
        <p:txBody>
          <a:bodyPr/>
          <a:lstStyle/>
          <a:p>
            <a:fld id="{AC4CF220-D856-9441-B667-D61F6479E05A}" type="slidenum">
              <a:rPr lang="en-GB" smtClean="0">
                <a:latin typeface="Times" pitchFamily="-107" charset="0"/>
                <a:ea typeface="ヒラギノ角ゴ Pro W3" pitchFamily="-107" charset="-128"/>
                <a:cs typeface="ヒラギノ角ゴ Pro W3" pitchFamily="-107" charset="-128"/>
              </a:rPr>
              <a:pPr/>
              <a:t>8</a:t>
            </a:fld>
            <a:endParaRPr lang="en-GB">
              <a:latin typeface="Times" pitchFamily="-107" charset="0"/>
              <a:ea typeface="ヒラギノ角ゴ Pro W3" pitchFamily="-107" charset="-128"/>
              <a:cs typeface="ヒラギノ角ゴ Pro W3" pitchFamily="-107" charset="-128"/>
            </a:endParaRPr>
          </a:p>
        </p:txBody>
      </p:sp>
    </p:spTree>
    <p:extLst>
      <p:ext uri="{BB962C8B-B14F-4D97-AF65-F5344CB8AC3E}">
        <p14:creationId xmlns:p14="http://schemas.microsoft.com/office/powerpoint/2010/main" val="840160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F41739CE-07C2-4941-9A91-918052D5A70F}" type="slidenum">
              <a:rPr lang="en-GB">
                <a:latin typeface="Times" pitchFamily="-107" charset="0"/>
              </a:rPr>
              <a:pPr/>
              <a:t>43</a:t>
            </a:fld>
            <a:endParaRPr lang="en-GB">
              <a:latin typeface="Times" pitchFamily="-107"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it-IT">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1985735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DA11E14F-0718-8944-AEEE-C5A48BE65375}" type="slidenum">
              <a:rPr lang="en-GB">
                <a:latin typeface="Times" pitchFamily="-107" charset="0"/>
              </a:rPr>
              <a:pPr/>
              <a:t>44</a:t>
            </a:fld>
            <a:endParaRPr lang="en-GB">
              <a:latin typeface="Times" pitchFamily="-107"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it-IT">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2149047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C850C0FC-0135-484F-B2C9-1D6922CE0EDC}" type="slidenum">
              <a:rPr lang="en-GB">
                <a:latin typeface="Times" pitchFamily="-107" charset="0"/>
              </a:rPr>
              <a:pPr/>
              <a:t>45</a:t>
            </a:fld>
            <a:endParaRPr lang="en-GB">
              <a:latin typeface="Times" pitchFamily="-107"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it-IT">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19847445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D2B2DBDD-FA79-7C41-9C76-FCD82A00964B}" type="slidenum">
              <a:rPr lang="en-GB">
                <a:latin typeface="Times" pitchFamily="-107" charset="0"/>
              </a:rPr>
              <a:pPr/>
              <a:t>49</a:t>
            </a:fld>
            <a:endParaRPr lang="en-GB">
              <a:latin typeface="Times" pitchFamily="-107"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it-IT">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7373562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ADBD7C6D-223B-EA4F-BF09-A2E6217F5A3C}" type="slidenum">
              <a:rPr lang="en-GB">
                <a:latin typeface="Times" pitchFamily="-107" charset="0"/>
              </a:rPr>
              <a:pPr/>
              <a:t>51</a:t>
            </a:fld>
            <a:endParaRPr lang="en-GB">
              <a:latin typeface="Times" pitchFamily="-107" charset="0"/>
            </a:endParaRPr>
          </a:p>
        </p:txBody>
      </p:sp>
      <p:sp>
        <p:nvSpPr>
          <p:cNvPr id="134147" name="Rectangle 2"/>
          <p:cNvSpPr>
            <a:spLocks noGrp="1" noRot="1" noChangeAspect="1" noChangeArrowheads="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17660690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40E41A22-6779-764D-9325-0123A2001C16}" type="slidenum">
              <a:rPr lang="en-GB">
                <a:latin typeface="Times" pitchFamily="-107" charset="0"/>
              </a:rPr>
              <a:pPr/>
              <a:t>52</a:t>
            </a:fld>
            <a:endParaRPr lang="en-GB">
              <a:latin typeface="Times" pitchFamily="-107"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it-IT">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19510549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C5E48816-5A1D-9943-9B4C-0A369DF89A45}" type="slidenum">
              <a:rPr lang="en-GB">
                <a:latin typeface="Times" pitchFamily="-107" charset="0"/>
              </a:rPr>
              <a:pPr/>
              <a:t>53</a:t>
            </a:fld>
            <a:endParaRPr lang="en-GB">
              <a:latin typeface="Times" pitchFamily="-107"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it-IT">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105322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A3781AA8-0171-754A-B26D-10646D616B77}" type="slidenum">
              <a:rPr lang="en-GB">
                <a:solidFill>
                  <a:prstClr val="black"/>
                </a:solidFill>
                <a:latin typeface="Calibri"/>
              </a:rPr>
              <a:pPr/>
              <a:t>57</a:t>
            </a:fld>
            <a:endParaRPr lang="en-GB">
              <a:solidFill>
                <a:prstClr val="black"/>
              </a:solidFill>
              <a:latin typeface="Calibri"/>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it-IT">
              <a:latin typeface="Times" pitchFamily="8" charset="0"/>
              <a:ea typeface="ヒラギノ角ゴ Pro W3" pitchFamily="8" charset="-128"/>
              <a:cs typeface="ヒラギノ角ゴ Pro W3" pitchFamily="8" charset="-128"/>
            </a:endParaRPr>
          </a:p>
        </p:txBody>
      </p:sp>
    </p:spTree>
    <p:extLst>
      <p:ext uri="{BB962C8B-B14F-4D97-AF65-F5344CB8AC3E}">
        <p14:creationId xmlns:p14="http://schemas.microsoft.com/office/powerpoint/2010/main" val="3003979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B36E10E5-B70F-954E-9D9E-6A36207650B8}" type="slidenum">
              <a:rPr lang="en-GB">
                <a:solidFill>
                  <a:prstClr val="black"/>
                </a:solidFill>
                <a:latin typeface="Times" pitchFamily="8" charset="0"/>
                <a:ea typeface="ヒラギノ角ゴ Pro W3" pitchFamily="8" charset="-128"/>
                <a:cs typeface="ヒラギノ角ゴ Pro W3" pitchFamily="8" charset="-128"/>
              </a:rPr>
              <a:pPr/>
              <a:t>58</a:t>
            </a:fld>
            <a:endParaRPr lang="en-GB">
              <a:solidFill>
                <a:prstClr val="black"/>
              </a:solidFill>
              <a:latin typeface="Times" pitchFamily="8" charset="0"/>
              <a:ea typeface="ヒラギノ角ゴ Pro W3" pitchFamily="8" charset="-128"/>
              <a:cs typeface="ヒラギノ角ゴ Pro W3" pitchFamily="8" charset="-128"/>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it-IT">
              <a:latin typeface="Times" pitchFamily="8" charset="0"/>
              <a:ea typeface="ヒラギノ角ゴ Pro W3" pitchFamily="8" charset="-128"/>
              <a:cs typeface="ヒラギノ角ゴ Pro W3" pitchFamily="8" charset="-128"/>
            </a:endParaRPr>
          </a:p>
        </p:txBody>
      </p:sp>
    </p:spTree>
    <p:extLst>
      <p:ext uri="{BB962C8B-B14F-4D97-AF65-F5344CB8AC3E}">
        <p14:creationId xmlns:p14="http://schemas.microsoft.com/office/powerpoint/2010/main" val="7619574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614DCFE9-0F19-E84C-A849-15E1EFC6137A}" type="slidenum">
              <a:rPr lang="en-GB">
                <a:solidFill>
                  <a:prstClr val="black"/>
                </a:solidFill>
                <a:latin typeface="Times" pitchFamily="8" charset="0"/>
                <a:ea typeface="ヒラギノ角ゴ Pro W3" pitchFamily="8" charset="-128"/>
                <a:cs typeface="ヒラギノ角ゴ Pro W3" pitchFamily="8" charset="-128"/>
              </a:rPr>
              <a:pPr/>
              <a:t>59</a:t>
            </a:fld>
            <a:endParaRPr lang="en-GB">
              <a:solidFill>
                <a:prstClr val="black"/>
              </a:solidFill>
              <a:latin typeface="Times" pitchFamily="8" charset="0"/>
              <a:ea typeface="ヒラギノ角ゴ Pro W3" pitchFamily="8" charset="-128"/>
              <a:cs typeface="ヒラギノ角ゴ Pro W3" pitchFamily="8" charset="-128"/>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it-IT">
              <a:latin typeface="Times" pitchFamily="8" charset="0"/>
              <a:ea typeface="ヒラギノ角ゴ Pro W3" pitchFamily="8" charset="-128"/>
              <a:cs typeface="ヒラギノ角ゴ Pro W3" pitchFamily="8" charset="-128"/>
            </a:endParaRPr>
          </a:p>
        </p:txBody>
      </p:sp>
    </p:spTree>
    <p:extLst>
      <p:ext uri="{BB962C8B-B14F-4D97-AF65-F5344CB8AC3E}">
        <p14:creationId xmlns:p14="http://schemas.microsoft.com/office/powerpoint/2010/main" val="1548627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pPr>
              <a:buFont typeface="Times New Roman" pitchFamily="-107" charset="0"/>
              <a:buNone/>
            </a:pPr>
            <a:fld id="{94D374D1-C180-4F41-9AD6-2F3A389E3610}" type="slidenum">
              <a:rPr lang="en-GB">
                <a:latin typeface="Times New Roman" pitchFamily="-107" charset="0"/>
                <a:ea typeface="Arial" pitchFamily="-107" charset="0"/>
                <a:cs typeface="Arial" pitchFamily="-107" charset="0"/>
              </a:rPr>
              <a:pPr>
                <a:buFont typeface="Times New Roman" pitchFamily="-107" charset="0"/>
                <a:buNone/>
              </a:pPr>
              <a:t>9</a:t>
            </a:fld>
            <a:endParaRPr lang="en-GB">
              <a:latin typeface="Times New Roman" pitchFamily="-107" charset="0"/>
              <a:ea typeface="Arial" pitchFamily="-107" charset="0"/>
              <a:cs typeface="Arial" pitchFamily="-107" charset="0"/>
            </a:endParaRPr>
          </a:p>
        </p:txBody>
      </p:sp>
      <p:sp>
        <p:nvSpPr>
          <p:cNvPr id="60419" name="Text Box 1"/>
          <p:cNvSpPr>
            <a:spLocks noGrp="1" noRot="1" noChangeAspect="1" noChangeArrowheads="1"/>
          </p:cNvSpPr>
          <p:nvPr>
            <p:ph type="sldImg"/>
          </p:nvPr>
        </p:nvSpPr>
        <p:spPr>
          <a:xfrm>
            <a:off x="1141413" y="685800"/>
            <a:ext cx="4573587" cy="3430588"/>
          </a:xfrm>
          <a:ln/>
        </p:spPr>
      </p:sp>
      <p:sp>
        <p:nvSpPr>
          <p:cNvPr id="60420" name="Text Box 2"/>
          <p:cNvSpPr>
            <a:spLocks noGrp="1" noChangeArrowheads="1"/>
          </p:cNvSpPr>
          <p:nvPr>
            <p:ph type="body" idx="1"/>
          </p:nvPr>
        </p:nvSpPr>
        <p:spPr>
          <a:xfrm>
            <a:off x="914400" y="4343400"/>
            <a:ext cx="5027613" cy="4202113"/>
          </a:xfrm>
          <a:noFill/>
          <a:ln/>
        </p:spPr>
        <p:txBody>
          <a:bodyPr wrap="none" anchor="ctr"/>
          <a:lstStyle/>
          <a:p>
            <a:endParaRPr lang="en-US">
              <a:latin typeface="Times New Roman" pitchFamily="-107" charset="0"/>
              <a:ea typeface="ヒラギノ角ゴ Pro W3" pitchFamily="-107" charset="-128"/>
              <a:cs typeface="ヒラギノ角ゴ Pro W3" pitchFamily="-107" charset="-128"/>
            </a:endParaRPr>
          </a:p>
        </p:txBody>
      </p:sp>
    </p:spTree>
    <p:extLst>
      <p:ext uri="{BB962C8B-B14F-4D97-AF65-F5344CB8AC3E}">
        <p14:creationId xmlns:p14="http://schemas.microsoft.com/office/powerpoint/2010/main" val="8771832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E240EA2E-26E4-C14F-8C6D-472AD35C489D}" type="slidenum">
              <a:rPr lang="en-GB">
                <a:solidFill>
                  <a:prstClr val="black"/>
                </a:solidFill>
                <a:latin typeface="Calibri"/>
              </a:rPr>
              <a:pPr/>
              <a:t>60</a:t>
            </a:fld>
            <a:endParaRPr lang="en-GB">
              <a:solidFill>
                <a:prstClr val="black"/>
              </a:solidFill>
              <a:latin typeface="Calibri"/>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it-IT">
              <a:latin typeface="Times" pitchFamily="8" charset="0"/>
              <a:ea typeface="ヒラギノ角ゴ Pro W3" pitchFamily="8" charset="-128"/>
              <a:cs typeface="ヒラギノ角ゴ Pro W3" pitchFamily="8" charset="-128"/>
            </a:endParaRPr>
          </a:p>
        </p:txBody>
      </p:sp>
    </p:spTree>
    <p:extLst>
      <p:ext uri="{BB962C8B-B14F-4D97-AF65-F5344CB8AC3E}">
        <p14:creationId xmlns:p14="http://schemas.microsoft.com/office/powerpoint/2010/main" val="41878289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a:defRPr/>
            </a:pPr>
            <a:fld id="{04BF6034-4853-694D-B765-EF173775546E}" type="slidenum">
              <a:rPr lang="en-GB" smtClean="0"/>
              <a:pPr>
                <a:defRPr/>
              </a:pPr>
              <a:t>69</a:t>
            </a:fld>
            <a:endParaRPr lang="en-GB"/>
          </a:p>
        </p:txBody>
      </p:sp>
    </p:spTree>
    <p:extLst>
      <p:ext uri="{BB962C8B-B14F-4D97-AF65-F5344CB8AC3E}">
        <p14:creationId xmlns:p14="http://schemas.microsoft.com/office/powerpoint/2010/main" val="39597138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a:defRPr/>
            </a:pPr>
            <a:fld id="{04BF6034-4853-694D-B765-EF173775546E}" type="slidenum">
              <a:rPr lang="en-GB" smtClean="0"/>
              <a:pPr>
                <a:defRPr/>
              </a:pPr>
              <a:t>70</a:t>
            </a:fld>
            <a:endParaRPr lang="en-GB"/>
          </a:p>
        </p:txBody>
      </p:sp>
    </p:spTree>
    <p:extLst>
      <p:ext uri="{BB962C8B-B14F-4D97-AF65-F5344CB8AC3E}">
        <p14:creationId xmlns:p14="http://schemas.microsoft.com/office/powerpoint/2010/main" val="19000365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a:buFont typeface="Times New Roman" pitchFamily="-107" charset="0"/>
              <a:buNone/>
            </a:pPr>
            <a:fld id="{DFDDE605-C62C-5D4F-BDF4-A443380AD13F}" type="slidenum">
              <a:rPr lang="en-GB">
                <a:latin typeface="Times New Roman" pitchFamily="-107" charset="0"/>
                <a:ea typeface="Arial" pitchFamily="-107" charset="0"/>
                <a:cs typeface="Arial" pitchFamily="-107" charset="0"/>
              </a:rPr>
              <a:pPr>
                <a:buFont typeface="Times New Roman" pitchFamily="-107" charset="0"/>
                <a:buNone/>
              </a:pPr>
              <a:t>75</a:t>
            </a:fld>
            <a:endParaRPr lang="en-GB">
              <a:latin typeface="Times New Roman" pitchFamily="-107" charset="0"/>
              <a:ea typeface="Arial" pitchFamily="-107" charset="0"/>
              <a:cs typeface="Arial" pitchFamily="-107"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endParaRPr lang="it-IT">
              <a:latin typeface="Times New Roman" pitchFamily="-107" charset="0"/>
              <a:ea typeface="ヒラギノ角ゴ Pro W3" pitchFamily="-107" charset="-128"/>
              <a:cs typeface="ヒラギノ角ゴ Pro W3" pitchFamily="-107" charset="-128"/>
            </a:endParaRPr>
          </a:p>
        </p:txBody>
      </p:sp>
    </p:spTree>
    <p:extLst>
      <p:ext uri="{BB962C8B-B14F-4D97-AF65-F5344CB8AC3E}">
        <p14:creationId xmlns:p14="http://schemas.microsoft.com/office/powerpoint/2010/main" val="6268836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B1194C1F-3D4A-7D4C-AED1-FD5B37408D37}" type="slidenum">
              <a:rPr lang="en-GB">
                <a:latin typeface="Times" pitchFamily="-110" charset="0"/>
              </a:rPr>
              <a:pPr/>
              <a:t>76</a:t>
            </a:fld>
            <a:endParaRPr lang="en-GB">
              <a:latin typeface="Times" pitchFamily="-110"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it-IT">
              <a:latin typeface="Times" pitchFamily="-110"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13E2EC2D-088A-604E-BD80-27CE225B98AB}" type="slidenum">
              <a:rPr lang="en-GB">
                <a:latin typeface="Times" pitchFamily="-110" charset="0"/>
              </a:rPr>
              <a:pPr/>
              <a:t>77</a:t>
            </a:fld>
            <a:endParaRPr lang="en-GB">
              <a:latin typeface="Times" pitchFamily="-110"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it-IT">
              <a:latin typeface="Times" pitchFamily="-110"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772DF6C9-BF96-B945-8502-DE3FE917F684}" type="slidenum">
              <a:rPr lang="en-GB">
                <a:latin typeface="Times" pitchFamily="-110" charset="0"/>
              </a:rPr>
              <a:pPr/>
              <a:t>78</a:t>
            </a:fld>
            <a:endParaRPr lang="en-GB">
              <a:latin typeface="Times" pitchFamily="-110"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it-IT">
              <a:latin typeface="Times" pitchFamily="-110"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pPr>
              <a:buFont typeface="Times New Roman" pitchFamily="-107" charset="0"/>
              <a:buNone/>
            </a:pPr>
            <a:fld id="{2652BDE7-FFAB-D348-90DC-1A4DD813A005}" type="slidenum">
              <a:rPr lang="en-GB">
                <a:latin typeface="Times New Roman" pitchFamily="-107" charset="0"/>
                <a:ea typeface="Arial" pitchFamily="-107" charset="0"/>
                <a:cs typeface="Arial" pitchFamily="-107" charset="0"/>
              </a:rPr>
              <a:pPr>
                <a:buFont typeface="Times New Roman" pitchFamily="-107" charset="0"/>
                <a:buNone/>
              </a:pPr>
              <a:t>80</a:t>
            </a:fld>
            <a:endParaRPr lang="en-GB">
              <a:latin typeface="Times New Roman" pitchFamily="-107" charset="0"/>
              <a:ea typeface="Arial" pitchFamily="-107" charset="0"/>
              <a:cs typeface="Arial" pitchFamily="-107"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buFontTx/>
              <a:buChar char="•"/>
            </a:pPr>
            <a:r>
              <a:rPr lang="en-GB" dirty="0">
                <a:latin typeface="Times New Roman" pitchFamily="-107" charset="0"/>
                <a:ea typeface="ヒラギノ角ゴ Pro W3" pitchFamily="-107" charset="-128"/>
                <a:cs typeface="ヒラギノ角ゴ Pro W3" pitchFamily="-107" charset="-128"/>
              </a:rPr>
              <a:t>As I recalled a couple of slides ago, the New Property Rights theory provides an analytical framework relevant in circumstances characterized by contractual incompleteness.</a:t>
            </a:r>
            <a:r>
              <a:rPr lang="it-IT" dirty="0">
                <a:latin typeface="Times New Roman" pitchFamily="-107" charset="0"/>
                <a:ea typeface="ヒラギノ角ゴ Pro W3" pitchFamily="-107" charset="-128"/>
                <a:cs typeface="ヒラギノ角ゴ Pro W3" pitchFamily="-107" charset="-128"/>
              </a:rPr>
              <a:t> </a:t>
            </a:r>
          </a:p>
          <a:p>
            <a:pPr>
              <a:buFontTx/>
              <a:buChar char="•"/>
            </a:pPr>
            <a:r>
              <a:rPr lang="it-IT" dirty="0">
                <a:latin typeface="Times New Roman" pitchFamily="-107" charset="0"/>
                <a:ea typeface="ヒラギノ角ゴ Pro W3" pitchFamily="-107" charset="-128"/>
                <a:cs typeface="ヒラギノ角ゴ Pro W3" pitchFamily="-107" charset="-128"/>
              </a:rPr>
              <a:t>The </a:t>
            </a:r>
            <a:r>
              <a:rPr lang="it-IT" dirty="0" err="1">
                <a:latin typeface="Times New Roman" pitchFamily="-107" charset="0"/>
                <a:ea typeface="ヒラギノ角ゴ Pro W3" pitchFamily="-107" charset="-128"/>
                <a:cs typeface="ヒラギノ角ゴ Pro W3" pitchFamily="-107" charset="-128"/>
              </a:rPr>
              <a:t>easier</a:t>
            </a:r>
            <a:r>
              <a:rPr lang="it-IT" dirty="0">
                <a:latin typeface="Times New Roman" pitchFamily="-107" charset="0"/>
                <a:ea typeface="ヒラギノ角ゴ Pro W3" pitchFamily="-107" charset="-128"/>
                <a:cs typeface="ヒラギノ角ゴ Pro W3" pitchFamily="-107" charset="-128"/>
              </a:rPr>
              <a:t> </a:t>
            </a:r>
            <a:r>
              <a:rPr lang="it-IT" dirty="0" err="1">
                <a:latin typeface="Times New Roman" pitchFamily="-107" charset="0"/>
                <a:ea typeface="ヒラギノ角ゴ Pro W3" pitchFamily="-107" charset="-128"/>
                <a:cs typeface="ヒラギノ角ゴ Pro W3" pitchFamily="-107" charset="-128"/>
              </a:rPr>
              <a:t>it</a:t>
            </a:r>
            <a:r>
              <a:rPr lang="it-IT" dirty="0">
                <a:latin typeface="Times New Roman" pitchFamily="-107" charset="0"/>
                <a:ea typeface="ヒラギノ角ゴ Pro W3" pitchFamily="-107" charset="-128"/>
                <a:cs typeface="ヒラギノ角ゴ Pro W3" pitchFamily="-107" charset="-128"/>
              </a:rPr>
              <a:t> </a:t>
            </a:r>
            <a:r>
              <a:rPr lang="it-IT" dirty="0" err="1">
                <a:latin typeface="Times New Roman" pitchFamily="-107" charset="0"/>
                <a:ea typeface="ヒラギノ角ゴ Pro W3" pitchFamily="-107" charset="-128"/>
                <a:cs typeface="ヒラギノ角ゴ Pro W3" pitchFamily="-107" charset="-128"/>
              </a:rPr>
              <a:t>is</a:t>
            </a:r>
            <a:r>
              <a:rPr lang="it-IT" dirty="0">
                <a:latin typeface="Times New Roman" pitchFamily="-107" charset="0"/>
                <a:ea typeface="ヒラギノ角ゴ Pro W3" pitchFamily="-107" charset="-128"/>
                <a:cs typeface="ヒラギノ角ゴ Pro W3" pitchFamily="-107" charset="-128"/>
              </a:rPr>
              <a:t> to </a:t>
            </a:r>
            <a:r>
              <a:rPr lang="it-IT" dirty="0" err="1">
                <a:latin typeface="Times New Roman" pitchFamily="-107" charset="0"/>
                <a:ea typeface="ヒラギノ角ゴ Pro W3" pitchFamily="-107" charset="-128"/>
                <a:cs typeface="ヒラギノ角ゴ Pro W3" pitchFamily="-107" charset="-128"/>
              </a:rPr>
              <a:t>specify</a:t>
            </a:r>
            <a:r>
              <a:rPr lang="it-IT" dirty="0">
                <a:latin typeface="Times New Roman" pitchFamily="-107" charset="0"/>
                <a:ea typeface="ヒラギノ角ゴ Pro W3" pitchFamily="-107" charset="-128"/>
                <a:cs typeface="ヒラギノ角ゴ Pro W3" pitchFamily="-107" charset="-128"/>
              </a:rPr>
              <a:t> in a </a:t>
            </a:r>
            <a:r>
              <a:rPr lang="it-IT" dirty="0" err="1">
                <a:latin typeface="Times New Roman" pitchFamily="-107" charset="0"/>
                <a:ea typeface="ヒラギノ角ゴ Pro W3" pitchFamily="-107" charset="-128"/>
                <a:cs typeface="ヒラギノ角ゴ Pro W3" pitchFamily="-107" charset="-128"/>
              </a:rPr>
              <a:t>contract</a:t>
            </a:r>
            <a:r>
              <a:rPr lang="it-IT" dirty="0">
                <a:latin typeface="Times New Roman" pitchFamily="-107" charset="0"/>
                <a:ea typeface="ヒラギノ角ゴ Pro W3" pitchFamily="-107" charset="-128"/>
                <a:cs typeface="ヒラギノ角ゴ Pro W3" pitchFamily="-107" charset="-128"/>
              </a:rPr>
              <a:t> the </a:t>
            </a:r>
            <a:r>
              <a:rPr lang="it-IT" dirty="0" err="1">
                <a:latin typeface="Times New Roman" pitchFamily="-107" charset="0"/>
                <a:ea typeface="ヒラギノ角ゴ Pro W3" pitchFamily="-107" charset="-128"/>
                <a:cs typeface="ヒラギノ角ゴ Pro W3" pitchFamily="-107" charset="-128"/>
              </a:rPr>
              <a:t>details</a:t>
            </a:r>
            <a:r>
              <a:rPr lang="it-IT" dirty="0">
                <a:latin typeface="Times New Roman" pitchFamily="-107" charset="0"/>
                <a:ea typeface="ヒラギノ角ゴ Pro W3" pitchFamily="-107" charset="-128"/>
                <a:cs typeface="ヒラギノ角ゴ Pro W3" pitchFamily="-107" charset="-128"/>
              </a:rPr>
              <a:t> of the </a:t>
            </a:r>
            <a:r>
              <a:rPr lang="it-IT" dirty="0" err="1">
                <a:latin typeface="Times New Roman" pitchFamily="-107" charset="0"/>
                <a:ea typeface="ヒラギノ角ゴ Pro W3" pitchFamily="-107" charset="-128"/>
                <a:cs typeface="ヒラギノ角ゴ Pro W3" pitchFamily="-107" charset="-128"/>
              </a:rPr>
              <a:t>relationship</a:t>
            </a:r>
            <a:r>
              <a:rPr lang="it-IT" dirty="0">
                <a:latin typeface="Times New Roman" pitchFamily="-107" charset="0"/>
                <a:ea typeface="ヒラギノ角ゴ Pro W3" pitchFamily="-107" charset="-128"/>
                <a:cs typeface="ヒラギノ角ゴ Pro W3" pitchFamily="-107" charset="-128"/>
              </a:rPr>
              <a:t>, the </a:t>
            </a:r>
            <a:r>
              <a:rPr lang="it-IT" dirty="0" err="1">
                <a:latin typeface="Times New Roman" pitchFamily="-107" charset="0"/>
                <a:ea typeface="ヒラギノ角ゴ Pro W3" pitchFamily="-107" charset="-128"/>
                <a:cs typeface="ヒラギノ角ゴ Pro W3" pitchFamily="-107" charset="-128"/>
              </a:rPr>
              <a:t>lower</a:t>
            </a:r>
            <a:r>
              <a:rPr lang="it-IT" dirty="0">
                <a:latin typeface="Times New Roman" pitchFamily="-107" charset="0"/>
                <a:ea typeface="ヒラギノ角ゴ Pro W3" pitchFamily="-107" charset="-128"/>
                <a:cs typeface="ヒラギノ角ゴ Pro W3" pitchFamily="-107" charset="-128"/>
              </a:rPr>
              <a:t> the </a:t>
            </a:r>
            <a:r>
              <a:rPr lang="it-IT" dirty="0" err="1">
                <a:latin typeface="Times New Roman" pitchFamily="-107" charset="0"/>
                <a:ea typeface="ヒラギノ角ゴ Pro W3" pitchFamily="-107" charset="-128"/>
                <a:cs typeface="ヒラギノ角ゴ Pro W3" pitchFamily="-107" charset="-128"/>
              </a:rPr>
              <a:t>importance</a:t>
            </a:r>
            <a:r>
              <a:rPr lang="it-IT" dirty="0">
                <a:latin typeface="Times New Roman" pitchFamily="-107" charset="0"/>
                <a:ea typeface="ヒラギノ角ゴ Pro W3" pitchFamily="-107" charset="-128"/>
                <a:cs typeface="ヒラギノ角ゴ Pro W3" pitchFamily="-107" charset="-128"/>
              </a:rPr>
              <a:t> of the </a:t>
            </a:r>
            <a:r>
              <a:rPr lang="it-IT" dirty="0" err="1">
                <a:latin typeface="Times New Roman" pitchFamily="-107" charset="0"/>
                <a:ea typeface="ヒラギノ角ゴ Pro W3" pitchFamily="-107" charset="-128"/>
                <a:cs typeface="ヒラギノ角ゴ Pro W3" pitchFamily="-107" charset="-128"/>
              </a:rPr>
              <a:t>allocation</a:t>
            </a:r>
            <a:r>
              <a:rPr lang="it-IT" dirty="0">
                <a:latin typeface="Times New Roman" pitchFamily="-107" charset="0"/>
                <a:ea typeface="ヒラギノ角ゴ Pro W3" pitchFamily="-107" charset="-128"/>
                <a:cs typeface="ヒラギノ角ゴ Pro W3" pitchFamily="-107" charset="-128"/>
              </a:rPr>
              <a:t> of </a:t>
            </a:r>
            <a:r>
              <a:rPr lang="it-IT" dirty="0" err="1">
                <a:latin typeface="Times New Roman" pitchFamily="-107" charset="0"/>
                <a:ea typeface="ヒラギノ角ゴ Pro W3" pitchFamily="-107" charset="-128"/>
                <a:cs typeface="ヒラギノ角ゴ Pro W3" pitchFamily="-107" charset="-128"/>
              </a:rPr>
              <a:t>residual</a:t>
            </a:r>
            <a:r>
              <a:rPr lang="it-IT" dirty="0">
                <a:latin typeface="Times New Roman" pitchFamily="-107" charset="0"/>
                <a:ea typeface="ヒラギノ角ゴ Pro W3" pitchFamily="-107" charset="-128"/>
                <a:cs typeface="ヒラギノ角ゴ Pro W3" pitchFamily="-107" charset="-128"/>
              </a:rPr>
              <a:t> </a:t>
            </a:r>
            <a:r>
              <a:rPr lang="it-IT" dirty="0" err="1">
                <a:latin typeface="Times New Roman" pitchFamily="-107" charset="0"/>
                <a:ea typeface="ヒラギノ角ゴ Pro W3" pitchFamily="-107" charset="-128"/>
                <a:cs typeface="ヒラギノ角ゴ Pro W3" pitchFamily="-107" charset="-128"/>
              </a:rPr>
              <a:t>rights</a:t>
            </a:r>
            <a:r>
              <a:rPr lang="it-IT" dirty="0">
                <a:latin typeface="Times New Roman" pitchFamily="-107" charset="0"/>
                <a:ea typeface="ヒラギノ角ゴ Pro W3" pitchFamily="-107" charset="-128"/>
                <a:cs typeface="ヒラギノ角ゴ Pro W3" pitchFamily="-107" charset="-128"/>
              </a:rPr>
              <a:t> of control.</a:t>
            </a:r>
          </a:p>
          <a:p>
            <a:pPr>
              <a:buFontTx/>
              <a:buChar char="•"/>
            </a:pPr>
            <a:r>
              <a:rPr lang="it-IT" dirty="0" err="1">
                <a:latin typeface="Times New Roman" pitchFamily="-107" charset="0"/>
                <a:ea typeface="ヒラギノ角ゴ Pro W3" pitchFamily="-107" charset="-128"/>
                <a:cs typeface="ヒラギノ角ゴ Pro W3" pitchFamily="-107" charset="-128"/>
              </a:rPr>
              <a:t>Now</a:t>
            </a:r>
            <a:r>
              <a:rPr lang="it-IT" dirty="0">
                <a:latin typeface="Times New Roman" pitchFamily="-107" charset="0"/>
                <a:ea typeface="ヒラギノ角ゴ Pro W3" pitchFamily="-107" charset="-128"/>
                <a:cs typeface="ヒラギノ角ゴ Pro W3" pitchFamily="-107" charset="-128"/>
              </a:rPr>
              <a:t>, in the NPR </a:t>
            </a:r>
            <a:r>
              <a:rPr lang="it-IT" dirty="0" err="1">
                <a:latin typeface="Times New Roman" pitchFamily="-107" charset="0"/>
                <a:ea typeface="ヒラギノ角ゴ Pro W3" pitchFamily="-107" charset="-128"/>
                <a:cs typeface="ヒラギノ角ゴ Pro W3" pitchFamily="-107" charset="-128"/>
              </a:rPr>
              <a:t>approach</a:t>
            </a:r>
            <a:r>
              <a:rPr lang="it-IT" dirty="0">
                <a:latin typeface="Times New Roman" pitchFamily="-107" charset="0"/>
                <a:ea typeface="ヒラギノ角ゴ Pro W3" pitchFamily="-107" charset="-128"/>
                <a:cs typeface="ヒラギノ角ゴ Pro W3" pitchFamily="-107" charset="-128"/>
              </a:rPr>
              <a:t> the source of </a:t>
            </a:r>
            <a:r>
              <a:rPr lang="it-IT" dirty="0" err="1">
                <a:latin typeface="Times New Roman" pitchFamily="-107" charset="0"/>
                <a:ea typeface="ヒラギノ角ゴ Pro W3" pitchFamily="-107" charset="-128"/>
                <a:cs typeface="ヒラギノ角ゴ Pro W3" pitchFamily="-107" charset="-128"/>
              </a:rPr>
              <a:t>contractual</a:t>
            </a:r>
            <a:r>
              <a:rPr lang="it-IT" dirty="0">
                <a:latin typeface="Times New Roman" pitchFamily="-107" charset="0"/>
                <a:ea typeface="ヒラギノ角ゴ Pro W3" pitchFamily="-107" charset="-128"/>
                <a:cs typeface="ヒラギノ角ゴ Pro W3" pitchFamily="-107" charset="-128"/>
              </a:rPr>
              <a:t> </a:t>
            </a:r>
            <a:r>
              <a:rPr lang="it-IT" dirty="0" err="1">
                <a:latin typeface="Times New Roman" pitchFamily="-107" charset="0"/>
                <a:ea typeface="ヒラギノ角ゴ Pro W3" pitchFamily="-107" charset="-128"/>
                <a:cs typeface="ヒラギノ角ゴ Pro W3" pitchFamily="-107" charset="-128"/>
              </a:rPr>
              <a:t>incompleteness</a:t>
            </a:r>
            <a:r>
              <a:rPr lang="it-IT" dirty="0">
                <a:latin typeface="Times New Roman" pitchFamily="-107" charset="0"/>
                <a:ea typeface="ヒラギノ角ゴ Pro W3" pitchFamily="-107" charset="-128"/>
                <a:cs typeface="ヒラギノ角ゴ Pro W3" pitchFamily="-107" charset="-128"/>
              </a:rPr>
              <a:t> </a:t>
            </a:r>
            <a:r>
              <a:rPr lang="it-IT" dirty="0" err="1">
                <a:latin typeface="Times New Roman" pitchFamily="-107" charset="0"/>
                <a:ea typeface="ヒラギノ角ゴ Pro W3" pitchFamily="-107" charset="-128"/>
                <a:cs typeface="ヒラギノ角ゴ Pro W3" pitchFamily="-107" charset="-128"/>
              </a:rPr>
              <a:t>resides</a:t>
            </a:r>
            <a:r>
              <a:rPr lang="it-IT" dirty="0">
                <a:latin typeface="Times New Roman" pitchFamily="-107" charset="0"/>
                <a:ea typeface="ヒラギノ角ゴ Pro W3" pitchFamily="-107" charset="-128"/>
                <a:cs typeface="ヒラギノ角ゴ Pro W3" pitchFamily="-107" charset="-128"/>
              </a:rPr>
              <a:t> in the </a:t>
            </a:r>
            <a:r>
              <a:rPr lang="it-IT" dirty="0" err="1">
                <a:latin typeface="Times New Roman" pitchFamily="-107" charset="0"/>
                <a:ea typeface="ヒラギノ角ゴ Pro W3" pitchFamily="-107" charset="-128"/>
                <a:cs typeface="ヒラギノ角ゴ Pro W3" pitchFamily="-107" charset="-128"/>
              </a:rPr>
              <a:t>impossibility</a:t>
            </a:r>
            <a:r>
              <a:rPr lang="it-IT" dirty="0">
                <a:latin typeface="Times New Roman" pitchFamily="-107" charset="0"/>
                <a:ea typeface="ヒラギノ角ゴ Pro W3" pitchFamily="-107" charset="-128"/>
                <a:cs typeface="ヒラギノ角ゴ Pro W3" pitchFamily="-107" charset="-128"/>
              </a:rPr>
              <a:t> of </a:t>
            </a:r>
            <a:r>
              <a:rPr lang="it-IT" dirty="0" err="1">
                <a:latin typeface="Times New Roman" pitchFamily="-107" charset="0"/>
                <a:ea typeface="ヒラギノ角ゴ Pro W3" pitchFamily="-107" charset="-128"/>
                <a:cs typeface="ヒラギノ角ゴ Pro W3" pitchFamily="-107" charset="-128"/>
              </a:rPr>
              <a:t>third</a:t>
            </a:r>
            <a:r>
              <a:rPr lang="it-IT" dirty="0">
                <a:latin typeface="Times New Roman" pitchFamily="-107" charset="0"/>
                <a:ea typeface="ヒラギノ角ゴ Pro W3" pitchFamily="-107" charset="-128"/>
                <a:cs typeface="ヒラギノ角ゴ Pro W3" pitchFamily="-107" charset="-128"/>
              </a:rPr>
              <a:t>-party </a:t>
            </a:r>
            <a:r>
              <a:rPr lang="it-IT" dirty="0" err="1">
                <a:latin typeface="Times New Roman" pitchFamily="-107" charset="0"/>
                <a:ea typeface="ヒラギノ角ゴ Pro W3" pitchFamily="-107" charset="-128"/>
                <a:cs typeface="ヒラギノ角ゴ Pro W3" pitchFamily="-107" charset="-128"/>
              </a:rPr>
              <a:t>verification</a:t>
            </a:r>
            <a:r>
              <a:rPr lang="it-IT" dirty="0">
                <a:latin typeface="Times New Roman" pitchFamily="-107" charset="0"/>
                <a:ea typeface="ヒラギノ角ゴ Pro W3" pitchFamily="-107" charset="-128"/>
                <a:cs typeface="ヒラギノ角ゴ Pro W3" pitchFamily="-107" charset="-128"/>
              </a:rPr>
              <a:t> of the </a:t>
            </a:r>
            <a:r>
              <a:rPr lang="it-IT" dirty="0" err="1">
                <a:latin typeface="Times New Roman" pitchFamily="-107" charset="0"/>
                <a:ea typeface="ヒラギノ角ゴ Pro W3" pitchFamily="-107" charset="-128"/>
                <a:cs typeface="ヒラギノ角ゴ Pro W3" pitchFamily="-107" charset="-128"/>
              </a:rPr>
              <a:t>contractual</a:t>
            </a:r>
            <a:r>
              <a:rPr lang="it-IT" dirty="0">
                <a:latin typeface="Times New Roman" pitchFamily="-107" charset="0"/>
                <a:ea typeface="ヒラギノ角ゴ Pro W3" pitchFamily="-107" charset="-128"/>
                <a:cs typeface="ヒラギノ角ゴ Pro W3" pitchFamily="-107" charset="-128"/>
              </a:rPr>
              <a:t> </a:t>
            </a:r>
            <a:r>
              <a:rPr lang="it-IT" dirty="0" err="1">
                <a:latin typeface="Times New Roman" pitchFamily="-107" charset="0"/>
                <a:ea typeface="ヒラギノ角ゴ Pro W3" pitchFamily="-107" charset="-128"/>
                <a:cs typeface="ヒラギノ角ゴ Pro W3" pitchFamily="-107" charset="-128"/>
              </a:rPr>
              <a:t>provisions</a:t>
            </a:r>
            <a:r>
              <a:rPr lang="it-IT" dirty="0">
                <a:latin typeface="Times New Roman" pitchFamily="-107" charset="0"/>
                <a:ea typeface="ヒラギノ角ゴ Pro W3" pitchFamily="-107" charset="-128"/>
                <a:cs typeface="ヒラギノ角ゴ Pro W3" pitchFamily="-107" charset="-128"/>
              </a:rPr>
              <a:t>. </a:t>
            </a:r>
            <a:r>
              <a:rPr lang="it-IT" dirty="0" err="1">
                <a:latin typeface="Times New Roman" pitchFamily="-107" charset="0"/>
                <a:ea typeface="ヒラギノ角ゴ Pro W3" pitchFamily="-107" charset="-128"/>
                <a:cs typeface="ヒラギノ角ゴ Pro W3" pitchFamily="-107" charset="-128"/>
              </a:rPr>
              <a:t>This</a:t>
            </a:r>
            <a:r>
              <a:rPr lang="it-IT" dirty="0">
                <a:latin typeface="Times New Roman" pitchFamily="-107" charset="0"/>
                <a:ea typeface="ヒラギノ角ゴ Pro W3" pitchFamily="-107" charset="-128"/>
                <a:cs typeface="ヒラギノ角ゴ Pro W3" pitchFamily="-107" charset="-128"/>
              </a:rPr>
              <a:t> </a:t>
            </a:r>
            <a:r>
              <a:rPr lang="it-IT" dirty="0" err="1">
                <a:latin typeface="Times New Roman" pitchFamily="-107" charset="0"/>
                <a:ea typeface="ヒラギノ角ゴ Pro W3" pitchFamily="-107" charset="-128"/>
                <a:cs typeface="ヒラギノ角ゴ Pro W3" pitchFamily="-107" charset="-128"/>
              </a:rPr>
              <a:t>is</a:t>
            </a:r>
            <a:r>
              <a:rPr lang="it-IT" dirty="0">
                <a:latin typeface="Times New Roman" pitchFamily="-107" charset="0"/>
                <a:ea typeface="ヒラギノ角ゴ Pro W3" pitchFamily="-107" charset="-128"/>
                <a:cs typeface="ヒラギノ角ゴ Pro W3" pitchFamily="-107" charset="-128"/>
              </a:rPr>
              <a:t> a </a:t>
            </a:r>
            <a:r>
              <a:rPr lang="it-IT" dirty="0" err="1">
                <a:latin typeface="Times New Roman" pitchFamily="-107" charset="0"/>
                <a:ea typeface="ヒラギノ角ゴ Pro W3" pitchFamily="-107" charset="-128"/>
                <a:cs typeface="ヒラギノ角ゴ Pro W3" pitchFamily="-107" charset="-128"/>
              </a:rPr>
              <a:t>circumstance</a:t>
            </a:r>
            <a:r>
              <a:rPr lang="it-IT" dirty="0">
                <a:latin typeface="Times New Roman" pitchFamily="-107" charset="0"/>
                <a:ea typeface="ヒラギノ角ゴ Pro W3" pitchFamily="-107" charset="-128"/>
                <a:cs typeface="ヒラギノ角ゴ Pro W3" pitchFamily="-107" charset="-128"/>
              </a:rPr>
              <a:t> </a:t>
            </a:r>
            <a:r>
              <a:rPr lang="it-IT" dirty="0" err="1">
                <a:latin typeface="Times New Roman" pitchFamily="-107" charset="0"/>
                <a:ea typeface="ヒラギノ角ゴ Pro W3" pitchFamily="-107" charset="-128"/>
                <a:cs typeface="ヒラギノ角ゴ Pro W3" pitchFamily="-107" charset="-128"/>
              </a:rPr>
              <a:t>particularly</a:t>
            </a:r>
            <a:r>
              <a:rPr lang="it-IT" dirty="0">
                <a:latin typeface="Times New Roman" pitchFamily="-107" charset="0"/>
                <a:ea typeface="ヒラギノ角ゴ Pro W3" pitchFamily="-107" charset="-128"/>
                <a:cs typeface="ヒラギノ角ゴ Pro W3" pitchFamily="-107" charset="-128"/>
              </a:rPr>
              <a:t> </a:t>
            </a:r>
            <a:r>
              <a:rPr lang="it-IT" dirty="0" err="1">
                <a:latin typeface="Times New Roman" pitchFamily="-107" charset="0"/>
                <a:ea typeface="ヒラギノ角ゴ Pro W3" pitchFamily="-107" charset="-128"/>
                <a:cs typeface="ヒラギノ角ゴ Pro W3" pitchFamily="-107" charset="-128"/>
              </a:rPr>
              <a:t>likely</a:t>
            </a:r>
            <a:r>
              <a:rPr lang="it-IT" dirty="0">
                <a:latin typeface="Times New Roman" pitchFamily="-107" charset="0"/>
                <a:ea typeface="ヒラギノ角ゴ Pro W3" pitchFamily="-107" charset="-128"/>
                <a:cs typeface="ヒラギノ角ゴ Pro W3" pitchFamily="-107" charset="-128"/>
              </a:rPr>
              <a:t> to </a:t>
            </a:r>
            <a:r>
              <a:rPr lang="it-IT" dirty="0" err="1">
                <a:latin typeface="Times New Roman" pitchFamily="-107" charset="0"/>
                <a:ea typeface="ヒラギノ角ゴ Pro W3" pitchFamily="-107" charset="-128"/>
                <a:cs typeface="ヒラギノ角ゴ Pro W3" pitchFamily="-107" charset="-128"/>
              </a:rPr>
              <a:t>occur</a:t>
            </a:r>
            <a:r>
              <a:rPr lang="it-IT" dirty="0">
                <a:latin typeface="Times New Roman" pitchFamily="-107" charset="0"/>
                <a:ea typeface="ヒラギノ角ゴ Pro W3" pitchFamily="-107" charset="-128"/>
                <a:cs typeface="ヒラギノ角ゴ Pro W3" pitchFamily="-107" charset="-128"/>
              </a:rPr>
              <a:t> </a:t>
            </a:r>
            <a:r>
              <a:rPr lang="it-IT" dirty="0" err="1">
                <a:latin typeface="Times New Roman" pitchFamily="-107" charset="0"/>
                <a:ea typeface="ヒラギノ角ゴ Pro W3" pitchFamily="-107" charset="-128"/>
                <a:cs typeface="ヒラギノ角ゴ Pro W3" pitchFamily="-107" charset="-128"/>
              </a:rPr>
              <a:t>when</a:t>
            </a:r>
            <a:r>
              <a:rPr lang="it-IT" dirty="0">
                <a:latin typeface="Times New Roman" pitchFamily="-107" charset="0"/>
                <a:ea typeface="ヒラギノ角ゴ Pro W3" pitchFamily="-107" charset="-128"/>
                <a:cs typeface="ヒラギノ角ゴ Pro W3" pitchFamily="-107" charset="-128"/>
              </a:rPr>
              <a:t> </a:t>
            </a:r>
            <a:r>
              <a:rPr lang="it-IT" dirty="0" err="1">
                <a:latin typeface="Times New Roman" pitchFamily="-107" charset="0"/>
                <a:ea typeface="ヒラギノ角ゴ Pro W3" pitchFamily="-107" charset="-128"/>
                <a:cs typeface="ヒラギノ角ゴ Pro W3" pitchFamily="-107" charset="-128"/>
              </a:rPr>
              <a:t>contracts</a:t>
            </a:r>
            <a:r>
              <a:rPr lang="it-IT" dirty="0">
                <a:latin typeface="Times New Roman" pitchFamily="-107" charset="0"/>
                <a:ea typeface="ヒラギノ角ゴ Pro W3" pitchFamily="-107" charset="-128"/>
                <a:cs typeface="ヒラギノ角ゴ Pro W3" pitchFamily="-107" charset="-128"/>
              </a:rPr>
              <a:t> involve investments </a:t>
            </a:r>
            <a:r>
              <a:rPr lang="it-IT" dirty="0" err="1">
                <a:latin typeface="Times New Roman" pitchFamily="-107" charset="0"/>
                <a:ea typeface="ヒラギノ角ゴ Pro W3" pitchFamily="-107" charset="-128"/>
                <a:cs typeface="ヒラギノ角ゴ Pro W3" pitchFamily="-107" charset="-128"/>
              </a:rPr>
              <a:t>specific</a:t>
            </a:r>
            <a:r>
              <a:rPr lang="it-IT" dirty="0">
                <a:latin typeface="Times New Roman" pitchFamily="-107" charset="0"/>
                <a:ea typeface="ヒラギノ角ゴ Pro W3" pitchFamily="-107" charset="-128"/>
                <a:cs typeface="ヒラギノ角ゴ Pro W3" pitchFamily="-107" charset="-128"/>
              </a:rPr>
              <a:t> to </a:t>
            </a:r>
            <a:r>
              <a:rPr lang="it-IT" dirty="0" err="1">
                <a:latin typeface="Times New Roman" pitchFamily="-107" charset="0"/>
                <a:ea typeface="ヒラギノ角ゴ Pro W3" pitchFamily="-107" charset="-128"/>
                <a:cs typeface="ヒラギノ角ゴ Pro W3" pitchFamily="-107" charset="-128"/>
              </a:rPr>
              <a:t>intellectual</a:t>
            </a:r>
            <a:r>
              <a:rPr lang="it-IT" dirty="0">
                <a:latin typeface="Times New Roman" pitchFamily="-107" charset="0"/>
                <a:ea typeface="ヒラギノ角ゴ Pro W3" pitchFamily="-107" charset="-128"/>
                <a:cs typeface="ヒラギノ角ゴ Pro W3" pitchFamily="-107" charset="-128"/>
              </a:rPr>
              <a:t> assets.</a:t>
            </a:r>
          </a:p>
        </p:txBody>
      </p:sp>
    </p:spTree>
    <p:extLst>
      <p:ext uri="{BB962C8B-B14F-4D97-AF65-F5344CB8AC3E}">
        <p14:creationId xmlns:p14="http://schemas.microsoft.com/office/powerpoint/2010/main" val="9240642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pPr>
              <a:buFont typeface="Times New Roman" pitchFamily="-107" charset="0"/>
              <a:buNone/>
            </a:pPr>
            <a:fld id="{4E644C14-EACD-BA4D-A89B-023B35C8DA49}" type="slidenum">
              <a:rPr lang="en-GB">
                <a:latin typeface="Times New Roman" pitchFamily="-107" charset="0"/>
                <a:ea typeface="Arial" pitchFamily="-107" charset="0"/>
                <a:cs typeface="Arial" pitchFamily="-107" charset="0"/>
              </a:rPr>
              <a:pPr>
                <a:buFont typeface="Times New Roman" pitchFamily="-107" charset="0"/>
                <a:buNone/>
              </a:pPr>
              <a:t>90</a:t>
            </a:fld>
            <a:endParaRPr lang="en-GB">
              <a:latin typeface="Times New Roman" pitchFamily="-107" charset="0"/>
              <a:ea typeface="Arial" pitchFamily="-107" charset="0"/>
              <a:cs typeface="Arial" pitchFamily="-107"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it-IT">
              <a:latin typeface="Times New Roman" pitchFamily="-107" charset="0"/>
              <a:ea typeface="ヒラギノ角ゴ Pro W3" pitchFamily="-107" charset="-128"/>
              <a:cs typeface="ヒラギノ角ゴ Pro W3" pitchFamily="-107" charset="-128"/>
            </a:endParaRPr>
          </a:p>
        </p:txBody>
      </p:sp>
    </p:spTree>
    <p:extLst>
      <p:ext uri="{BB962C8B-B14F-4D97-AF65-F5344CB8AC3E}">
        <p14:creationId xmlns:p14="http://schemas.microsoft.com/office/powerpoint/2010/main" val="17534843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416D28A-5EA1-6845-99A2-53F37C9D177B}" type="slidenum">
              <a:rPr lang="en-GB">
                <a:solidFill>
                  <a:prstClr val="black"/>
                </a:solidFill>
                <a:latin typeface="Calibri"/>
                <a:ea typeface="ＭＳ Ｐゴシック" pitchFamily="-65" charset="-128"/>
                <a:cs typeface="ＭＳ Ｐゴシック" pitchFamily="-65" charset="-128"/>
              </a:rPr>
              <a:pPr>
                <a:defRPr/>
              </a:pPr>
              <a:t>119</a:t>
            </a:fld>
            <a:endParaRPr lang="en-GB">
              <a:solidFill>
                <a:prstClr val="black"/>
              </a:solidFill>
              <a:latin typeface="Calibri"/>
              <a:ea typeface="ＭＳ Ｐゴシック" pitchFamily="-65" charset="-128"/>
              <a:cs typeface="ＭＳ Ｐゴシック" pitchFamily="-65" charset="-128"/>
            </a:endParaRPr>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7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ea typeface="ＭＳ Ｐゴシック" charset="0"/>
              <a:cs typeface="ＭＳ Ｐゴシック" charset="0"/>
            </a:endParaRPr>
          </a:p>
        </p:txBody>
      </p:sp>
    </p:spTree>
    <p:extLst>
      <p:ext uri="{BB962C8B-B14F-4D97-AF65-F5344CB8AC3E}">
        <p14:creationId xmlns:p14="http://schemas.microsoft.com/office/powerpoint/2010/main" val="1527561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pPr>
              <a:buFont typeface="Times New Roman" pitchFamily="-107" charset="0"/>
              <a:buNone/>
            </a:pPr>
            <a:fld id="{1D038502-DE4E-3941-A135-436C4C241C9C}" type="slidenum">
              <a:rPr lang="en-GB">
                <a:latin typeface="Times New Roman" pitchFamily="-107" charset="0"/>
                <a:ea typeface="Arial" pitchFamily="-107" charset="0"/>
                <a:cs typeface="Arial" pitchFamily="-107" charset="0"/>
              </a:rPr>
              <a:pPr>
                <a:buFont typeface="Times New Roman" pitchFamily="-107" charset="0"/>
                <a:buNone/>
              </a:pPr>
              <a:t>10</a:t>
            </a:fld>
            <a:endParaRPr lang="en-GB">
              <a:latin typeface="Times New Roman" pitchFamily="-107" charset="0"/>
              <a:ea typeface="Arial" pitchFamily="-107" charset="0"/>
              <a:cs typeface="Arial" pitchFamily="-107" charset="0"/>
            </a:endParaRPr>
          </a:p>
        </p:txBody>
      </p:sp>
      <p:sp>
        <p:nvSpPr>
          <p:cNvPr id="62467" name="Text Box 1"/>
          <p:cNvSpPr>
            <a:spLocks noGrp="1" noRot="1" noChangeAspect="1" noChangeArrowheads="1"/>
          </p:cNvSpPr>
          <p:nvPr>
            <p:ph type="sldImg"/>
          </p:nvPr>
        </p:nvSpPr>
        <p:spPr>
          <a:xfrm>
            <a:off x="1141413" y="685800"/>
            <a:ext cx="4573587" cy="3430588"/>
          </a:xfrm>
          <a:ln/>
        </p:spPr>
      </p:sp>
      <p:sp>
        <p:nvSpPr>
          <p:cNvPr id="62468" name="Text Box 2"/>
          <p:cNvSpPr>
            <a:spLocks noGrp="1" noChangeArrowheads="1"/>
          </p:cNvSpPr>
          <p:nvPr>
            <p:ph type="body" idx="1"/>
          </p:nvPr>
        </p:nvSpPr>
        <p:spPr>
          <a:xfrm>
            <a:off x="914400" y="4343400"/>
            <a:ext cx="5027613" cy="4202113"/>
          </a:xfrm>
          <a:noFill/>
          <a:ln/>
        </p:spPr>
        <p:txBody>
          <a:bodyPr wrap="none" anchor="ctr"/>
          <a:lstStyle/>
          <a:p>
            <a:endParaRPr lang="en-US">
              <a:latin typeface="Times New Roman" pitchFamily="-107" charset="0"/>
              <a:ea typeface="ヒラギノ角ゴ Pro W3" pitchFamily="-107" charset="-128"/>
              <a:cs typeface="ヒラギノ角ゴ Pro W3" pitchFamily="-107" charset="-128"/>
            </a:endParaRPr>
          </a:p>
        </p:txBody>
      </p:sp>
    </p:spTree>
    <p:extLst>
      <p:ext uri="{BB962C8B-B14F-4D97-AF65-F5344CB8AC3E}">
        <p14:creationId xmlns:p14="http://schemas.microsoft.com/office/powerpoint/2010/main" val="3429233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98510C0-E44B-F64E-8A20-4C99F9CD6D43}" type="slidenum">
              <a:rPr lang="en-GB">
                <a:solidFill>
                  <a:prstClr val="black"/>
                </a:solidFill>
                <a:latin typeface="Calibri"/>
              </a:rPr>
              <a:pPr>
                <a:defRPr/>
              </a:pPr>
              <a:t>120</a:t>
            </a:fld>
            <a:endParaRPr lang="en-GB">
              <a:solidFill>
                <a:prstClr val="black"/>
              </a:solidFill>
              <a:latin typeface="Calibri"/>
            </a:endParaRPr>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p>
        </p:txBody>
      </p:sp>
    </p:spTree>
    <p:extLst>
      <p:ext uri="{BB962C8B-B14F-4D97-AF65-F5344CB8AC3E}">
        <p14:creationId xmlns:p14="http://schemas.microsoft.com/office/powerpoint/2010/main" val="5577692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C00B5F4-445D-DC4B-889C-2A2292676543}" type="slidenum">
              <a:rPr lang="en-GB">
                <a:solidFill>
                  <a:prstClr val="black"/>
                </a:solidFill>
                <a:latin typeface="Calibri"/>
              </a:rPr>
              <a:pPr>
                <a:defRPr/>
              </a:pPr>
              <a:t>121</a:t>
            </a:fld>
            <a:endParaRPr lang="en-GB">
              <a:solidFill>
                <a:prstClr val="black"/>
              </a:solidFill>
              <a:latin typeface="Calibri"/>
            </a:endParaRPr>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latin typeface="Arial" charset="0"/>
              <a:ea typeface="ＭＳ Ｐゴシック" charset="0"/>
              <a:cs typeface="ＭＳ Ｐゴシック" charset="0"/>
            </a:endParaRPr>
          </a:p>
        </p:txBody>
      </p:sp>
    </p:spTree>
    <p:extLst>
      <p:ext uri="{BB962C8B-B14F-4D97-AF65-F5344CB8AC3E}">
        <p14:creationId xmlns:p14="http://schemas.microsoft.com/office/powerpoint/2010/main" val="6616319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E5377F5-D80C-A64A-8FAB-6A701A2030F6}" type="slidenum">
              <a:rPr lang="en-GB">
                <a:solidFill>
                  <a:prstClr val="black"/>
                </a:solidFill>
                <a:latin typeface="Calibri"/>
              </a:rPr>
              <a:pPr>
                <a:defRPr/>
              </a:pPr>
              <a:t>122</a:t>
            </a:fld>
            <a:endParaRPr lang="en-GB">
              <a:solidFill>
                <a:prstClr val="black"/>
              </a:solidFill>
              <a:latin typeface="Calibri"/>
            </a:endParaRPr>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p>
        </p:txBody>
      </p:sp>
    </p:spTree>
    <p:extLst>
      <p:ext uri="{BB962C8B-B14F-4D97-AF65-F5344CB8AC3E}">
        <p14:creationId xmlns:p14="http://schemas.microsoft.com/office/powerpoint/2010/main" val="3783805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0579"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atin typeface="Arial" pitchFamily="8" charset="0"/>
              <a:ea typeface="ヒラギノ角ゴ Pro W3" pitchFamily="8" charset="-128"/>
              <a:cs typeface="ヒラギノ角ゴ Pro W3" pitchFamily="8" charset="-128"/>
            </a:endParaRPr>
          </a:p>
        </p:txBody>
      </p:sp>
    </p:spTree>
    <p:extLst>
      <p:ext uri="{BB962C8B-B14F-4D97-AF65-F5344CB8AC3E}">
        <p14:creationId xmlns:p14="http://schemas.microsoft.com/office/powerpoint/2010/main" val="7901808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0579"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atin typeface="Arial" pitchFamily="8" charset="0"/>
              <a:ea typeface="ヒラギノ角ゴ Pro W3" pitchFamily="8" charset="-128"/>
              <a:cs typeface="ヒラギノ角ゴ Pro W3" pitchFamily="8" charset="-128"/>
            </a:endParaRPr>
          </a:p>
        </p:txBody>
      </p:sp>
    </p:spTree>
    <p:extLst>
      <p:ext uri="{BB962C8B-B14F-4D97-AF65-F5344CB8AC3E}">
        <p14:creationId xmlns:p14="http://schemas.microsoft.com/office/powerpoint/2010/main" val="5309250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2627"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atin typeface="Arial" pitchFamily="8" charset="0"/>
              <a:ea typeface="ヒラギノ角ゴ Pro W3" pitchFamily="8" charset="-128"/>
              <a:cs typeface="ヒラギノ角ゴ Pro W3" pitchFamily="8" charset="-128"/>
            </a:endParaRPr>
          </a:p>
        </p:txBody>
      </p:sp>
    </p:spTree>
    <p:extLst>
      <p:ext uri="{BB962C8B-B14F-4D97-AF65-F5344CB8AC3E}">
        <p14:creationId xmlns:p14="http://schemas.microsoft.com/office/powerpoint/2010/main" val="4620393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2627"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atin typeface="Arial" pitchFamily="8" charset="0"/>
              <a:ea typeface="ヒラギノ角ゴ Pro W3" pitchFamily="8" charset="-128"/>
              <a:cs typeface="ヒラギノ角ゴ Pro W3" pitchFamily="8" charset="-128"/>
            </a:endParaRPr>
          </a:p>
        </p:txBody>
      </p:sp>
    </p:spTree>
    <p:extLst>
      <p:ext uri="{BB962C8B-B14F-4D97-AF65-F5344CB8AC3E}">
        <p14:creationId xmlns:p14="http://schemas.microsoft.com/office/powerpoint/2010/main" val="194723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pPr>
              <a:buFont typeface="Times New Roman" pitchFamily="-107" charset="0"/>
              <a:buNone/>
            </a:pPr>
            <a:fld id="{E927BDF2-CB31-1C48-89C2-28250DF3389D}" type="slidenum">
              <a:rPr lang="en-GB">
                <a:latin typeface="Times New Roman" pitchFamily="-107" charset="0"/>
                <a:ea typeface="Arial" pitchFamily="-107" charset="0"/>
                <a:cs typeface="Arial" pitchFamily="-107" charset="0"/>
              </a:rPr>
              <a:pPr>
                <a:buFont typeface="Times New Roman" pitchFamily="-107" charset="0"/>
                <a:buNone/>
              </a:pPr>
              <a:t>12</a:t>
            </a:fld>
            <a:endParaRPr lang="en-GB">
              <a:latin typeface="Times New Roman" pitchFamily="-107" charset="0"/>
              <a:ea typeface="Arial" pitchFamily="-107" charset="0"/>
              <a:cs typeface="Arial" pitchFamily="-107" charset="0"/>
            </a:endParaRPr>
          </a:p>
        </p:txBody>
      </p:sp>
      <p:sp>
        <p:nvSpPr>
          <p:cNvPr id="65539" name="Text Box 1"/>
          <p:cNvSpPr>
            <a:spLocks noGrp="1" noRot="1" noChangeAspect="1" noChangeArrowheads="1"/>
          </p:cNvSpPr>
          <p:nvPr>
            <p:ph type="sldImg"/>
          </p:nvPr>
        </p:nvSpPr>
        <p:spPr>
          <a:xfrm>
            <a:off x="1141413" y="685800"/>
            <a:ext cx="4573587" cy="3430588"/>
          </a:xfrm>
          <a:ln/>
        </p:spPr>
      </p:sp>
      <p:sp>
        <p:nvSpPr>
          <p:cNvPr id="65540" name="Text Box 2"/>
          <p:cNvSpPr>
            <a:spLocks noGrp="1" noChangeArrowheads="1"/>
          </p:cNvSpPr>
          <p:nvPr>
            <p:ph type="body" idx="1"/>
          </p:nvPr>
        </p:nvSpPr>
        <p:spPr>
          <a:xfrm>
            <a:off x="914400" y="4343400"/>
            <a:ext cx="5027613" cy="4202113"/>
          </a:xfrm>
          <a:noFill/>
          <a:ln/>
        </p:spPr>
        <p:txBody>
          <a:bodyPr wrap="none" anchor="ctr"/>
          <a:lstStyle/>
          <a:p>
            <a:endParaRPr lang="en-US">
              <a:latin typeface="Times New Roman" pitchFamily="-107" charset="0"/>
              <a:ea typeface="ヒラギノ角ゴ Pro W3" pitchFamily="-107" charset="-128"/>
              <a:cs typeface="ヒラギノ角ゴ Pro W3" pitchFamily="-107" charset="-128"/>
            </a:endParaRPr>
          </a:p>
        </p:txBody>
      </p:sp>
    </p:spTree>
    <p:extLst>
      <p:ext uri="{BB962C8B-B14F-4D97-AF65-F5344CB8AC3E}">
        <p14:creationId xmlns:p14="http://schemas.microsoft.com/office/powerpoint/2010/main" val="1814858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442F73C0-A379-904A-B101-257E9543A954}" type="slidenum">
              <a:rPr lang="en-GB">
                <a:latin typeface="Times" pitchFamily="-107" charset="0"/>
              </a:rPr>
              <a:pPr/>
              <a:t>14</a:t>
            </a:fld>
            <a:endParaRPr lang="en-GB">
              <a:latin typeface="Times" pitchFamily="-107"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it-IT">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1609125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3CD22216-59B2-2447-AD1B-3A1F3E126CCD}" type="slidenum">
              <a:rPr lang="en-GB">
                <a:latin typeface="Times" pitchFamily="-107" charset="0"/>
              </a:rPr>
              <a:pPr/>
              <a:t>15</a:t>
            </a:fld>
            <a:endParaRPr lang="en-GB">
              <a:latin typeface="Times" pitchFamily="-107"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it-IT">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1313367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F9F20A09-D988-564A-B7E1-199D7E56A210}" type="slidenum">
              <a:rPr lang="en-GB">
                <a:latin typeface="Times" pitchFamily="-107" charset="0"/>
              </a:rPr>
              <a:pPr/>
              <a:t>16</a:t>
            </a:fld>
            <a:endParaRPr lang="en-GB">
              <a:latin typeface="Times" pitchFamily="-107"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it-IT">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1927875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76D2992-AC37-C246-B0CF-2BDE178A020B}" type="slidenum">
              <a:rPr lang="en-GB"/>
              <a:pPr>
                <a:defRPr/>
              </a:pPr>
              <a:t>‹N›</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16C6BEA-2D69-2B45-A440-93C77A0F44C2}" type="slidenum">
              <a:rPr lang="en-GB"/>
              <a:pPr>
                <a:defRPr/>
              </a:pPr>
              <a:t>‹N›</a:t>
            </a:fld>
            <a:endParaRPr lang="en-GB"/>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B86082F-5DC6-344B-9E11-E158B624805A}" type="slidenum">
              <a:rPr lang="en-GB"/>
              <a:pPr>
                <a:defRPr/>
              </a:pPr>
              <a:t>‹N›</a:t>
            </a:fld>
            <a:endParaRPr lang="en-GB"/>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stile</a:t>
            </a:r>
          </a:p>
        </p:txBody>
      </p:sp>
      <p:sp>
        <p:nvSpPr>
          <p:cNvPr id="3" name="Segnaposto testo 2"/>
          <p:cNvSpPr>
            <a:spLocks noGrp="1"/>
          </p:cNvSpPr>
          <p:nvPr>
            <p:ph type="body" sz="half" idx="1"/>
          </p:nvPr>
        </p:nvSpPr>
        <p:spPr>
          <a:xfrm>
            <a:off x="685800" y="1981200"/>
            <a:ext cx="3810000"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981200"/>
            <a:ext cx="3810000" cy="19812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8200" y="4114800"/>
            <a:ext cx="3810000" cy="19812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A79628B8-9520-9047-B68A-9BF6248F80EF}" type="slidenum">
              <a:rPr lang="en-GB"/>
              <a:pPr>
                <a:defRPr/>
              </a:pPr>
              <a:t>‹N›</a:t>
            </a:fld>
            <a:endParaRPr lang="en-GB"/>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0813" cy="1141413"/>
          </a:xfrm>
        </p:spPr>
        <p:txBody>
          <a:bodyPr/>
          <a:lstStyle/>
          <a:p>
            <a:r>
              <a:rPr lang="it-IT"/>
              <a:t>Fare clic per modificare stile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F38674F1-59FA-3148-AAA8-130DF9CAB84C}" type="slidenum">
              <a:rPr lang="en-GB"/>
              <a:pPr>
                <a:defRPr/>
              </a:pPr>
              <a:t>‹N›</a:t>
            </a:fld>
            <a:endParaRPr lang="en-GB"/>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B3C7247-C562-214D-9450-415E9A00B735}" type="slidenum">
              <a:rPr lang="en-GB"/>
              <a:pPr>
                <a:defRPr/>
              </a:pPr>
              <a:t>‹N›</a:t>
            </a:fld>
            <a:endParaRPr lang="en-GB"/>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A2C3720-307E-C449-A0E0-CCD867FD06BA}" type="slidenum">
              <a:rPr lang="en-GB"/>
              <a:pPr>
                <a:defRPr/>
              </a:pPr>
              <a:t>‹N›</a:t>
            </a:fld>
            <a:endParaRPr lang="en-GB"/>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7BD8DDF-BEEC-3C4D-9A90-AA331E40245C}" type="slidenum">
              <a:rPr lang="en-GB"/>
              <a:pPr>
                <a:defRPr/>
              </a:pPr>
              <a:t>‹N›</a:t>
            </a:fld>
            <a:endParaRPr lang="en-GB"/>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9B5C3A8-7E61-744C-BCD2-AFF2D5662EAA}" type="slidenum">
              <a:rPr lang="en-GB"/>
              <a:pPr>
                <a:defRPr/>
              </a:pPr>
              <a:t>‹N›</a:t>
            </a:fld>
            <a:endParaRPr lang="en-GB"/>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190928BB-B2F3-234E-9F7A-A2D8493F1E77}" type="slidenum">
              <a:rPr lang="en-GB"/>
              <a:pPr>
                <a:defRPr/>
              </a:pPr>
              <a:t>‹N›</a:t>
            </a:fld>
            <a:endParaRPr lang="en-GB"/>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EA0002DE-C7AB-404E-AA9E-45E3F08B2B43}" type="slidenum">
              <a:rPr lang="en-GB"/>
              <a:pPr>
                <a:defRPr/>
              </a:pPr>
              <a:t>‹N›</a:t>
            </a:fld>
            <a:endParaRPr lang="en-GB"/>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995C4F7-4F41-0B47-B577-0665CCDCCF4A}" type="slidenum">
              <a:rPr lang="en-GB"/>
              <a:pPr>
                <a:defRPr/>
              </a:pPr>
              <a:t>‹N›</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0BA15D66-8FC8-2646-8593-089795C01D70}" type="slidenum">
              <a:rPr lang="en-GB"/>
              <a:pPr>
                <a:defRPr/>
              </a:pPr>
              <a:t>‹N›</a:t>
            </a:fld>
            <a:endParaRPr lang="en-GB"/>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923895F-1314-184F-AC54-77F9685D8980}" type="slidenum">
              <a:rPr lang="en-GB"/>
              <a:pPr>
                <a:defRPr/>
              </a:pPr>
              <a:t>‹N›</a:t>
            </a:fld>
            <a:endParaRPr lang="en-GB"/>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DB073403-01DB-6A43-B1F1-686AEE48933A}" type="slidenum">
              <a:rPr lang="en-GB"/>
              <a:pPr>
                <a:defRPr/>
              </a:pPr>
              <a:t>‹N›</a:t>
            </a:fld>
            <a:endParaRPr lang="en-GB"/>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C0E6758-1041-8D4C-BDA0-CC5FB7A362FE}" type="slidenum">
              <a:rPr lang="en-GB"/>
              <a:pPr>
                <a:defRPr/>
              </a:pPr>
              <a:t>‹N›</a:t>
            </a:fld>
            <a:endParaRPr lang="en-GB"/>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9942158-374F-7B45-A713-B8818ADAD64D}" type="slidenum">
              <a:rPr lang="en-GB"/>
              <a:pPr>
                <a:defRPr/>
              </a:pPr>
              <a:t>‹N›</a:t>
            </a:fld>
            <a:endParaRPr lang="en-GB"/>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stile</a:t>
            </a:r>
          </a:p>
        </p:txBody>
      </p:sp>
      <p:sp>
        <p:nvSpPr>
          <p:cNvPr id="3" name="Segnaposto testo 2"/>
          <p:cNvSpPr>
            <a:spLocks noGrp="1"/>
          </p:cNvSpPr>
          <p:nvPr>
            <p:ph type="body" sz="half" idx="1"/>
          </p:nvPr>
        </p:nvSpPr>
        <p:spPr>
          <a:xfrm>
            <a:off x="685800" y="1981200"/>
            <a:ext cx="3810000"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981200"/>
            <a:ext cx="3810000" cy="19812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8200" y="4114800"/>
            <a:ext cx="3810000" cy="19812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AB7FFBC7-1FBA-8841-920B-184EB812CCD0}" type="slidenum">
              <a:rPr lang="en-GB"/>
              <a:pPr>
                <a:defRPr/>
              </a:pPr>
              <a:t>‹N›</a:t>
            </a:fld>
            <a:endParaRPr lang="en-GB"/>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stile</a:t>
            </a:r>
          </a:p>
        </p:txBody>
      </p:sp>
      <p:sp>
        <p:nvSpPr>
          <p:cNvPr id="3" name="Segnaposto tabella 2"/>
          <p:cNvSpPr>
            <a:spLocks noGrp="1"/>
          </p:cNvSpPr>
          <p:nvPr>
            <p:ph type="tbl" idx="1"/>
          </p:nvPr>
        </p:nvSpPr>
        <p:spPr>
          <a:xfrm>
            <a:off x="685800" y="1981200"/>
            <a:ext cx="7772400" cy="4114800"/>
          </a:xfrm>
        </p:spPr>
        <p:txBody>
          <a:bodyPr/>
          <a:lstStyle/>
          <a:p>
            <a:pPr lvl="0"/>
            <a:endParaRPr lang="it-IT" noProof="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EB781FE-79CF-FF4C-B598-B1389713878C}" type="slidenum">
              <a:rPr lang="en-GB"/>
              <a:pPr>
                <a:defRPr/>
              </a:pPr>
              <a:t>‹N›</a:t>
            </a:fld>
            <a:endParaRPr lang="en-GB"/>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9" name="Titolo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it-IT"/>
              <a:t>Fare clic per modificare stile</a:t>
            </a:r>
            <a:endParaRPr lang="en-US"/>
          </a:p>
        </p:txBody>
      </p:sp>
      <p:sp>
        <p:nvSpPr>
          <p:cNvPr id="17" name="Sottotito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it-IT"/>
              <a:t>Fare clic per modificare lo stile del sottotitolo dello schema</a:t>
            </a:r>
            <a:endParaRPr lang="en-US"/>
          </a:p>
        </p:txBody>
      </p:sp>
      <p:sp>
        <p:nvSpPr>
          <p:cNvPr id="4" name="Segnaposto data 29"/>
          <p:cNvSpPr>
            <a:spLocks noGrp="1"/>
          </p:cNvSpPr>
          <p:nvPr>
            <p:ph type="dt" sz="half" idx="10"/>
          </p:nvPr>
        </p:nvSpPr>
        <p:spPr/>
        <p:txBody>
          <a:bodyPr/>
          <a:lstStyle>
            <a:lvl1pPr>
              <a:defRPr>
                <a:solidFill>
                  <a:srgbClr val="D1EAEE"/>
                </a:solidFill>
              </a:defRPr>
            </a:lvl1pPr>
          </a:lstStyle>
          <a:p>
            <a:pPr>
              <a:defRPr/>
            </a:pPr>
            <a:endParaRPr lang="it-IT"/>
          </a:p>
        </p:txBody>
      </p:sp>
      <p:sp>
        <p:nvSpPr>
          <p:cNvPr id="5" name="Segnaposto piè di pagina 18"/>
          <p:cNvSpPr>
            <a:spLocks noGrp="1"/>
          </p:cNvSpPr>
          <p:nvPr>
            <p:ph type="ftr" sz="quarter" idx="11"/>
          </p:nvPr>
        </p:nvSpPr>
        <p:spPr/>
        <p:txBody>
          <a:bodyPr/>
          <a:lstStyle>
            <a:lvl1pPr>
              <a:defRPr>
                <a:solidFill>
                  <a:srgbClr val="D1EAEE"/>
                </a:solidFill>
              </a:defRPr>
            </a:lvl1pPr>
          </a:lstStyle>
          <a:p>
            <a:pPr>
              <a:defRPr/>
            </a:pPr>
            <a:endParaRPr lang="it-IT"/>
          </a:p>
        </p:txBody>
      </p:sp>
      <p:sp>
        <p:nvSpPr>
          <p:cNvPr id="6" name="Segnaposto numero diapositiva 26"/>
          <p:cNvSpPr>
            <a:spLocks noGrp="1"/>
          </p:cNvSpPr>
          <p:nvPr>
            <p:ph type="sldNum" sz="quarter" idx="12"/>
          </p:nvPr>
        </p:nvSpPr>
        <p:spPr/>
        <p:txBody>
          <a:bodyPr/>
          <a:lstStyle>
            <a:lvl1pPr>
              <a:defRPr>
                <a:solidFill>
                  <a:srgbClr val="D1EAEE"/>
                </a:solidFill>
              </a:defRPr>
            </a:lvl1pPr>
          </a:lstStyle>
          <a:p>
            <a:pPr>
              <a:defRPr/>
            </a:pPr>
            <a:fld id="{30F4706E-6D99-8C4A-B126-718A5A5F7A3A}" type="slidenum">
              <a:rPr lang="en-GB"/>
              <a:pPr>
                <a:defRPr/>
              </a:pPr>
              <a:t>‹N›</a:t>
            </a:fld>
            <a:endParaRPr lang="en-GB"/>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9"/>
          <p:cNvSpPr>
            <a:spLocks noGrp="1"/>
          </p:cNvSpPr>
          <p:nvPr>
            <p:ph type="dt" sz="half" idx="10"/>
          </p:nvPr>
        </p:nvSpPr>
        <p:spPr/>
        <p:txBody>
          <a:bodyPr/>
          <a:lstStyle>
            <a:lvl1pPr>
              <a:defRPr/>
            </a:lvl1pPr>
          </a:lstStyle>
          <a:p>
            <a:pPr>
              <a:defRPr/>
            </a:pPr>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B55D7C92-8179-3141-BFA3-6B327F96F2CB}" type="slidenum">
              <a:rPr lang="en-GB"/>
              <a:pPr>
                <a:defRPr/>
              </a:pPr>
              <a:t>‹N›</a:t>
            </a:fld>
            <a:endParaRPr lang="en-GB"/>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it-IT"/>
              <a:t>Fare clic per modificare stile</a:t>
            </a:r>
            <a:endParaRPr lang="en-US"/>
          </a:p>
        </p:txBody>
      </p:sp>
      <p:sp>
        <p:nvSpPr>
          <p:cNvPr id="3" name="Segnaposto testo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lvl1pPr>
              <a:defRPr>
                <a:solidFill>
                  <a:srgbClr val="D1EAEE"/>
                </a:solidFill>
              </a:defRPr>
            </a:lvl1pPr>
          </a:lstStyle>
          <a:p>
            <a:pPr>
              <a:defRPr/>
            </a:pPr>
            <a:endParaRPr lang="it-IT"/>
          </a:p>
        </p:txBody>
      </p:sp>
      <p:sp>
        <p:nvSpPr>
          <p:cNvPr id="5" name="Segnaposto piè di pagina 4"/>
          <p:cNvSpPr>
            <a:spLocks noGrp="1"/>
          </p:cNvSpPr>
          <p:nvPr>
            <p:ph type="ftr" sz="quarter" idx="11"/>
          </p:nvPr>
        </p:nvSpPr>
        <p:spPr/>
        <p:txBody>
          <a:bodyPr/>
          <a:lstStyle>
            <a:lvl1pPr>
              <a:defRPr>
                <a:solidFill>
                  <a:srgbClr val="D1EAEE"/>
                </a:solidFill>
              </a:defRPr>
            </a:lvl1pPr>
          </a:lstStyle>
          <a:p>
            <a:pPr>
              <a:defRPr/>
            </a:pPr>
            <a:endParaRPr lang="it-IT"/>
          </a:p>
        </p:txBody>
      </p:sp>
      <p:sp>
        <p:nvSpPr>
          <p:cNvPr id="6" name="Segnaposto numero diapositiva 5"/>
          <p:cNvSpPr>
            <a:spLocks noGrp="1"/>
          </p:cNvSpPr>
          <p:nvPr>
            <p:ph type="sldNum" sz="quarter" idx="12"/>
          </p:nvPr>
        </p:nvSpPr>
        <p:spPr/>
        <p:txBody>
          <a:bodyPr/>
          <a:lstStyle>
            <a:lvl1pPr>
              <a:defRPr>
                <a:solidFill>
                  <a:srgbClr val="D1EAEE"/>
                </a:solidFill>
              </a:defRPr>
            </a:lvl1pPr>
          </a:lstStyle>
          <a:p>
            <a:pPr>
              <a:defRPr/>
            </a:pPr>
            <a:fld id="{89C7258E-3BF1-694C-BA4B-7AD643FCD2C2}" type="slidenum">
              <a:rPr lang="en-GB"/>
              <a:pPr>
                <a:defRPr/>
              </a:pPr>
              <a:t>‹N›</a:t>
            </a:fld>
            <a:endParaRPr lang="en-GB"/>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618C067-852F-E044-BB3F-EC9C5A191A30}" type="slidenum">
              <a:rPr lang="en-GB"/>
              <a:pPr>
                <a:defRPr/>
              </a:pPr>
              <a:t>‹N›</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p>
            <a:r>
              <a:rPr lang="it-IT"/>
              <a:t>Fare clic per modificare stile</a:t>
            </a:r>
            <a:endParaRPr lang="en-US"/>
          </a:p>
        </p:txBody>
      </p:sp>
      <p:sp>
        <p:nvSpPr>
          <p:cNvPr id="3" name="Segnaposto contenut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9"/>
          <p:cNvSpPr>
            <a:spLocks noGrp="1"/>
          </p:cNvSpPr>
          <p:nvPr>
            <p:ph type="dt" sz="half" idx="10"/>
          </p:nvPr>
        </p:nvSpPr>
        <p:spPr/>
        <p:txBody>
          <a:bodyPr/>
          <a:lstStyle>
            <a:lvl1pPr>
              <a:defRPr/>
            </a:lvl1pPr>
          </a:lstStyle>
          <a:p>
            <a:pPr>
              <a:defRPr/>
            </a:pPr>
            <a:endParaRPr lang="it-IT"/>
          </a:p>
        </p:txBody>
      </p:sp>
      <p:sp>
        <p:nvSpPr>
          <p:cNvPr id="6" name="Segnaposto piè di pagina 21"/>
          <p:cNvSpPr>
            <a:spLocks noGrp="1"/>
          </p:cNvSpPr>
          <p:nvPr>
            <p:ph type="ftr" sz="quarter" idx="11"/>
          </p:nvPr>
        </p:nvSpPr>
        <p:spPr/>
        <p:txBody>
          <a:bodyPr/>
          <a:lstStyle>
            <a:lvl1pPr>
              <a:defRPr/>
            </a:lvl1pPr>
          </a:lstStyle>
          <a:p>
            <a:pPr>
              <a:defRPr/>
            </a:pPr>
            <a:endParaRPr lang="it-IT"/>
          </a:p>
        </p:txBody>
      </p:sp>
      <p:sp>
        <p:nvSpPr>
          <p:cNvPr id="7" name="Segnaposto numero diapositiva 17"/>
          <p:cNvSpPr>
            <a:spLocks noGrp="1"/>
          </p:cNvSpPr>
          <p:nvPr>
            <p:ph type="sldNum" sz="quarter" idx="12"/>
          </p:nvPr>
        </p:nvSpPr>
        <p:spPr/>
        <p:txBody>
          <a:bodyPr/>
          <a:lstStyle>
            <a:lvl1pPr>
              <a:defRPr/>
            </a:lvl1pPr>
          </a:lstStyle>
          <a:p>
            <a:pPr>
              <a:defRPr/>
            </a:pPr>
            <a:fld id="{EF5C462D-C763-DD46-8F70-19A863381187}" type="slidenum">
              <a:rPr lang="en-GB"/>
              <a:pPr>
                <a:defRPr/>
              </a:pPr>
              <a:t>‹N›</a:t>
            </a:fld>
            <a:endParaRPr lang="en-GB"/>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lvl1pPr>
              <a:defRPr/>
            </a:lvl1pPr>
          </a:lstStyle>
          <a:p>
            <a:r>
              <a:rPr lang="it-IT"/>
              <a:t>Fare clic per modificare stile</a:t>
            </a:r>
            <a:endParaRPr lang="en-US"/>
          </a:p>
        </p:txBody>
      </p:sp>
      <p:sp>
        <p:nvSpPr>
          <p:cNvPr id="3" name="Segnaposto tes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it-IT"/>
              <a:t>Fare clic per modificare gli stili del testo dello schema</a:t>
            </a:r>
          </a:p>
        </p:txBody>
      </p:sp>
      <p:sp>
        <p:nvSpPr>
          <p:cNvPr id="4" name="Segnaposto testo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it-IT"/>
              <a:t>Fare clic per modificare gli stili del testo dello schema</a:t>
            </a:r>
          </a:p>
        </p:txBody>
      </p:sp>
      <p:sp>
        <p:nvSpPr>
          <p:cNvPr id="5" name="Segnaposto contenut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contenuto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9"/>
          <p:cNvSpPr>
            <a:spLocks noGrp="1"/>
          </p:cNvSpPr>
          <p:nvPr>
            <p:ph type="dt" sz="half" idx="10"/>
          </p:nvPr>
        </p:nvSpPr>
        <p:spPr/>
        <p:txBody>
          <a:bodyPr/>
          <a:lstStyle>
            <a:lvl1pPr>
              <a:defRPr/>
            </a:lvl1pPr>
          </a:lstStyle>
          <a:p>
            <a:pPr>
              <a:defRPr/>
            </a:pPr>
            <a:endParaRPr lang="it-IT"/>
          </a:p>
        </p:txBody>
      </p:sp>
      <p:sp>
        <p:nvSpPr>
          <p:cNvPr id="8" name="Segnaposto piè di pagina 21"/>
          <p:cNvSpPr>
            <a:spLocks noGrp="1"/>
          </p:cNvSpPr>
          <p:nvPr>
            <p:ph type="ftr" sz="quarter" idx="11"/>
          </p:nvPr>
        </p:nvSpPr>
        <p:spPr/>
        <p:txBody>
          <a:bodyPr/>
          <a:lstStyle>
            <a:lvl1pPr>
              <a:defRPr/>
            </a:lvl1pPr>
          </a:lstStyle>
          <a:p>
            <a:pPr>
              <a:defRPr/>
            </a:pPr>
            <a:endParaRPr lang="it-IT"/>
          </a:p>
        </p:txBody>
      </p:sp>
      <p:sp>
        <p:nvSpPr>
          <p:cNvPr id="9" name="Segnaposto numero diapositiva 17"/>
          <p:cNvSpPr>
            <a:spLocks noGrp="1"/>
          </p:cNvSpPr>
          <p:nvPr>
            <p:ph type="sldNum" sz="quarter" idx="12"/>
          </p:nvPr>
        </p:nvSpPr>
        <p:spPr/>
        <p:txBody>
          <a:bodyPr/>
          <a:lstStyle>
            <a:lvl1pPr>
              <a:defRPr/>
            </a:lvl1pPr>
          </a:lstStyle>
          <a:p>
            <a:pPr>
              <a:defRPr/>
            </a:pPr>
            <a:fld id="{057CEE34-FE2C-354C-9302-062E1E1837BA}" type="slidenum">
              <a:rPr lang="en-GB"/>
              <a:pPr>
                <a:defRPr/>
              </a:pPr>
              <a:t>‹N›</a:t>
            </a:fld>
            <a:endParaRPr lang="en-GB"/>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it-IT"/>
              <a:t>Fare clic per modificare stile</a:t>
            </a:r>
            <a:endParaRPr lang="en-US"/>
          </a:p>
        </p:txBody>
      </p:sp>
      <p:sp>
        <p:nvSpPr>
          <p:cNvPr id="3" name="Segnaposto data 9"/>
          <p:cNvSpPr>
            <a:spLocks noGrp="1"/>
          </p:cNvSpPr>
          <p:nvPr>
            <p:ph type="dt" sz="half" idx="10"/>
          </p:nvPr>
        </p:nvSpPr>
        <p:spPr/>
        <p:txBody>
          <a:bodyPr/>
          <a:lstStyle>
            <a:lvl1pPr>
              <a:defRPr/>
            </a:lvl1pPr>
          </a:lstStyle>
          <a:p>
            <a:pPr>
              <a:defRPr/>
            </a:pPr>
            <a:endParaRPr lang="it-IT"/>
          </a:p>
        </p:txBody>
      </p:sp>
      <p:sp>
        <p:nvSpPr>
          <p:cNvPr id="4" name="Segnaposto piè di pagina 21"/>
          <p:cNvSpPr>
            <a:spLocks noGrp="1"/>
          </p:cNvSpPr>
          <p:nvPr>
            <p:ph type="ftr" sz="quarter" idx="11"/>
          </p:nvPr>
        </p:nvSpPr>
        <p:spPr/>
        <p:txBody>
          <a:bodyPr/>
          <a:lstStyle>
            <a:lvl1pPr>
              <a:defRPr/>
            </a:lvl1pPr>
          </a:lstStyle>
          <a:p>
            <a:pPr>
              <a:defRPr/>
            </a:pPr>
            <a:endParaRPr lang="it-IT"/>
          </a:p>
        </p:txBody>
      </p:sp>
      <p:sp>
        <p:nvSpPr>
          <p:cNvPr id="5" name="Segnaposto numero diapositiva 17"/>
          <p:cNvSpPr>
            <a:spLocks noGrp="1"/>
          </p:cNvSpPr>
          <p:nvPr>
            <p:ph type="sldNum" sz="quarter" idx="12"/>
          </p:nvPr>
        </p:nvSpPr>
        <p:spPr/>
        <p:txBody>
          <a:bodyPr/>
          <a:lstStyle>
            <a:lvl1pPr>
              <a:defRPr/>
            </a:lvl1pPr>
          </a:lstStyle>
          <a:p>
            <a:pPr>
              <a:defRPr/>
            </a:pPr>
            <a:fld id="{79BA2EAA-64A9-464D-80A6-ECC96985B74A}" type="slidenum">
              <a:rPr lang="en-GB"/>
              <a:pPr>
                <a:defRPr/>
              </a:pPr>
              <a:t>‹N›</a:t>
            </a:fld>
            <a:endParaRPr lang="en-GB"/>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9"/>
          <p:cNvSpPr>
            <a:spLocks noGrp="1"/>
          </p:cNvSpPr>
          <p:nvPr>
            <p:ph type="dt" sz="half" idx="10"/>
          </p:nvPr>
        </p:nvSpPr>
        <p:spPr/>
        <p:txBody>
          <a:bodyPr/>
          <a:lstStyle>
            <a:lvl1pPr>
              <a:defRPr/>
            </a:lvl1pPr>
          </a:lstStyle>
          <a:p>
            <a:pPr>
              <a:defRPr/>
            </a:pPr>
            <a:endParaRPr lang="it-IT"/>
          </a:p>
        </p:txBody>
      </p:sp>
      <p:sp>
        <p:nvSpPr>
          <p:cNvPr id="3" name="Segnaposto piè di pagina 21"/>
          <p:cNvSpPr>
            <a:spLocks noGrp="1"/>
          </p:cNvSpPr>
          <p:nvPr>
            <p:ph type="ftr" sz="quarter" idx="11"/>
          </p:nvPr>
        </p:nvSpPr>
        <p:spPr/>
        <p:txBody>
          <a:bodyPr/>
          <a:lstStyle>
            <a:lvl1pPr>
              <a:defRPr/>
            </a:lvl1pPr>
          </a:lstStyle>
          <a:p>
            <a:pPr>
              <a:defRPr/>
            </a:pPr>
            <a:endParaRPr lang="it-IT"/>
          </a:p>
        </p:txBody>
      </p:sp>
      <p:sp>
        <p:nvSpPr>
          <p:cNvPr id="4" name="Segnaposto numero diapositiva 17"/>
          <p:cNvSpPr>
            <a:spLocks noGrp="1"/>
          </p:cNvSpPr>
          <p:nvPr>
            <p:ph type="sldNum" sz="quarter" idx="12"/>
          </p:nvPr>
        </p:nvSpPr>
        <p:spPr/>
        <p:txBody>
          <a:bodyPr/>
          <a:lstStyle>
            <a:lvl1pPr>
              <a:defRPr/>
            </a:lvl1pPr>
          </a:lstStyle>
          <a:p>
            <a:pPr>
              <a:defRPr/>
            </a:pPr>
            <a:fld id="{891E295A-4935-804B-9C1C-15FCFE998D82}" type="slidenum">
              <a:rPr lang="en-GB"/>
              <a:pPr>
                <a:defRPr/>
              </a:pPr>
              <a:t>‹N›</a:t>
            </a:fld>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it-IT"/>
              <a:t>Fare clic per modificare stile</a:t>
            </a:r>
            <a:endParaRPr lang="en-US"/>
          </a:p>
        </p:txBody>
      </p:sp>
      <p:sp>
        <p:nvSpPr>
          <p:cNvPr id="3" name="Segnaposto tes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it-IT"/>
              <a:t>Fare clic per modificare gli stili del testo dello schema</a:t>
            </a:r>
          </a:p>
        </p:txBody>
      </p:sp>
      <p:sp>
        <p:nvSpPr>
          <p:cNvPr id="4" name="Segnaposto contenut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9"/>
          <p:cNvSpPr>
            <a:spLocks noGrp="1"/>
          </p:cNvSpPr>
          <p:nvPr>
            <p:ph type="dt" sz="half" idx="10"/>
          </p:nvPr>
        </p:nvSpPr>
        <p:spPr/>
        <p:txBody>
          <a:bodyPr/>
          <a:lstStyle>
            <a:lvl1pPr>
              <a:defRPr/>
            </a:lvl1pPr>
          </a:lstStyle>
          <a:p>
            <a:pPr>
              <a:defRPr/>
            </a:pPr>
            <a:endParaRPr lang="it-IT"/>
          </a:p>
        </p:txBody>
      </p:sp>
      <p:sp>
        <p:nvSpPr>
          <p:cNvPr id="6" name="Segnaposto piè di pagina 21"/>
          <p:cNvSpPr>
            <a:spLocks noGrp="1"/>
          </p:cNvSpPr>
          <p:nvPr>
            <p:ph type="ftr" sz="quarter" idx="11"/>
          </p:nvPr>
        </p:nvSpPr>
        <p:spPr/>
        <p:txBody>
          <a:bodyPr/>
          <a:lstStyle>
            <a:lvl1pPr>
              <a:defRPr/>
            </a:lvl1pPr>
          </a:lstStyle>
          <a:p>
            <a:pPr>
              <a:defRPr/>
            </a:pPr>
            <a:endParaRPr lang="it-IT"/>
          </a:p>
        </p:txBody>
      </p:sp>
      <p:sp>
        <p:nvSpPr>
          <p:cNvPr id="7" name="Segnaposto numero diapositiva 17"/>
          <p:cNvSpPr>
            <a:spLocks noGrp="1"/>
          </p:cNvSpPr>
          <p:nvPr>
            <p:ph type="sldNum" sz="quarter" idx="12"/>
          </p:nvPr>
        </p:nvSpPr>
        <p:spPr/>
        <p:txBody>
          <a:bodyPr/>
          <a:lstStyle>
            <a:lvl1pPr>
              <a:defRPr/>
            </a:lvl1pPr>
          </a:lstStyle>
          <a:p>
            <a:pPr>
              <a:defRPr/>
            </a:pPr>
            <a:fld id="{808024A9-467A-2445-A09B-36CCF5FEEA40}" type="slidenum">
              <a:rPr lang="en-GB"/>
              <a:pPr>
                <a:defRPr/>
              </a:pPr>
              <a:t>‹N›</a:t>
            </a:fld>
            <a:endParaRPr lang="en-GB"/>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5" name="Ritaglia e arrotonda singolo angolo rettangolo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prstTxWarp prst="textNoShape">
              <a:avLst/>
            </a:prstTxWarp>
          </a:bodyPr>
          <a:lstStyle/>
          <a:p>
            <a:pPr algn="ctr" eaLnBrk="1" hangingPunct="1">
              <a:defRPr/>
            </a:pPr>
            <a:endParaRPr lang="en-US">
              <a:solidFill>
                <a:srgbClr val="FFFFFF"/>
              </a:solidFill>
              <a:ea typeface="ＭＳ Ｐゴシック" pitchFamily="112" charset="-128"/>
              <a:cs typeface="ＭＳ Ｐゴシック" pitchFamily="112" charset="-128"/>
            </a:endParaRPr>
          </a:p>
        </p:txBody>
      </p:sp>
      <p:sp>
        <p:nvSpPr>
          <p:cNvPr id="6" name="Triangolo rettangolo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prstTxWarp prst="textNoShape">
              <a:avLst/>
            </a:prstTxWarp>
          </a:bodyPr>
          <a:lstStyle/>
          <a:p>
            <a:pPr algn="ctr" eaLnBrk="1" hangingPunct="1">
              <a:defRPr/>
            </a:pPr>
            <a:endParaRPr lang="en-US">
              <a:solidFill>
                <a:srgbClr val="FFFFFF"/>
              </a:solidFill>
              <a:ea typeface="ＭＳ Ｐゴシック" pitchFamily="112" charset="-128"/>
              <a:cs typeface="ＭＳ Ｐゴシック" pitchFamily="112" charset="-128"/>
            </a:endParaRPr>
          </a:p>
        </p:txBody>
      </p:sp>
      <p:sp>
        <p:nvSpPr>
          <p:cNvPr id="7" name="Figura a mano libera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prstTxWarp prst="textNoShape">
              <a:avLst/>
            </a:prstTxWarp>
          </a:bodyPr>
          <a:lstStyle/>
          <a:p>
            <a:pPr eaLnBrk="1" hangingPunct="1">
              <a:defRPr/>
            </a:pPr>
            <a:endParaRPr lang="en-US">
              <a:latin typeface="Constantia" pitchFamily="112" charset="0"/>
            </a:endParaRPr>
          </a:p>
        </p:txBody>
      </p:sp>
      <p:sp>
        <p:nvSpPr>
          <p:cNvPr id="8" name="Figura a mano libera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prstTxWarp prst="textNoShape">
              <a:avLst/>
            </a:prstTxWarp>
          </a:bodyPr>
          <a:lstStyle/>
          <a:p>
            <a:pPr eaLnBrk="1" hangingPunct="1">
              <a:defRPr/>
            </a:pPr>
            <a:endParaRPr lang="en-US">
              <a:latin typeface="Constantia" pitchFamily="112" charset="0"/>
            </a:endParaRPr>
          </a:p>
        </p:txBody>
      </p:sp>
      <p:sp>
        <p:nvSpPr>
          <p:cNvPr id="2" name="Titolo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it-IT"/>
              <a:t>Fare clic per modificare stile</a:t>
            </a:r>
            <a:endParaRPr lang="en-US"/>
          </a:p>
        </p:txBody>
      </p:sp>
      <p:sp>
        <p:nvSpPr>
          <p:cNvPr id="4" name="Segnaposto testo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it-IT"/>
              <a:t>Fare clic per modificare gli stili del testo dello schema</a:t>
            </a:r>
          </a:p>
        </p:txBody>
      </p:sp>
      <p:sp>
        <p:nvSpPr>
          <p:cNvPr id="3" name="Segnaposto immagin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it-IT" noProof="0"/>
              <a:t>Fare clic sull'icona per inserire un'immagine</a:t>
            </a:r>
            <a:endParaRPr lang="en-US" noProof="0" dirty="0"/>
          </a:p>
        </p:txBody>
      </p:sp>
      <p:sp>
        <p:nvSpPr>
          <p:cNvPr id="9" name="Segnaposto data 4"/>
          <p:cNvSpPr>
            <a:spLocks noGrp="1"/>
          </p:cNvSpPr>
          <p:nvPr>
            <p:ph type="dt" sz="half" idx="10"/>
          </p:nvPr>
        </p:nvSpPr>
        <p:spPr/>
        <p:txBody>
          <a:bodyPr/>
          <a:lstStyle>
            <a:lvl1pPr>
              <a:defRPr/>
            </a:lvl1pPr>
          </a:lstStyle>
          <a:p>
            <a:pPr>
              <a:defRPr/>
            </a:pPr>
            <a:endParaRPr lang="it-IT"/>
          </a:p>
        </p:txBody>
      </p:sp>
      <p:sp>
        <p:nvSpPr>
          <p:cNvPr id="10" name="Segnaposto piè di pagina 5"/>
          <p:cNvSpPr>
            <a:spLocks noGrp="1"/>
          </p:cNvSpPr>
          <p:nvPr>
            <p:ph type="ftr" sz="quarter" idx="11"/>
          </p:nvPr>
        </p:nvSpPr>
        <p:spPr/>
        <p:txBody>
          <a:bodyPr/>
          <a:lstStyle>
            <a:lvl1pPr>
              <a:defRPr/>
            </a:lvl1pPr>
          </a:lstStyle>
          <a:p>
            <a:pPr>
              <a:defRPr/>
            </a:pPr>
            <a:endParaRPr lang="it-IT"/>
          </a:p>
        </p:txBody>
      </p:sp>
      <p:sp>
        <p:nvSpPr>
          <p:cNvPr id="11" name="Segnaposto numero diapositiva 6"/>
          <p:cNvSpPr>
            <a:spLocks noGrp="1"/>
          </p:cNvSpPr>
          <p:nvPr>
            <p:ph type="sldNum" sz="quarter" idx="12"/>
          </p:nvPr>
        </p:nvSpPr>
        <p:spPr>
          <a:xfrm>
            <a:off x="8077200" y="6356350"/>
            <a:ext cx="609600" cy="365125"/>
          </a:xfrm>
        </p:spPr>
        <p:txBody>
          <a:bodyPr/>
          <a:lstStyle>
            <a:lvl1pPr>
              <a:defRPr/>
            </a:lvl1pPr>
          </a:lstStyle>
          <a:p>
            <a:pPr>
              <a:defRPr/>
            </a:pPr>
            <a:fld id="{2706C887-8697-9A47-BF95-C98BEAB7B9C4}" type="slidenum">
              <a:rPr lang="en-GB"/>
              <a:pPr>
                <a:defRPr/>
              </a:pPr>
              <a:t>‹N›</a:t>
            </a:fld>
            <a:endParaRPr lang="en-GB"/>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9"/>
          <p:cNvSpPr>
            <a:spLocks noGrp="1"/>
          </p:cNvSpPr>
          <p:nvPr>
            <p:ph type="dt" sz="half" idx="10"/>
          </p:nvPr>
        </p:nvSpPr>
        <p:spPr/>
        <p:txBody>
          <a:bodyPr/>
          <a:lstStyle>
            <a:lvl1pPr>
              <a:defRPr/>
            </a:lvl1pPr>
          </a:lstStyle>
          <a:p>
            <a:pPr>
              <a:defRPr/>
            </a:pPr>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36C0BA40-9484-4D4F-85E1-B5281997D552}" type="slidenum">
              <a:rPr lang="en-GB"/>
              <a:pPr>
                <a:defRPr/>
              </a:pPr>
              <a:t>‹N›</a:t>
            </a:fld>
            <a:endParaRPr lang="en-GB"/>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914401"/>
            <a:ext cx="2057400" cy="5211763"/>
          </a:xfrm>
        </p:spPr>
        <p:txBody>
          <a:bodyPr vert="eaVert"/>
          <a:lstStyle/>
          <a:p>
            <a:r>
              <a:rPr lang="it-IT"/>
              <a:t>Fare clic per modificare stile</a:t>
            </a:r>
            <a:endParaRPr lang="en-US"/>
          </a:p>
        </p:txBody>
      </p:sp>
      <p:sp>
        <p:nvSpPr>
          <p:cNvPr id="3" name="Segnaposto testo verticale 2"/>
          <p:cNvSpPr>
            <a:spLocks noGrp="1"/>
          </p:cNvSpPr>
          <p:nvPr>
            <p:ph type="body" orient="vert" idx="1"/>
          </p:nvPr>
        </p:nvSpPr>
        <p:spPr>
          <a:xfrm>
            <a:off x="457200" y="914401"/>
            <a:ext cx="6019800" cy="5211763"/>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9"/>
          <p:cNvSpPr>
            <a:spLocks noGrp="1"/>
          </p:cNvSpPr>
          <p:nvPr>
            <p:ph type="dt" sz="half" idx="10"/>
          </p:nvPr>
        </p:nvSpPr>
        <p:spPr/>
        <p:txBody>
          <a:bodyPr/>
          <a:lstStyle>
            <a:lvl1pPr>
              <a:defRPr/>
            </a:lvl1pPr>
          </a:lstStyle>
          <a:p>
            <a:pPr>
              <a:defRPr/>
            </a:pPr>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882101E3-F894-A745-9B1F-A92110B046D9}" type="slidenum">
              <a:rPr lang="en-GB"/>
              <a:pPr>
                <a:defRPr/>
              </a:pPr>
              <a:t>‹N›</a:t>
            </a:fld>
            <a:endParaRPr lang="en-GB"/>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9"/>
          <p:cNvSpPr>
            <a:spLocks noGrp="1"/>
          </p:cNvSpPr>
          <p:nvPr>
            <p:ph type="dt" sz="half" idx="10"/>
          </p:nvPr>
        </p:nvSpPr>
        <p:spPr/>
        <p:txBody>
          <a:bodyPr/>
          <a:lstStyle>
            <a:lvl1pPr>
              <a:defRPr>
                <a:latin typeface="Times" charset="0"/>
              </a:defRPr>
            </a:lvl1pPr>
          </a:lstStyle>
          <a:p>
            <a:pPr>
              <a:defRPr/>
            </a:pPr>
            <a:endParaRPr lang="it-IT"/>
          </a:p>
        </p:txBody>
      </p:sp>
      <p:sp>
        <p:nvSpPr>
          <p:cNvPr id="5" name="Segnaposto piè di pagina 21"/>
          <p:cNvSpPr>
            <a:spLocks noGrp="1"/>
          </p:cNvSpPr>
          <p:nvPr>
            <p:ph type="ftr" sz="quarter" idx="11"/>
          </p:nvPr>
        </p:nvSpPr>
        <p:spPr/>
        <p:txBody>
          <a:bodyPr/>
          <a:lstStyle>
            <a:lvl1pPr>
              <a:defRPr>
                <a:latin typeface="Times" charset="0"/>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atin typeface="Times" charset="0"/>
              </a:defRPr>
            </a:lvl1pPr>
          </a:lstStyle>
          <a:p>
            <a:pPr>
              <a:defRPr/>
            </a:pPr>
            <a:fld id="{4B955E71-D475-DE44-8A7C-FFEE05412601}" type="slidenum">
              <a:rPr lang="en-GB"/>
              <a:pPr>
                <a:defRPr/>
              </a:pPr>
              <a:t>‹N›</a:t>
            </a:fld>
            <a:endParaRPr lang="en-GB"/>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9A3DEFD-700D-3049-AF83-39455D6DB852}" type="slidenum">
              <a:rPr lang="en-GB"/>
              <a:pPr>
                <a:defRPr/>
              </a:pPr>
              <a:t>‹N›</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590EFEB4-5C25-324B-81C1-91A9641E6267}" type="slidenum">
              <a:rPr lang="en-GB"/>
              <a:pPr>
                <a:defRPr/>
              </a:pPr>
              <a:t>‹N›</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3E8F7974-6DDA-2D48-9A23-B6AD97ABAB5B}" type="datetime1">
              <a:rPr lang="it-IT">
                <a:solidFill>
                  <a:prstClr val="black">
                    <a:tint val="75000"/>
                  </a:prstClr>
                </a:solidFill>
                <a:latin typeface="Calibri"/>
              </a:rPr>
              <a:pPr>
                <a:defRPr/>
              </a:pPr>
              <a:t>14/03/23</a:t>
            </a:fld>
            <a:endParaRPr lang="en-US">
              <a:solidFill>
                <a:prstClr val="black">
                  <a:tint val="75000"/>
                </a:prstClr>
              </a:solidFill>
              <a:latin typeface="Calibri"/>
            </a:endParaRPr>
          </a:p>
        </p:txBody>
      </p:sp>
      <p:sp>
        <p:nvSpPr>
          <p:cNvPr id="3" name="Segnaposto piè di pagina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egnaposto numero diapositiva 5"/>
          <p:cNvSpPr>
            <a:spLocks noGrp="1"/>
          </p:cNvSpPr>
          <p:nvPr>
            <p:ph type="sldNum" sz="quarter" idx="12"/>
          </p:nvPr>
        </p:nvSpPr>
        <p:spPr/>
        <p:txBody>
          <a:bodyPr/>
          <a:lstStyle>
            <a:lvl1pPr>
              <a:defRPr/>
            </a:lvl1pPr>
          </a:lstStyle>
          <a:p>
            <a:pPr>
              <a:defRPr/>
            </a:pPr>
            <a:fld id="{A7A8D8C1-2059-9442-B73C-6F5CF28C0F0A}" type="slidenum">
              <a:rPr lang="en-US">
                <a:solidFill>
                  <a:prstClr val="black">
                    <a:tint val="75000"/>
                  </a:prstClr>
                </a:solidFill>
                <a:latin typeface="Calibri"/>
              </a:rPr>
              <a:pPr>
                <a:defRPr/>
              </a:pPr>
              <a:t>‹N›</a:t>
            </a:fld>
            <a:endParaRPr lang="en-US">
              <a:solidFill>
                <a:prstClr val="black">
                  <a:tint val="75000"/>
                </a:prstClr>
              </a:solidFill>
              <a:latin typeface="Calibri"/>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lvl1pPr>
              <a:defRPr/>
            </a:lvl1pPr>
          </a:lstStyle>
          <a:p>
            <a:pPr>
              <a:defRPr/>
            </a:pPr>
            <a:fld id="{1EA095DA-A3FD-0843-B4CE-CF8D2352C9C9}" type="datetime1">
              <a:rPr lang="it-IT">
                <a:solidFill>
                  <a:prstClr val="black">
                    <a:tint val="75000"/>
                  </a:prstClr>
                </a:solidFill>
                <a:latin typeface="Calibri"/>
              </a:rPr>
              <a:pPr>
                <a:defRPr/>
              </a:pPr>
              <a:t>14/03/23</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6065D25B-30E2-1C46-AA50-909C06E76AB8}" type="slidenum">
              <a:rPr lang="en-US">
                <a:solidFill>
                  <a:prstClr val="black">
                    <a:tint val="75000"/>
                  </a:prstClr>
                </a:solidFill>
                <a:latin typeface="Calibri"/>
              </a:rPr>
              <a:pPr>
                <a:defRPr/>
              </a:pPr>
              <a:t>‹N›</a:t>
            </a:fld>
            <a:endParaRPr lang="en-US">
              <a:solidFill>
                <a:prstClr val="black">
                  <a:tint val="75000"/>
                </a:prstClr>
              </a:solidFill>
              <a:latin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4DA34BD9-93E5-9445-9806-4BDA20331E57}" type="datetime1">
              <a:rPr lang="it-IT">
                <a:solidFill>
                  <a:prstClr val="black">
                    <a:tint val="75000"/>
                  </a:prstClr>
                </a:solidFill>
                <a:latin typeface="Calibri"/>
              </a:rPr>
              <a:pPr>
                <a:defRPr/>
              </a:pPr>
              <a:t>14/03/23</a:t>
            </a:fld>
            <a:endParaRPr lang="en-US">
              <a:solidFill>
                <a:prstClr val="black">
                  <a:tint val="75000"/>
                </a:prstClr>
              </a:solidFill>
              <a:latin typeface="Calibri"/>
            </a:endParaRPr>
          </a:p>
        </p:txBody>
      </p:sp>
      <p:sp>
        <p:nvSpPr>
          <p:cNvPr id="6" name="Segnaposto piè di pagina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egnaposto numero diapositiva 5"/>
          <p:cNvSpPr>
            <a:spLocks noGrp="1"/>
          </p:cNvSpPr>
          <p:nvPr>
            <p:ph type="sldNum" sz="quarter" idx="12"/>
          </p:nvPr>
        </p:nvSpPr>
        <p:spPr/>
        <p:txBody>
          <a:bodyPr/>
          <a:lstStyle>
            <a:lvl1pPr>
              <a:defRPr/>
            </a:lvl1pPr>
          </a:lstStyle>
          <a:p>
            <a:pPr>
              <a:defRPr/>
            </a:pPr>
            <a:fld id="{8F843596-C254-D149-973C-A4BB5D5A52AA}" type="slidenum">
              <a:rPr lang="en-US">
                <a:solidFill>
                  <a:prstClr val="black">
                    <a:tint val="75000"/>
                  </a:prstClr>
                </a:solidFill>
                <a:latin typeface="Calibri"/>
              </a:rPr>
              <a:pPr>
                <a:defRPr/>
              </a:pPr>
              <a:t>‹N›</a:t>
            </a:fld>
            <a:endParaRPr lang="en-US">
              <a:solidFill>
                <a:prstClr val="black">
                  <a:tint val="75000"/>
                </a:prstClr>
              </a:solidFill>
              <a:latin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3E8F7974-6DDA-2D48-9A23-B6AD97ABAB5B}" type="datetime1">
              <a:rPr lang="it-IT">
                <a:solidFill>
                  <a:prstClr val="black">
                    <a:tint val="75000"/>
                  </a:prstClr>
                </a:solidFill>
                <a:latin typeface="Calibri"/>
              </a:rPr>
              <a:pPr>
                <a:defRPr/>
              </a:pPr>
              <a:t>14/03/23</a:t>
            </a:fld>
            <a:endParaRPr lang="en-US">
              <a:solidFill>
                <a:prstClr val="black">
                  <a:tint val="75000"/>
                </a:prstClr>
              </a:solidFill>
              <a:latin typeface="Calibri"/>
            </a:endParaRPr>
          </a:p>
        </p:txBody>
      </p:sp>
      <p:sp>
        <p:nvSpPr>
          <p:cNvPr id="3" name="Segnaposto piè di pagina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egnaposto numero diapositiva 5"/>
          <p:cNvSpPr>
            <a:spLocks noGrp="1"/>
          </p:cNvSpPr>
          <p:nvPr>
            <p:ph type="sldNum" sz="quarter" idx="12"/>
          </p:nvPr>
        </p:nvSpPr>
        <p:spPr/>
        <p:txBody>
          <a:bodyPr/>
          <a:lstStyle>
            <a:lvl1pPr>
              <a:defRPr/>
            </a:lvl1pPr>
          </a:lstStyle>
          <a:p>
            <a:pPr>
              <a:defRPr/>
            </a:pPr>
            <a:fld id="{A7A8D8C1-2059-9442-B73C-6F5CF28C0F0A}" type="slidenum">
              <a:rPr lang="en-US">
                <a:solidFill>
                  <a:prstClr val="black">
                    <a:tint val="75000"/>
                  </a:prstClr>
                </a:solidFill>
                <a:latin typeface="Calibri"/>
              </a:rPr>
              <a:pPr>
                <a:defRPr/>
              </a:pPr>
              <a:t>‹N›</a:t>
            </a:fld>
            <a:endParaRPr lang="en-US">
              <a:solidFill>
                <a:prstClr val="black">
                  <a:tint val="75000"/>
                </a:prstClr>
              </a:solidFill>
              <a:latin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lvl1pPr>
              <a:defRPr/>
            </a:lvl1pPr>
          </a:lstStyle>
          <a:p>
            <a:pPr>
              <a:defRPr/>
            </a:pPr>
            <a:fld id="{1EA095DA-A3FD-0843-B4CE-CF8D2352C9C9}" type="datetime1">
              <a:rPr lang="it-IT">
                <a:solidFill>
                  <a:prstClr val="black">
                    <a:tint val="75000"/>
                  </a:prstClr>
                </a:solidFill>
                <a:latin typeface="Calibri"/>
              </a:rPr>
              <a:pPr>
                <a:defRPr/>
              </a:pPr>
              <a:t>14/03/23</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6065D25B-30E2-1C46-AA50-909C06E76AB8}" type="slidenum">
              <a:rPr lang="en-US">
                <a:solidFill>
                  <a:prstClr val="black">
                    <a:tint val="75000"/>
                  </a:prstClr>
                </a:solidFill>
                <a:latin typeface="Calibri"/>
              </a:rPr>
              <a:pPr>
                <a:defRPr/>
              </a:pPr>
              <a:t>‹N›</a:t>
            </a:fld>
            <a:endParaRPr lang="en-US">
              <a:solidFill>
                <a:prstClr val="black">
                  <a:tint val="75000"/>
                </a:prstClr>
              </a:solidFill>
              <a:latin typeface="Calibri"/>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4DA34BD9-93E5-9445-9806-4BDA20331E57}" type="datetime1">
              <a:rPr lang="it-IT">
                <a:solidFill>
                  <a:prstClr val="black">
                    <a:tint val="75000"/>
                  </a:prstClr>
                </a:solidFill>
                <a:latin typeface="Calibri"/>
              </a:rPr>
              <a:pPr>
                <a:defRPr/>
              </a:pPr>
              <a:t>14/03/23</a:t>
            </a:fld>
            <a:endParaRPr lang="en-US">
              <a:solidFill>
                <a:prstClr val="black">
                  <a:tint val="75000"/>
                </a:prstClr>
              </a:solidFill>
              <a:latin typeface="Calibri"/>
            </a:endParaRPr>
          </a:p>
        </p:txBody>
      </p:sp>
      <p:sp>
        <p:nvSpPr>
          <p:cNvPr id="6" name="Segnaposto piè di pagina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egnaposto numero diapositiva 5"/>
          <p:cNvSpPr>
            <a:spLocks noGrp="1"/>
          </p:cNvSpPr>
          <p:nvPr>
            <p:ph type="sldNum" sz="quarter" idx="12"/>
          </p:nvPr>
        </p:nvSpPr>
        <p:spPr/>
        <p:txBody>
          <a:bodyPr/>
          <a:lstStyle>
            <a:lvl1pPr>
              <a:defRPr/>
            </a:lvl1pPr>
          </a:lstStyle>
          <a:p>
            <a:pPr>
              <a:defRPr/>
            </a:pPr>
            <a:fld id="{8F843596-C254-D149-973C-A4BB5D5A52AA}" type="slidenum">
              <a:rPr lang="en-US">
                <a:solidFill>
                  <a:prstClr val="black">
                    <a:tint val="75000"/>
                  </a:prstClr>
                </a:solidFill>
                <a:latin typeface="Calibri"/>
              </a:rPr>
              <a:pPr>
                <a:defRPr/>
              </a:pPr>
              <a:t>‹N›</a:t>
            </a:fld>
            <a:endParaRPr lang="en-US">
              <a:solidFill>
                <a:prstClr val="black">
                  <a:tint val="75000"/>
                </a:prstClr>
              </a:solidFill>
              <a:latin typeface="Calibri"/>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3E8F7974-6DDA-2D48-9A23-B6AD97ABAB5B}" type="datetime1">
              <a:rPr lang="it-IT">
                <a:solidFill>
                  <a:prstClr val="black">
                    <a:tint val="75000"/>
                  </a:prstClr>
                </a:solidFill>
                <a:latin typeface="Calibri"/>
              </a:rPr>
              <a:pPr>
                <a:defRPr/>
              </a:pPr>
              <a:t>14/03/23</a:t>
            </a:fld>
            <a:endParaRPr lang="en-US">
              <a:solidFill>
                <a:prstClr val="black">
                  <a:tint val="75000"/>
                </a:prstClr>
              </a:solidFill>
              <a:latin typeface="Calibri"/>
            </a:endParaRPr>
          </a:p>
        </p:txBody>
      </p:sp>
      <p:sp>
        <p:nvSpPr>
          <p:cNvPr id="3" name="Segnaposto piè di pagina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egnaposto numero diapositiva 5"/>
          <p:cNvSpPr>
            <a:spLocks noGrp="1"/>
          </p:cNvSpPr>
          <p:nvPr>
            <p:ph type="sldNum" sz="quarter" idx="12"/>
          </p:nvPr>
        </p:nvSpPr>
        <p:spPr/>
        <p:txBody>
          <a:bodyPr/>
          <a:lstStyle>
            <a:lvl1pPr>
              <a:defRPr/>
            </a:lvl1pPr>
          </a:lstStyle>
          <a:p>
            <a:pPr>
              <a:defRPr/>
            </a:pPr>
            <a:fld id="{A7A8D8C1-2059-9442-B73C-6F5CF28C0F0A}" type="slidenum">
              <a:rPr lang="en-US">
                <a:solidFill>
                  <a:prstClr val="black">
                    <a:tint val="75000"/>
                  </a:prstClr>
                </a:solidFill>
                <a:latin typeface="Calibri"/>
              </a:rPr>
              <a:pPr>
                <a:defRPr/>
              </a:pPr>
              <a:t>‹N›</a:t>
            </a:fld>
            <a:endParaRPr lang="en-US">
              <a:solidFill>
                <a:prstClr val="black">
                  <a:tint val="75000"/>
                </a:prstClr>
              </a:solidFill>
              <a:latin typeface="Calibri"/>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lvl1pPr>
              <a:defRPr/>
            </a:lvl1pPr>
          </a:lstStyle>
          <a:p>
            <a:pPr>
              <a:defRPr/>
            </a:pPr>
            <a:fld id="{1EA095DA-A3FD-0843-B4CE-CF8D2352C9C9}" type="datetime1">
              <a:rPr lang="it-IT">
                <a:solidFill>
                  <a:prstClr val="black">
                    <a:tint val="75000"/>
                  </a:prstClr>
                </a:solidFill>
                <a:latin typeface="Calibri"/>
              </a:rPr>
              <a:pPr>
                <a:defRPr/>
              </a:pPr>
              <a:t>14/03/23</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6065D25B-30E2-1C46-AA50-909C06E76AB8}" type="slidenum">
              <a:rPr lang="en-US">
                <a:solidFill>
                  <a:prstClr val="black">
                    <a:tint val="75000"/>
                  </a:prstClr>
                </a:solidFill>
                <a:latin typeface="Calibri"/>
              </a:rPr>
              <a:pPr>
                <a:defRPr/>
              </a:pPr>
              <a:t>‹N›</a:t>
            </a:fld>
            <a:endParaRPr lang="en-US">
              <a:solidFill>
                <a:prstClr val="black">
                  <a:tint val="75000"/>
                </a:prstClr>
              </a:solidFill>
              <a:latin typeface="Calibri"/>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4DA34BD9-93E5-9445-9806-4BDA20331E57}" type="datetime1">
              <a:rPr lang="it-IT">
                <a:solidFill>
                  <a:prstClr val="black">
                    <a:tint val="75000"/>
                  </a:prstClr>
                </a:solidFill>
                <a:latin typeface="Calibri"/>
              </a:rPr>
              <a:pPr>
                <a:defRPr/>
              </a:pPr>
              <a:t>14/03/23</a:t>
            </a:fld>
            <a:endParaRPr lang="en-US">
              <a:solidFill>
                <a:prstClr val="black">
                  <a:tint val="75000"/>
                </a:prstClr>
              </a:solidFill>
              <a:latin typeface="Calibri"/>
            </a:endParaRPr>
          </a:p>
        </p:txBody>
      </p:sp>
      <p:sp>
        <p:nvSpPr>
          <p:cNvPr id="6" name="Segnaposto piè di pagina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egnaposto numero diapositiva 5"/>
          <p:cNvSpPr>
            <a:spLocks noGrp="1"/>
          </p:cNvSpPr>
          <p:nvPr>
            <p:ph type="sldNum" sz="quarter" idx="12"/>
          </p:nvPr>
        </p:nvSpPr>
        <p:spPr/>
        <p:txBody>
          <a:bodyPr/>
          <a:lstStyle>
            <a:lvl1pPr>
              <a:defRPr/>
            </a:lvl1pPr>
          </a:lstStyle>
          <a:p>
            <a:pPr>
              <a:defRPr/>
            </a:pPr>
            <a:fld id="{8F843596-C254-D149-973C-A4BB5D5A52AA}" type="slidenum">
              <a:rPr lang="en-US">
                <a:solidFill>
                  <a:prstClr val="black">
                    <a:tint val="75000"/>
                  </a:prstClr>
                </a:solidFill>
                <a:latin typeface="Calibri"/>
              </a:rPr>
              <a:pPr>
                <a:defRPr/>
              </a:pPr>
              <a:t>‹N›</a:t>
            </a:fld>
            <a:endParaRPr lang="en-US">
              <a:solidFill>
                <a:prstClr val="black">
                  <a:tint val="75000"/>
                </a:prstClr>
              </a:solidFill>
              <a:latin typeface="Calibri"/>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3E8F7974-6DDA-2D48-9A23-B6AD97ABAB5B}" type="datetime1">
              <a:rPr lang="it-IT">
                <a:solidFill>
                  <a:prstClr val="black">
                    <a:tint val="75000"/>
                  </a:prstClr>
                </a:solidFill>
                <a:latin typeface="Calibri"/>
              </a:rPr>
              <a:pPr>
                <a:defRPr/>
              </a:pPr>
              <a:t>14/03/23</a:t>
            </a:fld>
            <a:endParaRPr lang="en-US">
              <a:solidFill>
                <a:prstClr val="black">
                  <a:tint val="75000"/>
                </a:prstClr>
              </a:solidFill>
              <a:latin typeface="Calibri"/>
            </a:endParaRPr>
          </a:p>
        </p:txBody>
      </p:sp>
      <p:sp>
        <p:nvSpPr>
          <p:cNvPr id="3" name="Segnaposto piè di pagina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egnaposto numero diapositiva 5"/>
          <p:cNvSpPr>
            <a:spLocks noGrp="1"/>
          </p:cNvSpPr>
          <p:nvPr>
            <p:ph type="sldNum" sz="quarter" idx="12"/>
          </p:nvPr>
        </p:nvSpPr>
        <p:spPr/>
        <p:txBody>
          <a:bodyPr/>
          <a:lstStyle>
            <a:lvl1pPr>
              <a:defRPr/>
            </a:lvl1pPr>
          </a:lstStyle>
          <a:p>
            <a:pPr>
              <a:defRPr/>
            </a:pPr>
            <a:fld id="{A7A8D8C1-2059-9442-B73C-6F5CF28C0F0A}" type="slidenum">
              <a:rPr lang="en-US">
                <a:solidFill>
                  <a:prstClr val="black">
                    <a:tint val="75000"/>
                  </a:prstClr>
                </a:solidFill>
                <a:latin typeface="Calibri"/>
              </a:rPr>
              <a:pPr>
                <a:defRPr/>
              </a:pPr>
              <a:t>‹N›</a:t>
            </a:fld>
            <a:endParaRPr lang="en-US">
              <a:solidFill>
                <a:prstClr val="black">
                  <a:tint val="75000"/>
                </a:prstClr>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CF7D657D-2C69-CB4B-AA87-C675B22BAAA1}" type="slidenum">
              <a:rPr lang="en-GB"/>
              <a:pPr>
                <a:defRPr/>
              </a:pPr>
              <a:t>‹N›</a:t>
            </a:fld>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lvl1pPr>
              <a:defRPr/>
            </a:lvl1pPr>
          </a:lstStyle>
          <a:p>
            <a:pPr>
              <a:defRPr/>
            </a:pPr>
            <a:fld id="{1EA095DA-A3FD-0843-B4CE-CF8D2352C9C9}" type="datetime1">
              <a:rPr lang="it-IT">
                <a:solidFill>
                  <a:prstClr val="black">
                    <a:tint val="75000"/>
                  </a:prstClr>
                </a:solidFill>
                <a:latin typeface="Calibri"/>
              </a:rPr>
              <a:pPr>
                <a:defRPr/>
              </a:pPr>
              <a:t>14/03/23</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6065D25B-30E2-1C46-AA50-909C06E76AB8}" type="slidenum">
              <a:rPr lang="en-US">
                <a:solidFill>
                  <a:prstClr val="black">
                    <a:tint val="75000"/>
                  </a:prstClr>
                </a:solidFill>
                <a:latin typeface="Calibri"/>
              </a:rPr>
              <a:pPr>
                <a:defRPr/>
              </a:pPr>
              <a:t>‹N›</a:t>
            </a:fld>
            <a:endParaRPr lang="en-US">
              <a:solidFill>
                <a:prstClr val="black">
                  <a:tint val="75000"/>
                </a:prstClr>
              </a:solidFill>
              <a:latin typeface="Calibri"/>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4DA34BD9-93E5-9445-9806-4BDA20331E57}" type="datetime1">
              <a:rPr lang="it-IT">
                <a:solidFill>
                  <a:prstClr val="black">
                    <a:tint val="75000"/>
                  </a:prstClr>
                </a:solidFill>
                <a:latin typeface="Calibri"/>
              </a:rPr>
              <a:pPr>
                <a:defRPr/>
              </a:pPr>
              <a:t>14/03/23</a:t>
            </a:fld>
            <a:endParaRPr lang="en-US">
              <a:solidFill>
                <a:prstClr val="black">
                  <a:tint val="75000"/>
                </a:prstClr>
              </a:solidFill>
              <a:latin typeface="Calibri"/>
            </a:endParaRPr>
          </a:p>
        </p:txBody>
      </p:sp>
      <p:sp>
        <p:nvSpPr>
          <p:cNvPr id="6" name="Segnaposto piè di pagina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egnaposto numero diapositiva 5"/>
          <p:cNvSpPr>
            <a:spLocks noGrp="1"/>
          </p:cNvSpPr>
          <p:nvPr>
            <p:ph type="sldNum" sz="quarter" idx="12"/>
          </p:nvPr>
        </p:nvSpPr>
        <p:spPr/>
        <p:txBody>
          <a:bodyPr/>
          <a:lstStyle>
            <a:lvl1pPr>
              <a:defRPr/>
            </a:lvl1pPr>
          </a:lstStyle>
          <a:p>
            <a:pPr>
              <a:defRPr/>
            </a:pPr>
            <a:fld id="{8F843596-C254-D149-973C-A4BB5D5A52AA}" type="slidenum">
              <a:rPr lang="en-US">
                <a:solidFill>
                  <a:prstClr val="black">
                    <a:tint val="75000"/>
                  </a:prstClr>
                </a:solidFill>
                <a:latin typeface="Calibri"/>
              </a:rPr>
              <a:pPr>
                <a:defRPr/>
              </a:pPr>
              <a:t>‹N›</a:t>
            </a:fld>
            <a:endParaRPr lang="en-US">
              <a:solidFill>
                <a:prstClr val="black">
                  <a:tint val="75000"/>
                </a:prstClr>
              </a:solidFill>
              <a:latin typeface="Calibri"/>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3E8F7974-6DDA-2D48-9A23-B6AD97ABAB5B}" type="datetime1">
              <a:rPr lang="it-IT">
                <a:solidFill>
                  <a:prstClr val="black">
                    <a:tint val="75000"/>
                  </a:prstClr>
                </a:solidFill>
                <a:latin typeface="Calibri"/>
              </a:rPr>
              <a:pPr>
                <a:defRPr/>
              </a:pPr>
              <a:t>14/03/23</a:t>
            </a:fld>
            <a:endParaRPr lang="en-US">
              <a:solidFill>
                <a:prstClr val="black">
                  <a:tint val="75000"/>
                </a:prstClr>
              </a:solidFill>
              <a:latin typeface="Calibri"/>
            </a:endParaRPr>
          </a:p>
        </p:txBody>
      </p:sp>
      <p:sp>
        <p:nvSpPr>
          <p:cNvPr id="3" name="Segnaposto piè di pagina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egnaposto numero diapositiva 5"/>
          <p:cNvSpPr>
            <a:spLocks noGrp="1"/>
          </p:cNvSpPr>
          <p:nvPr>
            <p:ph type="sldNum" sz="quarter" idx="12"/>
          </p:nvPr>
        </p:nvSpPr>
        <p:spPr/>
        <p:txBody>
          <a:bodyPr/>
          <a:lstStyle>
            <a:lvl1pPr>
              <a:defRPr/>
            </a:lvl1pPr>
          </a:lstStyle>
          <a:p>
            <a:pPr>
              <a:defRPr/>
            </a:pPr>
            <a:fld id="{A7A8D8C1-2059-9442-B73C-6F5CF28C0F0A}" type="slidenum">
              <a:rPr lang="en-US">
                <a:solidFill>
                  <a:prstClr val="black">
                    <a:tint val="75000"/>
                  </a:prstClr>
                </a:solidFill>
                <a:latin typeface="Calibri"/>
              </a:rPr>
              <a:pPr>
                <a:defRPr/>
              </a:pPr>
              <a:t>‹N›</a:t>
            </a:fld>
            <a:endParaRPr lang="en-US">
              <a:solidFill>
                <a:prstClr val="black">
                  <a:tint val="75000"/>
                </a:prstClr>
              </a:solidFill>
              <a:latin typeface="Calibri"/>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lvl1pPr>
              <a:defRPr/>
            </a:lvl1pPr>
          </a:lstStyle>
          <a:p>
            <a:pPr>
              <a:defRPr/>
            </a:pPr>
            <a:fld id="{1EA095DA-A3FD-0843-B4CE-CF8D2352C9C9}" type="datetime1">
              <a:rPr lang="it-IT">
                <a:solidFill>
                  <a:prstClr val="black">
                    <a:tint val="75000"/>
                  </a:prstClr>
                </a:solidFill>
                <a:latin typeface="Calibri"/>
              </a:rPr>
              <a:pPr>
                <a:defRPr/>
              </a:pPr>
              <a:t>14/03/23</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6065D25B-30E2-1C46-AA50-909C06E76AB8}" type="slidenum">
              <a:rPr lang="en-US">
                <a:solidFill>
                  <a:prstClr val="black">
                    <a:tint val="75000"/>
                  </a:prstClr>
                </a:solidFill>
                <a:latin typeface="Calibri"/>
              </a:rPr>
              <a:pPr>
                <a:defRPr/>
              </a:pPr>
              <a:t>‹N›</a:t>
            </a:fld>
            <a:endParaRPr lang="en-US">
              <a:solidFill>
                <a:prstClr val="black">
                  <a:tint val="75000"/>
                </a:prstClr>
              </a:solidFill>
              <a:latin typeface="Calibri"/>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4DA34BD9-93E5-9445-9806-4BDA20331E57}" type="datetime1">
              <a:rPr lang="it-IT">
                <a:solidFill>
                  <a:prstClr val="black">
                    <a:tint val="75000"/>
                  </a:prstClr>
                </a:solidFill>
                <a:latin typeface="Calibri"/>
              </a:rPr>
              <a:pPr>
                <a:defRPr/>
              </a:pPr>
              <a:t>14/03/23</a:t>
            </a:fld>
            <a:endParaRPr lang="en-US">
              <a:solidFill>
                <a:prstClr val="black">
                  <a:tint val="75000"/>
                </a:prstClr>
              </a:solidFill>
              <a:latin typeface="Calibri"/>
            </a:endParaRPr>
          </a:p>
        </p:txBody>
      </p:sp>
      <p:sp>
        <p:nvSpPr>
          <p:cNvPr id="6" name="Segnaposto piè di pagina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egnaposto numero diapositiva 5"/>
          <p:cNvSpPr>
            <a:spLocks noGrp="1"/>
          </p:cNvSpPr>
          <p:nvPr>
            <p:ph type="sldNum" sz="quarter" idx="12"/>
          </p:nvPr>
        </p:nvSpPr>
        <p:spPr/>
        <p:txBody>
          <a:bodyPr/>
          <a:lstStyle>
            <a:lvl1pPr>
              <a:defRPr/>
            </a:lvl1pPr>
          </a:lstStyle>
          <a:p>
            <a:pPr>
              <a:defRPr/>
            </a:pPr>
            <a:fld id="{8F843596-C254-D149-973C-A4BB5D5A52AA}" type="slidenum">
              <a:rPr lang="en-US">
                <a:solidFill>
                  <a:prstClr val="black">
                    <a:tint val="75000"/>
                  </a:prstClr>
                </a:solidFill>
                <a:latin typeface="Calibri"/>
              </a:rPr>
              <a:pPr>
                <a:defRPr/>
              </a:pPr>
              <a:t>‹N›</a:t>
            </a:fld>
            <a:endParaRPr lang="en-US">
              <a:solidFill>
                <a:prstClr val="black">
                  <a:tint val="75000"/>
                </a:prstClr>
              </a:solidFill>
              <a:latin typeface="Calibri"/>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3E8F7974-6DDA-2D48-9A23-B6AD97ABAB5B}" type="datetime1">
              <a:rPr lang="it-IT">
                <a:solidFill>
                  <a:prstClr val="black">
                    <a:tint val="75000"/>
                  </a:prstClr>
                </a:solidFill>
                <a:latin typeface="Calibri"/>
              </a:rPr>
              <a:pPr>
                <a:defRPr/>
              </a:pPr>
              <a:t>14/03/23</a:t>
            </a:fld>
            <a:endParaRPr lang="en-US">
              <a:solidFill>
                <a:prstClr val="black">
                  <a:tint val="75000"/>
                </a:prstClr>
              </a:solidFill>
              <a:latin typeface="Calibri"/>
            </a:endParaRPr>
          </a:p>
        </p:txBody>
      </p:sp>
      <p:sp>
        <p:nvSpPr>
          <p:cNvPr id="3" name="Segnaposto piè di pagina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egnaposto numero diapositiva 5"/>
          <p:cNvSpPr>
            <a:spLocks noGrp="1"/>
          </p:cNvSpPr>
          <p:nvPr>
            <p:ph type="sldNum" sz="quarter" idx="12"/>
          </p:nvPr>
        </p:nvSpPr>
        <p:spPr/>
        <p:txBody>
          <a:bodyPr/>
          <a:lstStyle>
            <a:lvl1pPr>
              <a:defRPr/>
            </a:lvl1pPr>
          </a:lstStyle>
          <a:p>
            <a:pPr>
              <a:defRPr/>
            </a:pPr>
            <a:fld id="{A7A8D8C1-2059-9442-B73C-6F5CF28C0F0A}" type="slidenum">
              <a:rPr lang="en-US">
                <a:solidFill>
                  <a:prstClr val="black">
                    <a:tint val="75000"/>
                  </a:prstClr>
                </a:solidFill>
                <a:latin typeface="Calibri"/>
              </a:rPr>
              <a:pPr>
                <a:defRPr/>
              </a:pPr>
              <a:t>‹N›</a:t>
            </a:fld>
            <a:endParaRPr lang="en-US">
              <a:solidFill>
                <a:prstClr val="black">
                  <a:tint val="75000"/>
                </a:prstClr>
              </a:solidFill>
              <a:latin typeface="Calibri"/>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lvl1pPr>
              <a:defRPr/>
            </a:lvl1pPr>
          </a:lstStyle>
          <a:p>
            <a:pPr>
              <a:defRPr/>
            </a:pPr>
            <a:fld id="{1EA095DA-A3FD-0843-B4CE-CF8D2352C9C9}" type="datetime1">
              <a:rPr lang="it-IT">
                <a:solidFill>
                  <a:prstClr val="black">
                    <a:tint val="75000"/>
                  </a:prstClr>
                </a:solidFill>
                <a:latin typeface="Calibri"/>
              </a:rPr>
              <a:pPr>
                <a:defRPr/>
              </a:pPr>
              <a:t>14/03/23</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6065D25B-30E2-1C46-AA50-909C06E76AB8}" type="slidenum">
              <a:rPr lang="en-US">
                <a:solidFill>
                  <a:prstClr val="black">
                    <a:tint val="75000"/>
                  </a:prstClr>
                </a:solidFill>
                <a:latin typeface="Calibri"/>
              </a:rPr>
              <a:pPr>
                <a:defRPr/>
              </a:pPr>
              <a:t>‹N›</a:t>
            </a:fld>
            <a:endParaRPr lang="en-US">
              <a:solidFill>
                <a:prstClr val="black">
                  <a:tint val="75000"/>
                </a:prstClr>
              </a:solidFill>
              <a:latin typeface="Calibri"/>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4DA34BD9-93E5-9445-9806-4BDA20331E57}" type="datetime1">
              <a:rPr lang="it-IT">
                <a:solidFill>
                  <a:prstClr val="black">
                    <a:tint val="75000"/>
                  </a:prstClr>
                </a:solidFill>
                <a:latin typeface="Calibri"/>
              </a:rPr>
              <a:pPr>
                <a:defRPr/>
              </a:pPr>
              <a:t>14/03/23</a:t>
            </a:fld>
            <a:endParaRPr lang="en-US">
              <a:solidFill>
                <a:prstClr val="black">
                  <a:tint val="75000"/>
                </a:prstClr>
              </a:solidFill>
              <a:latin typeface="Calibri"/>
            </a:endParaRPr>
          </a:p>
        </p:txBody>
      </p:sp>
      <p:sp>
        <p:nvSpPr>
          <p:cNvPr id="6" name="Segnaposto piè di pagina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egnaposto numero diapositiva 5"/>
          <p:cNvSpPr>
            <a:spLocks noGrp="1"/>
          </p:cNvSpPr>
          <p:nvPr>
            <p:ph type="sldNum" sz="quarter" idx="12"/>
          </p:nvPr>
        </p:nvSpPr>
        <p:spPr/>
        <p:txBody>
          <a:bodyPr/>
          <a:lstStyle>
            <a:lvl1pPr>
              <a:defRPr/>
            </a:lvl1pPr>
          </a:lstStyle>
          <a:p>
            <a:pPr>
              <a:defRPr/>
            </a:pPr>
            <a:fld id="{8F843596-C254-D149-973C-A4BB5D5A52AA}" type="slidenum">
              <a:rPr lang="en-US">
                <a:solidFill>
                  <a:prstClr val="black">
                    <a:tint val="75000"/>
                  </a:prstClr>
                </a:solidFill>
                <a:latin typeface="Calibri"/>
              </a:rPr>
              <a:pPr>
                <a:defRPr/>
              </a:pPr>
              <a:t>‹N›</a:t>
            </a:fld>
            <a:endParaRPr lang="en-US">
              <a:solidFill>
                <a:prstClr val="black">
                  <a:tint val="75000"/>
                </a:prstClr>
              </a:solidFill>
              <a:latin typeface="Calibri"/>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3E8F7974-6DDA-2D48-9A23-B6AD97ABAB5B}" type="datetime1">
              <a:rPr lang="it-IT">
                <a:solidFill>
                  <a:prstClr val="black">
                    <a:tint val="75000"/>
                  </a:prstClr>
                </a:solidFill>
                <a:latin typeface="Calibri"/>
              </a:rPr>
              <a:pPr>
                <a:defRPr/>
              </a:pPr>
              <a:t>14/03/23</a:t>
            </a:fld>
            <a:endParaRPr lang="en-US">
              <a:solidFill>
                <a:prstClr val="black">
                  <a:tint val="75000"/>
                </a:prstClr>
              </a:solidFill>
              <a:latin typeface="Calibri"/>
            </a:endParaRPr>
          </a:p>
        </p:txBody>
      </p:sp>
      <p:sp>
        <p:nvSpPr>
          <p:cNvPr id="3" name="Segnaposto piè di pagina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egnaposto numero diapositiva 5"/>
          <p:cNvSpPr>
            <a:spLocks noGrp="1"/>
          </p:cNvSpPr>
          <p:nvPr>
            <p:ph type="sldNum" sz="quarter" idx="12"/>
          </p:nvPr>
        </p:nvSpPr>
        <p:spPr/>
        <p:txBody>
          <a:bodyPr/>
          <a:lstStyle>
            <a:lvl1pPr>
              <a:defRPr/>
            </a:lvl1pPr>
          </a:lstStyle>
          <a:p>
            <a:pPr>
              <a:defRPr/>
            </a:pPr>
            <a:fld id="{A7A8D8C1-2059-9442-B73C-6F5CF28C0F0A}" type="slidenum">
              <a:rPr lang="en-US">
                <a:solidFill>
                  <a:prstClr val="black">
                    <a:tint val="75000"/>
                  </a:prstClr>
                </a:solidFill>
                <a:latin typeface="Calibri"/>
              </a:rPr>
              <a:pPr>
                <a:defRPr/>
              </a:pPr>
              <a:t>‹N›</a:t>
            </a:fld>
            <a:endParaRPr lang="en-US">
              <a:solidFill>
                <a:prstClr val="black">
                  <a:tint val="75000"/>
                </a:prstClr>
              </a:solidFill>
              <a:latin typeface="Calibri"/>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lvl1pPr>
              <a:defRPr/>
            </a:lvl1pPr>
          </a:lstStyle>
          <a:p>
            <a:pPr>
              <a:defRPr/>
            </a:pPr>
            <a:fld id="{1EA095DA-A3FD-0843-B4CE-CF8D2352C9C9}" type="datetime1">
              <a:rPr lang="it-IT">
                <a:solidFill>
                  <a:prstClr val="black">
                    <a:tint val="75000"/>
                  </a:prstClr>
                </a:solidFill>
                <a:latin typeface="Calibri"/>
              </a:rPr>
              <a:pPr>
                <a:defRPr/>
              </a:pPr>
              <a:t>14/03/23</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6065D25B-30E2-1C46-AA50-909C06E76AB8}" type="slidenum">
              <a:rPr lang="en-US">
                <a:solidFill>
                  <a:prstClr val="black">
                    <a:tint val="75000"/>
                  </a:prstClr>
                </a:solidFill>
                <a:latin typeface="Calibri"/>
              </a:rPr>
              <a:pPr>
                <a:defRPr/>
              </a:pPr>
              <a:t>‹N›</a:t>
            </a:fld>
            <a:endParaRPr lang="en-US">
              <a:solidFill>
                <a:prstClr val="black">
                  <a:tint val="75000"/>
                </a:prstClr>
              </a:solidFill>
              <a:latin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83BB2E73-AD2C-3440-AF96-A36AE9D6018A}" type="slidenum">
              <a:rPr lang="en-GB"/>
              <a:pPr>
                <a:defRPr/>
              </a:pPr>
              <a:t>‹N›</a:t>
            </a:fld>
            <a:endParaRPr lang="en-GB"/>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4DA34BD9-93E5-9445-9806-4BDA20331E57}" type="datetime1">
              <a:rPr lang="it-IT">
                <a:solidFill>
                  <a:prstClr val="black">
                    <a:tint val="75000"/>
                  </a:prstClr>
                </a:solidFill>
                <a:latin typeface="Calibri"/>
              </a:rPr>
              <a:pPr>
                <a:defRPr/>
              </a:pPr>
              <a:t>14/03/23</a:t>
            </a:fld>
            <a:endParaRPr lang="en-US">
              <a:solidFill>
                <a:prstClr val="black">
                  <a:tint val="75000"/>
                </a:prstClr>
              </a:solidFill>
              <a:latin typeface="Calibri"/>
            </a:endParaRPr>
          </a:p>
        </p:txBody>
      </p:sp>
      <p:sp>
        <p:nvSpPr>
          <p:cNvPr id="6" name="Segnaposto piè di pagina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egnaposto numero diapositiva 5"/>
          <p:cNvSpPr>
            <a:spLocks noGrp="1"/>
          </p:cNvSpPr>
          <p:nvPr>
            <p:ph type="sldNum" sz="quarter" idx="12"/>
          </p:nvPr>
        </p:nvSpPr>
        <p:spPr/>
        <p:txBody>
          <a:bodyPr/>
          <a:lstStyle>
            <a:lvl1pPr>
              <a:defRPr/>
            </a:lvl1pPr>
          </a:lstStyle>
          <a:p>
            <a:pPr>
              <a:defRPr/>
            </a:pPr>
            <a:fld id="{8F843596-C254-D149-973C-A4BB5D5A52AA}" type="slidenum">
              <a:rPr lang="en-US">
                <a:solidFill>
                  <a:prstClr val="black">
                    <a:tint val="75000"/>
                  </a:prstClr>
                </a:solidFill>
                <a:latin typeface="Calibri"/>
              </a:rPr>
              <a:pPr>
                <a:defRPr/>
              </a:pPr>
              <a:t>‹N›</a:t>
            </a:fld>
            <a:endParaRPr lang="en-US">
              <a:solidFill>
                <a:prstClr val="black">
                  <a:tint val="75000"/>
                </a:prstClr>
              </a:solidFill>
              <a:latin typeface="Calibri"/>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3E8F7974-6DDA-2D48-9A23-B6AD97ABAB5B}" type="datetime1">
              <a:rPr lang="it-IT">
                <a:solidFill>
                  <a:prstClr val="black">
                    <a:tint val="75000"/>
                  </a:prstClr>
                </a:solidFill>
                <a:latin typeface="Calibri"/>
              </a:rPr>
              <a:pPr>
                <a:defRPr/>
              </a:pPr>
              <a:t>14/03/23</a:t>
            </a:fld>
            <a:endParaRPr lang="en-US">
              <a:solidFill>
                <a:prstClr val="black">
                  <a:tint val="75000"/>
                </a:prstClr>
              </a:solidFill>
              <a:latin typeface="Calibri"/>
            </a:endParaRPr>
          </a:p>
        </p:txBody>
      </p:sp>
      <p:sp>
        <p:nvSpPr>
          <p:cNvPr id="3" name="Segnaposto piè di pagina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egnaposto numero diapositiva 5"/>
          <p:cNvSpPr>
            <a:spLocks noGrp="1"/>
          </p:cNvSpPr>
          <p:nvPr>
            <p:ph type="sldNum" sz="quarter" idx="12"/>
          </p:nvPr>
        </p:nvSpPr>
        <p:spPr/>
        <p:txBody>
          <a:bodyPr/>
          <a:lstStyle>
            <a:lvl1pPr>
              <a:defRPr/>
            </a:lvl1pPr>
          </a:lstStyle>
          <a:p>
            <a:pPr>
              <a:defRPr/>
            </a:pPr>
            <a:fld id="{A7A8D8C1-2059-9442-B73C-6F5CF28C0F0A}" type="slidenum">
              <a:rPr lang="en-US">
                <a:solidFill>
                  <a:prstClr val="black">
                    <a:tint val="75000"/>
                  </a:prstClr>
                </a:solidFill>
                <a:latin typeface="Calibri"/>
              </a:rPr>
              <a:pPr>
                <a:defRPr/>
              </a:pPr>
              <a:t>‹N›</a:t>
            </a:fld>
            <a:endParaRPr lang="en-US">
              <a:solidFill>
                <a:prstClr val="black">
                  <a:tint val="75000"/>
                </a:prstClr>
              </a:solidFill>
              <a:latin typeface="Calibri"/>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lvl1pPr>
              <a:defRPr/>
            </a:lvl1pPr>
          </a:lstStyle>
          <a:p>
            <a:pPr>
              <a:defRPr/>
            </a:pPr>
            <a:fld id="{1EA095DA-A3FD-0843-B4CE-CF8D2352C9C9}" type="datetime1">
              <a:rPr lang="it-IT">
                <a:solidFill>
                  <a:prstClr val="black">
                    <a:tint val="75000"/>
                  </a:prstClr>
                </a:solidFill>
                <a:latin typeface="Calibri"/>
              </a:rPr>
              <a:pPr>
                <a:defRPr/>
              </a:pPr>
              <a:t>14/03/23</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6065D25B-30E2-1C46-AA50-909C06E76AB8}" type="slidenum">
              <a:rPr lang="en-US">
                <a:solidFill>
                  <a:prstClr val="black">
                    <a:tint val="75000"/>
                  </a:prstClr>
                </a:solidFill>
                <a:latin typeface="Calibri"/>
              </a:rPr>
              <a:pPr>
                <a:defRPr/>
              </a:pPr>
              <a:t>‹N›</a:t>
            </a:fld>
            <a:endParaRPr lang="en-US">
              <a:solidFill>
                <a:prstClr val="black">
                  <a:tint val="75000"/>
                </a:prstClr>
              </a:solidFill>
              <a:latin typeface="Calibri"/>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4DA34BD9-93E5-9445-9806-4BDA20331E57}" type="datetime1">
              <a:rPr lang="it-IT">
                <a:solidFill>
                  <a:prstClr val="black">
                    <a:tint val="75000"/>
                  </a:prstClr>
                </a:solidFill>
                <a:latin typeface="Calibri"/>
              </a:rPr>
              <a:pPr>
                <a:defRPr/>
              </a:pPr>
              <a:t>14/03/23</a:t>
            </a:fld>
            <a:endParaRPr lang="en-US">
              <a:solidFill>
                <a:prstClr val="black">
                  <a:tint val="75000"/>
                </a:prstClr>
              </a:solidFill>
              <a:latin typeface="Calibri"/>
            </a:endParaRPr>
          </a:p>
        </p:txBody>
      </p:sp>
      <p:sp>
        <p:nvSpPr>
          <p:cNvPr id="6" name="Segnaposto piè di pagina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egnaposto numero diapositiva 5"/>
          <p:cNvSpPr>
            <a:spLocks noGrp="1"/>
          </p:cNvSpPr>
          <p:nvPr>
            <p:ph type="sldNum" sz="quarter" idx="12"/>
          </p:nvPr>
        </p:nvSpPr>
        <p:spPr/>
        <p:txBody>
          <a:bodyPr/>
          <a:lstStyle>
            <a:lvl1pPr>
              <a:defRPr/>
            </a:lvl1pPr>
          </a:lstStyle>
          <a:p>
            <a:pPr>
              <a:defRPr/>
            </a:pPr>
            <a:fld id="{8F843596-C254-D149-973C-A4BB5D5A52AA}" type="slidenum">
              <a:rPr lang="en-US">
                <a:solidFill>
                  <a:prstClr val="black">
                    <a:tint val="75000"/>
                  </a:prstClr>
                </a:solidFill>
                <a:latin typeface="Calibri"/>
              </a:rPr>
              <a:pPr>
                <a:defRPr/>
              </a:pPr>
              <a:t>‹N›</a:t>
            </a:fld>
            <a:endParaRPr lang="en-US">
              <a:solidFill>
                <a:prstClr val="black">
                  <a:tint val="75000"/>
                </a:prstClr>
              </a:solidFill>
              <a:latin typeface="Calibri"/>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3E8F7974-6DDA-2D48-9A23-B6AD97ABAB5B}" type="datetime1">
              <a:rPr lang="it-IT">
                <a:solidFill>
                  <a:prstClr val="black">
                    <a:tint val="75000"/>
                  </a:prstClr>
                </a:solidFill>
                <a:latin typeface="Calibri"/>
              </a:rPr>
              <a:pPr>
                <a:defRPr/>
              </a:pPr>
              <a:t>14/03/23</a:t>
            </a:fld>
            <a:endParaRPr lang="en-US">
              <a:solidFill>
                <a:prstClr val="black">
                  <a:tint val="75000"/>
                </a:prstClr>
              </a:solidFill>
              <a:latin typeface="Calibri"/>
            </a:endParaRPr>
          </a:p>
        </p:txBody>
      </p:sp>
      <p:sp>
        <p:nvSpPr>
          <p:cNvPr id="3" name="Segnaposto piè di pagina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egnaposto numero diapositiva 5"/>
          <p:cNvSpPr>
            <a:spLocks noGrp="1"/>
          </p:cNvSpPr>
          <p:nvPr>
            <p:ph type="sldNum" sz="quarter" idx="12"/>
          </p:nvPr>
        </p:nvSpPr>
        <p:spPr/>
        <p:txBody>
          <a:bodyPr/>
          <a:lstStyle>
            <a:lvl1pPr>
              <a:defRPr/>
            </a:lvl1pPr>
          </a:lstStyle>
          <a:p>
            <a:pPr>
              <a:defRPr/>
            </a:pPr>
            <a:fld id="{A7A8D8C1-2059-9442-B73C-6F5CF28C0F0A}" type="slidenum">
              <a:rPr lang="en-US">
                <a:solidFill>
                  <a:prstClr val="black">
                    <a:tint val="75000"/>
                  </a:prstClr>
                </a:solidFill>
                <a:latin typeface="Calibri"/>
              </a:rPr>
              <a:pPr>
                <a:defRPr/>
              </a:pPr>
              <a:t>‹N›</a:t>
            </a:fld>
            <a:endParaRPr lang="en-US">
              <a:solidFill>
                <a:prstClr val="black">
                  <a:tint val="75000"/>
                </a:prstClr>
              </a:solidFill>
              <a:latin typeface="Calibri"/>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lvl1pPr>
              <a:defRPr/>
            </a:lvl1pPr>
          </a:lstStyle>
          <a:p>
            <a:pPr>
              <a:defRPr/>
            </a:pPr>
            <a:fld id="{1EA095DA-A3FD-0843-B4CE-CF8D2352C9C9}" type="datetime1">
              <a:rPr lang="it-IT">
                <a:solidFill>
                  <a:prstClr val="black">
                    <a:tint val="75000"/>
                  </a:prstClr>
                </a:solidFill>
                <a:latin typeface="Calibri"/>
              </a:rPr>
              <a:pPr>
                <a:defRPr/>
              </a:pPr>
              <a:t>14/03/23</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6065D25B-30E2-1C46-AA50-909C06E76AB8}" type="slidenum">
              <a:rPr lang="en-US">
                <a:solidFill>
                  <a:prstClr val="black">
                    <a:tint val="75000"/>
                  </a:prstClr>
                </a:solidFill>
                <a:latin typeface="Calibri"/>
              </a:rPr>
              <a:pPr>
                <a:defRPr/>
              </a:pPr>
              <a:t>‹N›</a:t>
            </a:fld>
            <a:endParaRPr lang="en-US">
              <a:solidFill>
                <a:prstClr val="black">
                  <a:tint val="75000"/>
                </a:prstClr>
              </a:solidFill>
              <a:latin typeface="Calibri"/>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4DA34BD9-93E5-9445-9806-4BDA20331E57}" type="datetime1">
              <a:rPr lang="it-IT">
                <a:solidFill>
                  <a:prstClr val="black">
                    <a:tint val="75000"/>
                  </a:prstClr>
                </a:solidFill>
                <a:latin typeface="Calibri"/>
              </a:rPr>
              <a:pPr>
                <a:defRPr/>
              </a:pPr>
              <a:t>14/03/23</a:t>
            </a:fld>
            <a:endParaRPr lang="en-US">
              <a:solidFill>
                <a:prstClr val="black">
                  <a:tint val="75000"/>
                </a:prstClr>
              </a:solidFill>
              <a:latin typeface="Calibri"/>
            </a:endParaRPr>
          </a:p>
        </p:txBody>
      </p:sp>
      <p:sp>
        <p:nvSpPr>
          <p:cNvPr id="6" name="Segnaposto piè di pagina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egnaposto numero diapositiva 5"/>
          <p:cNvSpPr>
            <a:spLocks noGrp="1"/>
          </p:cNvSpPr>
          <p:nvPr>
            <p:ph type="sldNum" sz="quarter" idx="12"/>
          </p:nvPr>
        </p:nvSpPr>
        <p:spPr/>
        <p:txBody>
          <a:bodyPr/>
          <a:lstStyle>
            <a:lvl1pPr>
              <a:defRPr/>
            </a:lvl1pPr>
          </a:lstStyle>
          <a:p>
            <a:pPr>
              <a:defRPr/>
            </a:pPr>
            <a:fld id="{8F843596-C254-D149-973C-A4BB5D5A52AA}" type="slidenum">
              <a:rPr lang="en-US">
                <a:solidFill>
                  <a:prstClr val="black">
                    <a:tint val="75000"/>
                  </a:prstClr>
                </a:solidFill>
                <a:latin typeface="Calibri"/>
              </a:rPr>
              <a:pPr>
                <a:defRPr/>
              </a:pPr>
              <a:t>‹N›</a:t>
            </a:fld>
            <a:endParaRPr lang="en-US">
              <a:solidFill>
                <a:prstClr val="black">
                  <a:tint val="75000"/>
                </a:prstClr>
              </a:solidFill>
              <a:latin typeface="Calibri"/>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lvl1pPr>
              <a:defRPr/>
            </a:lvl1pPr>
          </a:lstStyle>
          <a:p>
            <a:pPr>
              <a:defRPr/>
            </a:pPr>
            <a:fld id="{1EA095DA-A3FD-0843-B4CE-CF8D2352C9C9}" type="datetime1">
              <a:rPr lang="it-IT">
                <a:solidFill>
                  <a:prstClr val="black">
                    <a:tint val="75000"/>
                  </a:prstClr>
                </a:solidFill>
                <a:latin typeface="Calibri"/>
              </a:rPr>
              <a:pPr>
                <a:defRPr/>
              </a:pPr>
              <a:t>14/03/23</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6065D25B-30E2-1C46-AA50-909C06E76AB8}" type="slidenum">
              <a:rPr lang="en-US">
                <a:solidFill>
                  <a:prstClr val="black">
                    <a:tint val="75000"/>
                  </a:prstClr>
                </a:solidFill>
                <a:latin typeface="Calibri"/>
              </a:rPr>
              <a:pPr>
                <a:defRPr/>
              </a:pPr>
              <a:t>‹N›</a:t>
            </a:fld>
            <a:endParaRPr lang="en-US">
              <a:solidFill>
                <a:prstClr val="black">
                  <a:tint val="75000"/>
                </a:prstClr>
              </a:solidFill>
              <a:latin typeface="Calibri"/>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lvl1pPr>
              <a:defRPr/>
            </a:lvl1pPr>
          </a:lstStyle>
          <a:p>
            <a:pPr>
              <a:defRPr/>
            </a:pPr>
            <a:fld id="{1EA095DA-A3FD-0843-B4CE-CF8D2352C9C9}" type="datetime1">
              <a:rPr lang="it-IT">
                <a:solidFill>
                  <a:prstClr val="black">
                    <a:tint val="75000"/>
                  </a:prstClr>
                </a:solidFill>
                <a:latin typeface="Calibri"/>
              </a:rPr>
              <a:pPr>
                <a:defRPr/>
              </a:pPr>
              <a:t>14/03/23</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6065D25B-30E2-1C46-AA50-909C06E76AB8}" type="slidenum">
              <a:rPr lang="en-US">
                <a:solidFill>
                  <a:prstClr val="black">
                    <a:tint val="75000"/>
                  </a:prstClr>
                </a:solidFill>
                <a:latin typeface="Calibri"/>
              </a:rPr>
              <a:pPr>
                <a:defRPr/>
              </a:pPr>
              <a:t>‹N›</a:t>
            </a:fld>
            <a:endParaRPr lang="en-US">
              <a:solidFill>
                <a:prstClr val="black">
                  <a:tint val="75000"/>
                </a:prstClr>
              </a:solidFill>
              <a:latin typeface="Calibri"/>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lvl1pPr>
              <a:defRPr/>
            </a:lvl1pPr>
          </a:lstStyle>
          <a:p>
            <a:pPr>
              <a:defRPr/>
            </a:pPr>
            <a:fld id="{1EA095DA-A3FD-0843-B4CE-CF8D2352C9C9}" type="datetime1">
              <a:rPr lang="it-IT">
                <a:solidFill>
                  <a:prstClr val="black">
                    <a:tint val="75000"/>
                  </a:prstClr>
                </a:solidFill>
                <a:latin typeface="Calibri"/>
              </a:rPr>
              <a:pPr>
                <a:defRPr/>
              </a:pPr>
              <a:t>14/03/23</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6065D25B-30E2-1C46-AA50-909C06E76AB8}" type="slidenum">
              <a:rPr lang="en-US">
                <a:solidFill>
                  <a:prstClr val="black">
                    <a:tint val="75000"/>
                  </a:prstClr>
                </a:solidFill>
                <a:latin typeface="Calibri"/>
              </a:rPr>
              <a:pPr>
                <a:defRPr/>
              </a:pPr>
              <a:t>‹N›</a:t>
            </a:fld>
            <a:endParaRPr lang="en-US">
              <a:solidFill>
                <a:prstClr val="black">
                  <a:tint val="75000"/>
                </a:prstClr>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C329069-1183-3F48-B5BF-EF3EDA5091B8}" type="slidenum">
              <a:rPr lang="en-GB"/>
              <a:pPr>
                <a:defRPr/>
              </a:pPr>
              <a:t>‹N›</a:t>
            </a:fld>
            <a:endParaRPr lang="en-GB"/>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B7D4A9D-934D-5841-8BD7-29E6A5D0385F}" type="slidenum">
              <a:rPr lang="en-GB"/>
              <a:pPr>
                <a:defRPr/>
              </a:pPr>
              <a:t>‹N›</a:t>
            </a:fld>
            <a:endParaRPr lang="en-GB"/>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4659AA0-B776-4D4A-8F3B-B850C5555AF0}" type="datetimeFigureOut">
              <a:rPr lang="it-IT" smtClean="0">
                <a:solidFill>
                  <a:prstClr val="black">
                    <a:tint val="75000"/>
                  </a:prstClr>
                </a:solidFill>
                <a:latin typeface="Calibri"/>
              </a:rPr>
              <a:pPr/>
              <a:t>14/03/23</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3BFAC40C-9D0D-7543-AC6F-EBF54071C2D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77.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78.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7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2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2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2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2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2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2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2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2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2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29.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30.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31.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32.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33.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34.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35.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85.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36.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37.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38.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E471836B-DE80-DA4C-B9C8-3B86DF7FD066}"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pitchFamily="-10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pitchFamily="-10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pitchFamily="-10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pitchFamily="-10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Times" pitchFamily="-105" charset="0"/>
        </a:defRPr>
      </a:lvl6pPr>
      <a:lvl7pPr marL="914400" algn="ctr" rtl="0" fontAlgn="base">
        <a:spcBef>
          <a:spcPct val="0"/>
        </a:spcBef>
        <a:spcAft>
          <a:spcPct val="0"/>
        </a:spcAft>
        <a:defRPr sz="4400">
          <a:solidFill>
            <a:schemeClr val="tx2"/>
          </a:solidFill>
          <a:latin typeface="Times" pitchFamily="-105" charset="0"/>
        </a:defRPr>
      </a:lvl7pPr>
      <a:lvl8pPr marL="1371600" algn="ctr" rtl="0" fontAlgn="base">
        <a:spcBef>
          <a:spcPct val="0"/>
        </a:spcBef>
        <a:spcAft>
          <a:spcPct val="0"/>
        </a:spcAft>
        <a:defRPr sz="4400">
          <a:solidFill>
            <a:schemeClr val="tx2"/>
          </a:solidFill>
          <a:latin typeface="Times" pitchFamily="-105" charset="0"/>
        </a:defRPr>
      </a:lvl8pPr>
      <a:lvl9pPr marL="1828800" algn="ctr" rtl="0" fontAlgn="base">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stile</a:t>
            </a:r>
            <a:endParaRPr lang="en-US"/>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fld id="{0E5B9782-6253-C446-8523-DEE235661643}" type="datetime1">
              <a:rPr lang="it-IT">
                <a:solidFill>
                  <a:prstClr val="black">
                    <a:tint val="75000"/>
                  </a:prstClr>
                </a:solidFill>
                <a:latin typeface="Calibri"/>
              </a:rPr>
              <a:pPr defTabSz="457200" eaLnBrk="1" hangingPunct="1">
                <a:defRPr/>
              </a:pPr>
              <a:t>14/03/23</a:t>
            </a:fld>
            <a:endParaRPr lang="en-US">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endParaRPr lang="en-US">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fld id="{1E1FA161-43DC-BB43-98F9-3A9DAEDE2D72}" type="slidenum">
              <a:rPr lang="en-US">
                <a:solidFill>
                  <a:prstClr val="black">
                    <a:tint val="75000"/>
                  </a:prstClr>
                </a:solidFill>
                <a:latin typeface="Calibri"/>
              </a:rPr>
              <a:pPr defTabSz="457200" eaLnBrk="1" hangingPunct="1">
                <a:defRPr/>
              </a:pPr>
              <a:t>‹N›</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ヒラギノ角ゴ Pro W3"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stile</a:t>
            </a:r>
            <a:endParaRPr lang="en-US"/>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fld id="{0E5B9782-6253-C446-8523-DEE235661643}" type="datetime1">
              <a:rPr lang="it-IT">
                <a:solidFill>
                  <a:prstClr val="black">
                    <a:tint val="75000"/>
                  </a:prstClr>
                </a:solidFill>
                <a:latin typeface="Calibri"/>
              </a:rPr>
              <a:pPr defTabSz="457200" eaLnBrk="1" hangingPunct="1">
                <a:defRPr/>
              </a:pPr>
              <a:t>14/03/23</a:t>
            </a:fld>
            <a:endParaRPr lang="en-US">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endParaRPr lang="en-US">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fld id="{1E1FA161-43DC-BB43-98F9-3A9DAEDE2D72}" type="slidenum">
              <a:rPr lang="en-US">
                <a:solidFill>
                  <a:prstClr val="black">
                    <a:tint val="75000"/>
                  </a:prstClr>
                </a:solidFill>
                <a:latin typeface="Calibri"/>
              </a:rPr>
              <a:pPr defTabSz="457200" eaLnBrk="1" hangingPunct="1">
                <a:defRPr/>
              </a:pPr>
              <a:t>‹N›</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ヒラギノ角ゴ Pro W3"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stile</a:t>
            </a:r>
            <a:endParaRPr lang="en-US"/>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fld id="{0E5B9782-6253-C446-8523-DEE235661643}" type="datetime1">
              <a:rPr lang="it-IT">
                <a:solidFill>
                  <a:prstClr val="black">
                    <a:tint val="75000"/>
                  </a:prstClr>
                </a:solidFill>
                <a:latin typeface="Calibri"/>
              </a:rPr>
              <a:pPr defTabSz="457200" eaLnBrk="1" hangingPunct="1">
                <a:defRPr/>
              </a:pPr>
              <a:t>14/03/23</a:t>
            </a:fld>
            <a:endParaRPr lang="en-US">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endParaRPr lang="en-US">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fld id="{1E1FA161-43DC-BB43-98F9-3A9DAEDE2D72}" type="slidenum">
              <a:rPr lang="en-US">
                <a:solidFill>
                  <a:prstClr val="black">
                    <a:tint val="75000"/>
                  </a:prstClr>
                </a:solidFill>
                <a:latin typeface="Calibri"/>
              </a:rPr>
              <a:pPr defTabSz="457200" eaLnBrk="1" hangingPunct="1">
                <a:defRPr/>
              </a:pPr>
              <a:t>‹N›</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ヒラギノ角ゴ Pro W3"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stile</a:t>
            </a:r>
            <a:endParaRPr lang="en-US"/>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fld id="{0E5B9782-6253-C446-8523-DEE235661643}" type="datetime1">
              <a:rPr lang="it-IT">
                <a:solidFill>
                  <a:prstClr val="black">
                    <a:tint val="75000"/>
                  </a:prstClr>
                </a:solidFill>
                <a:latin typeface="Calibri"/>
              </a:rPr>
              <a:pPr defTabSz="457200" eaLnBrk="1" hangingPunct="1">
                <a:defRPr/>
              </a:pPr>
              <a:t>14/03/23</a:t>
            </a:fld>
            <a:endParaRPr lang="en-US">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endParaRPr lang="en-US">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fld id="{1E1FA161-43DC-BB43-98F9-3A9DAEDE2D72}" type="slidenum">
              <a:rPr lang="en-US">
                <a:solidFill>
                  <a:prstClr val="black">
                    <a:tint val="75000"/>
                  </a:prstClr>
                </a:solidFill>
                <a:latin typeface="Calibri"/>
              </a:rPr>
              <a:pPr defTabSz="457200" eaLnBrk="1" hangingPunct="1">
                <a:defRPr/>
              </a:pPr>
              <a:t>‹N›</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ヒラギノ角ゴ Pro W3"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stile</a:t>
            </a:r>
            <a:endParaRPr lang="en-US"/>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fld id="{0E5B9782-6253-C446-8523-DEE235661643}" type="datetime1">
              <a:rPr lang="it-IT">
                <a:solidFill>
                  <a:prstClr val="black">
                    <a:tint val="75000"/>
                  </a:prstClr>
                </a:solidFill>
                <a:latin typeface="Calibri"/>
              </a:rPr>
              <a:pPr defTabSz="457200" eaLnBrk="1" hangingPunct="1">
                <a:defRPr/>
              </a:pPr>
              <a:t>14/03/23</a:t>
            </a:fld>
            <a:endParaRPr lang="en-US">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endParaRPr lang="en-US">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fld id="{1E1FA161-43DC-BB43-98F9-3A9DAEDE2D72}" type="slidenum">
              <a:rPr lang="en-US">
                <a:solidFill>
                  <a:prstClr val="black">
                    <a:tint val="75000"/>
                  </a:prstClr>
                </a:solidFill>
                <a:latin typeface="Calibri"/>
              </a:rPr>
              <a:pPr defTabSz="457200" eaLnBrk="1" hangingPunct="1">
                <a:defRPr/>
              </a:pPr>
              <a:t>‹N›</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ヒラギノ角ゴ Pro W3"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stile</a:t>
            </a:r>
            <a:endParaRPr lang="en-US"/>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fld id="{0E5B9782-6253-C446-8523-DEE235661643}" type="datetime1">
              <a:rPr lang="it-IT">
                <a:solidFill>
                  <a:prstClr val="black">
                    <a:tint val="75000"/>
                  </a:prstClr>
                </a:solidFill>
                <a:latin typeface="Calibri"/>
              </a:rPr>
              <a:pPr defTabSz="457200" eaLnBrk="1" hangingPunct="1">
                <a:defRPr/>
              </a:pPr>
              <a:t>14/03/23</a:t>
            </a:fld>
            <a:endParaRPr lang="en-US">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endParaRPr lang="en-US">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fld id="{1E1FA161-43DC-BB43-98F9-3A9DAEDE2D72}" type="slidenum">
              <a:rPr lang="en-US">
                <a:solidFill>
                  <a:prstClr val="black">
                    <a:tint val="75000"/>
                  </a:prstClr>
                </a:solidFill>
                <a:latin typeface="Calibri"/>
              </a:rPr>
              <a:pPr defTabSz="457200" eaLnBrk="1" hangingPunct="1">
                <a:defRPr/>
              </a:pPr>
              <a:t>‹N›</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39" r:id="rId1"/>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ヒラギノ角ゴ Pro W3"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stile</a:t>
            </a:r>
            <a:endParaRPr lang="en-US"/>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fld id="{0E5B9782-6253-C446-8523-DEE235661643}" type="datetime1">
              <a:rPr lang="it-IT">
                <a:solidFill>
                  <a:prstClr val="black">
                    <a:tint val="75000"/>
                  </a:prstClr>
                </a:solidFill>
                <a:latin typeface="Calibri"/>
              </a:rPr>
              <a:pPr defTabSz="457200" eaLnBrk="1" hangingPunct="1">
                <a:defRPr/>
              </a:pPr>
              <a:t>14/03/23</a:t>
            </a:fld>
            <a:endParaRPr lang="en-US">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endParaRPr lang="en-US">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fld id="{1E1FA161-43DC-BB43-98F9-3A9DAEDE2D72}" type="slidenum">
              <a:rPr lang="en-US">
                <a:solidFill>
                  <a:prstClr val="black">
                    <a:tint val="75000"/>
                  </a:prstClr>
                </a:solidFill>
                <a:latin typeface="Calibri"/>
              </a:rPr>
              <a:pPr defTabSz="457200" eaLnBrk="1" hangingPunct="1">
                <a:defRPr/>
              </a:pPr>
              <a:t>‹N›</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41" r:id="rId1"/>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ヒラギノ角ゴ Pro W3"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stile</a:t>
            </a:r>
            <a:endParaRPr lang="en-US"/>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fld id="{0E5B9782-6253-C446-8523-DEE235661643}" type="datetime1">
              <a:rPr lang="it-IT">
                <a:solidFill>
                  <a:prstClr val="black">
                    <a:tint val="75000"/>
                  </a:prstClr>
                </a:solidFill>
                <a:latin typeface="Calibri"/>
              </a:rPr>
              <a:pPr defTabSz="457200" eaLnBrk="1" hangingPunct="1">
                <a:defRPr/>
              </a:pPr>
              <a:t>14/03/23</a:t>
            </a:fld>
            <a:endParaRPr lang="en-US">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endParaRPr lang="en-US">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fld id="{1E1FA161-43DC-BB43-98F9-3A9DAEDE2D72}" type="slidenum">
              <a:rPr lang="en-US">
                <a:solidFill>
                  <a:prstClr val="black">
                    <a:tint val="75000"/>
                  </a:prstClr>
                </a:solidFill>
                <a:latin typeface="Calibri"/>
              </a:rPr>
              <a:pPr defTabSz="457200" eaLnBrk="1" hangingPunct="1">
                <a:defRPr/>
              </a:pPr>
              <a:t>‹N›</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43" r:id="rId1"/>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ヒラギノ角ゴ Pro W3"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74659AA0-B776-4D4A-8F3B-B850C5555AF0}" type="datetimeFigureOut">
              <a:rPr lang="it-IT" smtClean="0">
                <a:solidFill>
                  <a:prstClr val="black">
                    <a:tint val="75000"/>
                  </a:prstClr>
                </a:solidFill>
                <a:latin typeface="Calibri"/>
              </a:rPr>
              <a:pPr defTabSz="457200" eaLnBrk="1" fontAlgn="auto" hangingPunct="1">
                <a:spcBef>
                  <a:spcPts val="0"/>
                </a:spcBef>
                <a:spcAft>
                  <a:spcPts val="0"/>
                </a:spcAft>
              </a:pPr>
              <a:t>14/03/23</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3BFAC40C-9D0D-7543-AC6F-EBF54071C2DE}" type="slidenum">
              <a:rPr lang="it-IT" smtClean="0">
                <a:solidFill>
                  <a:prstClr val="black">
                    <a:tint val="75000"/>
                  </a:prstClr>
                </a:solidFill>
                <a:latin typeface="Calibri"/>
              </a:rPr>
              <a:pPr defTabSz="457200" eaLnBrk="1" fontAlgn="auto" hangingPunct="1">
                <a:spcBef>
                  <a:spcPts val="0"/>
                </a:spcBef>
                <a:spcAft>
                  <a:spcPts val="0"/>
                </a:spcAft>
              </a:pPr>
              <a:t>‹N›</a:t>
            </a:fld>
            <a:endParaRPr lang="it-IT">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74659AA0-B776-4D4A-8F3B-B850C5555AF0}" type="datetimeFigureOut">
              <a:rPr lang="it-IT" smtClean="0">
                <a:solidFill>
                  <a:prstClr val="black">
                    <a:tint val="75000"/>
                  </a:prstClr>
                </a:solidFill>
                <a:latin typeface="Calibri"/>
              </a:rPr>
              <a:pPr defTabSz="457200" eaLnBrk="1" fontAlgn="auto" hangingPunct="1">
                <a:spcBef>
                  <a:spcPts val="0"/>
                </a:spcBef>
                <a:spcAft>
                  <a:spcPts val="0"/>
                </a:spcAft>
              </a:pPr>
              <a:t>14/03/23</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3BFAC40C-9D0D-7543-AC6F-EBF54071C2DE}" type="slidenum">
              <a:rPr lang="it-IT" smtClean="0">
                <a:solidFill>
                  <a:prstClr val="black">
                    <a:tint val="75000"/>
                  </a:prstClr>
                </a:solidFill>
                <a:latin typeface="Calibri"/>
              </a:rPr>
              <a:pPr defTabSz="457200" eaLnBrk="1" fontAlgn="auto" hangingPunct="1">
                <a:spcBef>
                  <a:spcPts val="0"/>
                </a:spcBef>
                <a:spcAft>
                  <a:spcPts val="0"/>
                </a:spcAft>
              </a:pPr>
              <a:t>‹N›</a:t>
            </a:fld>
            <a:endParaRPr lang="it-IT">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1134563C-EDDA-6D4B-8C97-5FE9D48E4B59}"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ctr" rtl="0" eaLnBrk="0" fontAlgn="base" hangingPunct="0">
        <a:spcBef>
          <a:spcPct val="0"/>
        </a:spcBef>
        <a:spcAft>
          <a:spcPct val="0"/>
        </a:spcAft>
        <a:defRPr sz="4400">
          <a:solidFill>
            <a:schemeClr val="tx2"/>
          </a:solidFill>
          <a:latin typeface="+mj-lt"/>
          <a:ea typeface="ヒラギノ角ゴ Pro W3" charset="-128"/>
          <a:cs typeface="ヒラギノ角ゴ Pro W3" charset="-128"/>
        </a:defRPr>
      </a:lvl1pPr>
      <a:lvl2pPr algn="ctr" rtl="0" eaLnBrk="0" fontAlgn="base" hangingPunct="0">
        <a:spcBef>
          <a:spcPct val="0"/>
        </a:spcBef>
        <a:spcAft>
          <a:spcPct val="0"/>
        </a:spcAft>
        <a:defRPr sz="4400">
          <a:solidFill>
            <a:schemeClr val="tx2"/>
          </a:solidFill>
          <a:latin typeface="Times"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Times"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Times"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Times"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ヒラギノ角ゴ Pro W3" charset="-128"/>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ヒラギノ角ゴ Pro W3" charset="-128"/>
        </a:defRPr>
      </a:lvl6pPr>
      <a:lvl7pPr marL="2971800" indent="-228600" algn="l" rtl="0" fontAlgn="base">
        <a:spcBef>
          <a:spcPct val="20000"/>
        </a:spcBef>
        <a:spcAft>
          <a:spcPct val="0"/>
        </a:spcAft>
        <a:buChar char="»"/>
        <a:defRPr sz="2000">
          <a:solidFill>
            <a:schemeClr val="tx1"/>
          </a:solidFill>
          <a:latin typeface="+mn-lt"/>
          <a:ea typeface="ヒラギノ角ゴ Pro W3" charset="-128"/>
        </a:defRPr>
      </a:lvl7pPr>
      <a:lvl8pPr marL="3429000" indent="-228600" algn="l" rtl="0" fontAlgn="base">
        <a:spcBef>
          <a:spcPct val="20000"/>
        </a:spcBef>
        <a:spcAft>
          <a:spcPct val="0"/>
        </a:spcAft>
        <a:buChar char="»"/>
        <a:defRPr sz="2000">
          <a:solidFill>
            <a:schemeClr val="tx1"/>
          </a:solidFill>
          <a:latin typeface="+mn-lt"/>
          <a:ea typeface="ヒラギノ角ゴ Pro W3" charset="-128"/>
        </a:defRPr>
      </a:lvl8pPr>
      <a:lvl9pPr marL="3886200" indent="-228600" algn="l" rtl="0" fontAlgn="base">
        <a:spcBef>
          <a:spcPct val="20000"/>
        </a:spcBef>
        <a:spcAft>
          <a:spcPct val="0"/>
        </a:spcAft>
        <a:buChar char="»"/>
        <a:defRPr sz="2000">
          <a:solidFill>
            <a:schemeClr val="tx1"/>
          </a:solidFill>
          <a:latin typeface="+mn-lt"/>
          <a:ea typeface="ヒラギノ角ゴ Pro W3"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74659AA0-B776-4D4A-8F3B-B850C5555AF0}" type="datetimeFigureOut">
              <a:rPr lang="it-IT" smtClean="0">
                <a:solidFill>
                  <a:prstClr val="black">
                    <a:tint val="75000"/>
                  </a:prstClr>
                </a:solidFill>
                <a:latin typeface="Calibri"/>
              </a:rPr>
              <a:pPr defTabSz="457200" eaLnBrk="1" fontAlgn="auto" hangingPunct="1">
                <a:spcBef>
                  <a:spcPts val="0"/>
                </a:spcBef>
                <a:spcAft>
                  <a:spcPts val="0"/>
                </a:spcAft>
              </a:pPr>
              <a:t>14/03/23</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3BFAC40C-9D0D-7543-AC6F-EBF54071C2DE}" type="slidenum">
              <a:rPr lang="it-IT" smtClean="0">
                <a:solidFill>
                  <a:prstClr val="black">
                    <a:tint val="75000"/>
                  </a:prstClr>
                </a:solidFill>
                <a:latin typeface="Calibri"/>
              </a:rPr>
              <a:pPr defTabSz="457200" eaLnBrk="1" fontAlgn="auto" hangingPunct="1">
                <a:spcBef>
                  <a:spcPts val="0"/>
                </a:spcBef>
                <a:spcAft>
                  <a:spcPts val="0"/>
                </a:spcAft>
              </a:pPr>
              <a:t>‹N›</a:t>
            </a:fld>
            <a:endParaRPr lang="it-IT">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74659AA0-B776-4D4A-8F3B-B850C5555AF0}" type="datetimeFigureOut">
              <a:rPr lang="it-IT" smtClean="0">
                <a:solidFill>
                  <a:prstClr val="black">
                    <a:tint val="75000"/>
                  </a:prstClr>
                </a:solidFill>
                <a:latin typeface="Calibri"/>
              </a:rPr>
              <a:pPr defTabSz="457200" eaLnBrk="1" fontAlgn="auto" hangingPunct="1">
                <a:spcBef>
                  <a:spcPts val="0"/>
                </a:spcBef>
                <a:spcAft>
                  <a:spcPts val="0"/>
                </a:spcAft>
              </a:pPr>
              <a:t>14/03/23</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3BFAC40C-9D0D-7543-AC6F-EBF54071C2DE}" type="slidenum">
              <a:rPr lang="it-IT" smtClean="0">
                <a:solidFill>
                  <a:prstClr val="black">
                    <a:tint val="75000"/>
                  </a:prstClr>
                </a:solidFill>
                <a:latin typeface="Calibri"/>
              </a:rPr>
              <a:pPr defTabSz="457200" eaLnBrk="1" fontAlgn="auto" hangingPunct="1">
                <a:spcBef>
                  <a:spcPts val="0"/>
                </a:spcBef>
                <a:spcAft>
                  <a:spcPts val="0"/>
                </a:spcAft>
              </a:pPr>
              <a:t>‹N›</a:t>
            </a:fld>
            <a:endParaRPr lang="it-IT">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74659AA0-B776-4D4A-8F3B-B850C5555AF0}" type="datetimeFigureOut">
              <a:rPr lang="it-IT" smtClean="0">
                <a:solidFill>
                  <a:prstClr val="black">
                    <a:tint val="75000"/>
                  </a:prstClr>
                </a:solidFill>
                <a:latin typeface="Calibri"/>
              </a:rPr>
              <a:pPr defTabSz="457200" eaLnBrk="1" fontAlgn="auto" hangingPunct="1">
                <a:spcBef>
                  <a:spcPts val="0"/>
                </a:spcBef>
                <a:spcAft>
                  <a:spcPts val="0"/>
                </a:spcAft>
              </a:pPr>
              <a:t>14/03/23</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3BFAC40C-9D0D-7543-AC6F-EBF54071C2DE}" type="slidenum">
              <a:rPr lang="it-IT" smtClean="0">
                <a:solidFill>
                  <a:prstClr val="black">
                    <a:tint val="75000"/>
                  </a:prstClr>
                </a:solidFill>
                <a:latin typeface="Calibri"/>
              </a:rPr>
              <a:pPr defTabSz="457200" eaLnBrk="1" fontAlgn="auto" hangingPunct="1">
                <a:spcBef>
                  <a:spcPts val="0"/>
                </a:spcBef>
                <a:spcAft>
                  <a:spcPts val="0"/>
                </a:spcAft>
              </a:pPr>
              <a:t>‹N›</a:t>
            </a:fld>
            <a:endParaRPr lang="it-IT">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74659AA0-B776-4D4A-8F3B-B850C5555AF0}" type="datetimeFigureOut">
              <a:rPr lang="it-IT" smtClean="0">
                <a:solidFill>
                  <a:prstClr val="black">
                    <a:tint val="75000"/>
                  </a:prstClr>
                </a:solidFill>
                <a:latin typeface="Calibri"/>
              </a:rPr>
              <a:pPr defTabSz="457200" eaLnBrk="1" fontAlgn="auto" hangingPunct="1">
                <a:spcBef>
                  <a:spcPts val="0"/>
                </a:spcBef>
                <a:spcAft>
                  <a:spcPts val="0"/>
                </a:spcAft>
              </a:pPr>
              <a:t>14/03/23</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3BFAC40C-9D0D-7543-AC6F-EBF54071C2DE}" type="slidenum">
              <a:rPr lang="it-IT" smtClean="0">
                <a:solidFill>
                  <a:prstClr val="black">
                    <a:tint val="75000"/>
                  </a:prstClr>
                </a:solidFill>
                <a:latin typeface="Calibri"/>
              </a:rPr>
              <a:pPr defTabSz="457200" eaLnBrk="1" fontAlgn="auto" hangingPunct="1">
                <a:spcBef>
                  <a:spcPts val="0"/>
                </a:spcBef>
                <a:spcAft>
                  <a:spcPts val="0"/>
                </a:spcAft>
              </a:pPr>
              <a:t>‹N›</a:t>
            </a:fld>
            <a:endParaRPr lang="it-IT">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74659AA0-B776-4D4A-8F3B-B850C5555AF0}" type="datetimeFigureOut">
              <a:rPr lang="it-IT" smtClean="0">
                <a:solidFill>
                  <a:prstClr val="black">
                    <a:tint val="75000"/>
                  </a:prstClr>
                </a:solidFill>
                <a:latin typeface="Calibri"/>
              </a:rPr>
              <a:pPr defTabSz="457200" eaLnBrk="1" fontAlgn="auto" hangingPunct="1">
                <a:spcBef>
                  <a:spcPts val="0"/>
                </a:spcBef>
                <a:spcAft>
                  <a:spcPts val="0"/>
                </a:spcAft>
              </a:pPr>
              <a:t>14/03/23</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3BFAC40C-9D0D-7543-AC6F-EBF54071C2DE}" type="slidenum">
              <a:rPr lang="it-IT" smtClean="0">
                <a:solidFill>
                  <a:prstClr val="black">
                    <a:tint val="75000"/>
                  </a:prstClr>
                </a:solidFill>
                <a:latin typeface="Calibri"/>
              </a:rPr>
              <a:pPr defTabSz="457200" eaLnBrk="1" fontAlgn="auto" hangingPunct="1">
                <a:spcBef>
                  <a:spcPts val="0"/>
                </a:spcBef>
                <a:spcAft>
                  <a:spcPts val="0"/>
                </a:spcAft>
              </a:pPr>
              <a:t>‹N›</a:t>
            </a:fld>
            <a:endParaRPr lang="it-IT">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74659AA0-B776-4D4A-8F3B-B850C5555AF0}" type="datetimeFigureOut">
              <a:rPr lang="it-IT" smtClean="0">
                <a:solidFill>
                  <a:prstClr val="black">
                    <a:tint val="75000"/>
                  </a:prstClr>
                </a:solidFill>
                <a:latin typeface="Calibri"/>
              </a:rPr>
              <a:pPr defTabSz="457200" eaLnBrk="1" fontAlgn="auto" hangingPunct="1">
                <a:spcBef>
                  <a:spcPts val="0"/>
                </a:spcBef>
                <a:spcAft>
                  <a:spcPts val="0"/>
                </a:spcAft>
              </a:pPr>
              <a:t>14/03/23</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3BFAC40C-9D0D-7543-AC6F-EBF54071C2DE}" type="slidenum">
              <a:rPr lang="it-IT" smtClean="0">
                <a:solidFill>
                  <a:prstClr val="black">
                    <a:tint val="75000"/>
                  </a:prstClr>
                </a:solidFill>
                <a:latin typeface="Calibri"/>
              </a:rPr>
              <a:pPr defTabSz="457200" eaLnBrk="1" fontAlgn="auto" hangingPunct="1">
                <a:spcBef>
                  <a:spcPts val="0"/>
                </a:spcBef>
                <a:spcAft>
                  <a:spcPts val="0"/>
                </a:spcAft>
              </a:pPr>
              <a:t>‹N›</a:t>
            </a:fld>
            <a:endParaRPr lang="it-IT">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74659AA0-B776-4D4A-8F3B-B850C5555AF0}" type="datetimeFigureOut">
              <a:rPr lang="it-IT" smtClean="0">
                <a:solidFill>
                  <a:prstClr val="black">
                    <a:tint val="75000"/>
                  </a:prstClr>
                </a:solidFill>
                <a:latin typeface="Calibri"/>
              </a:rPr>
              <a:pPr defTabSz="457200" eaLnBrk="1" fontAlgn="auto" hangingPunct="1">
                <a:spcBef>
                  <a:spcPts val="0"/>
                </a:spcBef>
                <a:spcAft>
                  <a:spcPts val="0"/>
                </a:spcAft>
              </a:pPr>
              <a:t>14/03/23</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3BFAC40C-9D0D-7543-AC6F-EBF54071C2DE}" type="slidenum">
              <a:rPr lang="it-IT" smtClean="0">
                <a:solidFill>
                  <a:prstClr val="black">
                    <a:tint val="75000"/>
                  </a:prstClr>
                </a:solidFill>
                <a:latin typeface="Calibri"/>
              </a:rPr>
              <a:pPr defTabSz="457200" eaLnBrk="1" fontAlgn="auto" hangingPunct="1">
                <a:spcBef>
                  <a:spcPts val="0"/>
                </a:spcBef>
                <a:spcAft>
                  <a:spcPts val="0"/>
                </a:spcAft>
              </a:pPr>
              <a:t>‹N›</a:t>
            </a:fld>
            <a:endParaRPr lang="it-IT">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74659AA0-B776-4D4A-8F3B-B850C5555AF0}" type="datetimeFigureOut">
              <a:rPr lang="it-IT" smtClean="0">
                <a:solidFill>
                  <a:prstClr val="black">
                    <a:tint val="75000"/>
                  </a:prstClr>
                </a:solidFill>
                <a:latin typeface="Calibri"/>
              </a:rPr>
              <a:pPr defTabSz="457200" eaLnBrk="1" fontAlgn="auto" hangingPunct="1">
                <a:spcBef>
                  <a:spcPts val="0"/>
                </a:spcBef>
                <a:spcAft>
                  <a:spcPts val="0"/>
                </a:spcAft>
              </a:pPr>
              <a:t>14/03/23</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3BFAC40C-9D0D-7543-AC6F-EBF54071C2DE}" type="slidenum">
              <a:rPr lang="it-IT" smtClean="0">
                <a:solidFill>
                  <a:prstClr val="black">
                    <a:tint val="75000"/>
                  </a:prstClr>
                </a:solidFill>
                <a:latin typeface="Calibri"/>
              </a:rPr>
              <a:pPr defTabSz="457200" eaLnBrk="1" fontAlgn="auto" hangingPunct="1">
                <a:spcBef>
                  <a:spcPts val="0"/>
                </a:spcBef>
                <a:spcAft>
                  <a:spcPts val="0"/>
                </a:spcAft>
              </a:pPr>
              <a:t>‹N›</a:t>
            </a:fld>
            <a:endParaRPr lang="it-IT">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74659AA0-B776-4D4A-8F3B-B850C5555AF0}" type="datetimeFigureOut">
              <a:rPr lang="it-IT" smtClean="0">
                <a:solidFill>
                  <a:prstClr val="black">
                    <a:tint val="75000"/>
                  </a:prstClr>
                </a:solidFill>
                <a:latin typeface="Calibri"/>
              </a:rPr>
              <a:pPr defTabSz="457200" eaLnBrk="1" fontAlgn="auto" hangingPunct="1">
                <a:spcBef>
                  <a:spcPts val="0"/>
                </a:spcBef>
                <a:spcAft>
                  <a:spcPts val="0"/>
                </a:spcAft>
              </a:pPr>
              <a:t>14/03/23</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3BFAC40C-9D0D-7543-AC6F-EBF54071C2DE}" type="slidenum">
              <a:rPr lang="it-IT" smtClean="0">
                <a:solidFill>
                  <a:prstClr val="black">
                    <a:tint val="75000"/>
                  </a:prstClr>
                </a:solidFill>
                <a:latin typeface="Calibri"/>
              </a:rPr>
              <a:pPr defTabSz="457200" eaLnBrk="1" fontAlgn="auto" hangingPunct="1">
                <a:spcBef>
                  <a:spcPts val="0"/>
                </a:spcBef>
                <a:spcAft>
                  <a:spcPts val="0"/>
                </a:spcAft>
              </a:pPr>
              <a:t>‹N›</a:t>
            </a:fld>
            <a:endParaRPr lang="it-IT">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74659AA0-B776-4D4A-8F3B-B850C5555AF0}" type="datetimeFigureOut">
              <a:rPr lang="it-IT" smtClean="0">
                <a:solidFill>
                  <a:prstClr val="black">
                    <a:tint val="75000"/>
                  </a:prstClr>
                </a:solidFill>
                <a:latin typeface="Calibri"/>
              </a:rPr>
              <a:pPr defTabSz="457200" eaLnBrk="1" fontAlgn="auto" hangingPunct="1">
                <a:spcBef>
                  <a:spcPts val="0"/>
                </a:spcBef>
                <a:spcAft>
                  <a:spcPts val="0"/>
                </a:spcAft>
              </a:pPr>
              <a:t>14/03/23</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3BFAC40C-9D0D-7543-AC6F-EBF54071C2DE}" type="slidenum">
              <a:rPr lang="it-IT" smtClean="0">
                <a:solidFill>
                  <a:prstClr val="black">
                    <a:tint val="75000"/>
                  </a:prstClr>
                </a:solidFill>
                <a:latin typeface="Calibri"/>
              </a:rPr>
              <a:pPr defTabSz="457200" eaLnBrk="1" fontAlgn="auto" hangingPunct="1">
                <a:spcBef>
                  <a:spcPts val="0"/>
                </a:spcBef>
                <a:spcAft>
                  <a:spcPts val="0"/>
                </a:spcAft>
              </a:pPr>
              <a:t>‹N›</a:t>
            </a:fld>
            <a:endParaRPr lang="it-IT">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prstTxWarp prst="textNoShape">
              <a:avLst/>
            </a:prstTxWarp>
          </a:bodyPr>
          <a:lstStyle/>
          <a:p>
            <a:pPr eaLnBrk="1" hangingPunct="1">
              <a:defRPr/>
            </a:pPr>
            <a:endParaRPr lang="en-US">
              <a:latin typeface="Constantia" pitchFamily="112" charset="0"/>
            </a:endParaRPr>
          </a:p>
        </p:txBody>
      </p:sp>
      <p:sp>
        <p:nvSpPr>
          <p:cNvPr id="8" name="Figura a mano libera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prstTxWarp prst="textNoShape">
              <a:avLst/>
            </a:prstTxWarp>
          </a:bodyPr>
          <a:lstStyle/>
          <a:p>
            <a:pPr eaLnBrk="1" hangingPunct="1">
              <a:defRPr/>
            </a:pPr>
            <a:endParaRPr lang="en-US">
              <a:latin typeface="Constantia" pitchFamily="112" charset="0"/>
            </a:endParaRPr>
          </a:p>
        </p:txBody>
      </p:sp>
      <p:sp>
        <p:nvSpPr>
          <p:cNvPr id="15364" name="Segnaposto titolo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it-IT"/>
              <a:t>Fare clic per modificare stile</a:t>
            </a:r>
            <a:endParaRPr lang="en-US"/>
          </a:p>
        </p:txBody>
      </p:sp>
      <p:sp>
        <p:nvSpPr>
          <p:cNvPr id="15365" name="Segnaposto testo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0" name="Segnaposto data 9"/>
          <p:cNvSpPr>
            <a:spLocks noGrp="1"/>
          </p:cNvSpPr>
          <p:nvPr>
            <p:ph type="dt" sz="half" idx="2"/>
          </p:nvPr>
        </p:nvSpPr>
        <p:spPr>
          <a:xfrm>
            <a:off x="457200" y="6356350"/>
            <a:ext cx="2133600" cy="365125"/>
          </a:xfrm>
          <a:prstGeom prst="rect">
            <a:avLst/>
          </a:prstGeom>
        </p:spPr>
        <p:txBody>
          <a:bodyPr vert="horz" wrap="square" lIns="0" tIns="0" rIns="0" bIns="0" numCol="1" anchor="b" anchorCtr="0" compatLnSpc="1">
            <a:prstTxWarp prst="textNoShape">
              <a:avLst/>
            </a:prstTxWarp>
          </a:bodyPr>
          <a:lstStyle>
            <a:lvl1pPr eaLnBrk="1" hangingPunct="1">
              <a:defRPr sz="1200">
                <a:solidFill>
                  <a:srgbClr val="045C75"/>
                </a:solidFill>
                <a:latin typeface="Times" charset="0"/>
              </a:defRPr>
            </a:lvl1pPr>
          </a:lstStyle>
          <a:p>
            <a:pPr>
              <a:defRPr/>
            </a:pPr>
            <a:endParaRPr lang="it-IT"/>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wrap="square" lIns="0" tIns="0" rIns="0" bIns="0" numCol="1" anchor="b" anchorCtr="0" compatLnSpc="1">
            <a:prstTxWarp prst="textNoShape">
              <a:avLst/>
            </a:prstTxWarp>
          </a:bodyPr>
          <a:lstStyle>
            <a:lvl1pPr eaLnBrk="1" hangingPunct="1">
              <a:defRPr sz="1200">
                <a:solidFill>
                  <a:srgbClr val="045C75"/>
                </a:solidFill>
                <a:latin typeface="Times" charset="0"/>
              </a:defRPr>
            </a:lvl1pPr>
          </a:lstStyle>
          <a:p>
            <a:pPr>
              <a:defRPr/>
            </a:pPr>
            <a:endParaRPr lang="it-IT"/>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latin typeface="Times" charset="0"/>
              </a:defRPr>
            </a:lvl1pPr>
          </a:lstStyle>
          <a:p>
            <a:pPr>
              <a:defRPr/>
            </a:pPr>
            <a:fld id="{6130476A-02F4-1845-B818-92F29D96B887}" type="slidenum">
              <a:rPr lang="en-GB"/>
              <a:pPr>
                <a:defRPr/>
              </a:pPr>
              <a:t>‹N›</a:t>
            </a:fld>
            <a:endParaRPr lang="en-GB"/>
          </a:p>
        </p:txBody>
      </p:sp>
      <p:grpSp>
        <p:nvGrpSpPr>
          <p:cNvPr id="2" name="Gruppo 1"/>
          <p:cNvGrpSpPr>
            <a:grpSpLocks/>
          </p:cNvGrpSpPr>
          <p:nvPr/>
        </p:nvGrpSpPr>
        <p:grpSpPr bwMode="auto">
          <a:xfrm>
            <a:off x="-19050" y="203200"/>
            <a:ext cx="9180513" cy="647700"/>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prstTxWarp prst="textNoShape">
                <a:avLst/>
              </a:prstTxWarp>
            </a:bodyPr>
            <a:lstStyle/>
            <a:p>
              <a:pPr>
                <a:defRPr/>
              </a:pPr>
              <a:endParaRPr lang="en-US">
                <a:latin typeface="Times" charset="0"/>
              </a:endParaRPr>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prstTxWarp prst="textNoShape">
                <a:avLst/>
              </a:prstTxWarp>
            </a:bodyPr>
            <a:lstStyle/>
            <a:p>
              <a:pPr>
                <a:defRPr/>
              </a:pPr>
              <a:endParaRPr lang="en-US">
                <a:latin typeface="Times" charset="0"/>
              </a:endParaRPr>
            </a:p>
          </p:txBody>
        </p:sp>
      </p:gr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rtl="0" eaLnBrk="0" fontAlgn="base" hangingPunct="0">
        <a:spcBef>
          <a:spcPct val="0"/>
        </a:spcBef>
        <a:spcAft>
          <a:spcPct val="0"/>
        </a:spcAft>
        <a:defRPr sz="5000" kern="1200">
          <a:solidFill>
            <a:schemeClr val="tx2"/>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5000">
          <a:solidFill>
            <a:schemeClr val="tx2"/>
          </a:solidFill>
          <a:latin typeface="Calibri" pitchFamily="-65" charset="0"/>
          <a:ea typeface="ＭＳ Ｐゴシック" pitchFamily="-65" charset="-128"/>
          <a:cs typeface="ＭＳ Ｐゴシック" pitchFamily="-65" charset="-128"/>
        </a:defRPr>
      </a:lvl2pPr>
      <a:lvl3pPr algn="l" rtl="0" eaLnBrk="0" fontAlgn="base" hangingPunct="0">
        <a:spcBef>
          <a:spcPct val="0"/>
        </a:spcBef>
        <a:spcAft>
          <a:spcPct val="0"/>
        </a:spcAft>
        <a:defRPr sz="5000">
          <a:solidFill>
            <a:schemeClr val="tx2"/>
          </a:solidFill>
          <a:latin typeface="Calibri" pitchFamily="-65" charset="0"/>
          <a:ea typeface="ＭＳ Ｐゴシック" pitchFamily="-65" charset="-128"/>
          <a:cs typeface="ＭＳ Ｐゴシック" pitchFamily="-65" charset="-128"/>
        </a:defRPr>
      </a:lvl3pPr>
      <a:lvl4pPr algn="l" rtl="0" eaLnBrk="0" fontAlgn="base" hangingPunct="0">
        <a:spcBef>
          <a:spcPct val="0"/>
        </a:spcBef>
        <a:spcAft>
          <a:spcPct val="0"/>
        </a:spcAft>
        <a:defRPr sz="5000">
          <a:solidFill>
            <a:schemeClr val="tx2"/>
          </a:solidFill>
          <a:latin typeface="Calibri" pitchFamily="-65" charset="0"/>
          <a:ea typeface="ＭＳ Ｐゴシック" pitchFamily="-65" charset="-128"/>
          <a:cs typeface="ＭＳ Ｐゴシック" pitchFamily="-65" charset="-128"/>
        </a:defRPr>
      </a:lvl4pPr>
      <a:lvl5pPr algn="l" rtl="0" eaLnBrk="0" fontAlgn="base" hangingPunct="0">
        <a:spcBef>
          <a:spcPct val="0"/>
        </a:spcBef>
        <a:spcAft>
          <a:spcPct val="0"/>
        </a:spcAft>
        <a:defRPr sz="5000">
          <a:solidFill>
            <a:schemeClr val="tx2"/>
          </a:solidFill>
          <a:latin typeface="Calibri" pitchFamily="-65" charset="0"/>
          <a:ea typeface="ＭＳ Ｐゴシック" pitchFamily="-65" charset="-128"/>
          <a:cs typeface="ＭＳ Ｐゴシック" pitchFamily="-65" charset="-128"/>
        </a:defRPr>
      </a:lvl5pPr>
      <a:lvl6pPr marL="457200" algn="l" rtl="0" fontAlgn="base">
        <a:spcBef>
          <a:spcPct val="0"/>
        </a:spcBef>
        <a:spcAft>
          <a:spcPct val="0"/>
        </a:spcAft>
        <a:defRPr sz="5000">
          <a:solidFill>
            <a:schemeClr val="tx2"/>
          </a:solidFill>
          <a:latin typeface="Calibri" pitchFamily="-65" charset="0"/>
          <a:ea typeface="ＭＳ Ｐゴシック" pitchFamily="-65" charset="-128"/>
          <a:cs typeface="ＭＳ Ｐゴシック" pitchFamily="-65" charset="-128"/>
        </a:defRPr>
      </a:lvl6pPr>
      <a:lvl7pPr marL="914400" algn="l" rtl="0" fontAlgn="base">
        <a:spcBef>
          <a:spcPct val="0"/>
        </a:spcBef>
        <a:spcAft>
          <a:spcPct val="0"/>
        </a:spcAft>
        <a:defRPr sz="5000">
          <a:solidFill>
            <a:schemeClr val="tx2"/>
          </a:solidFill>
          <a:latin typeface="Calibri" pitchFamily="-65" charset="0"/>
          <a:ea typeface="ＭＳ Ｐゴシック" pitchFamily="-65" charset="-128"/>
          <a:cs typeface="ＭＳ Ｐゴシック" pitchFamily="-65" charset="-128"/>
        </a:defRPr>
      </a:lvl7pPr>
      <a:lvl8pPr marL="1371600" algn="l" rtl="0" fontAlgn="base">
        <a:spcBef>
          <a:spcPct val="0"/>
        </a:spcBef>
        <a:spcAft>
          <a:spcPct val="0"/>
        </a:spcAft>
        <a:defRPr sz="5000">
          <a:solidFill>
            <a:schemeClr val="tx2"/>
          </a:solidFill>
          <a:latin typeface="Calibri" pitchFamily="-65" charset="0"/>
          <a:ea typeface="ＭＳ Ｐゴシック" pitchFamily="-65" charset="-128"/>
          <a:cs typeface="ＭＳ Ｐゴシック" pitchFamily="-65" charset="-128"/>
        </a:defRPr>
      </a:lvl8pPr>
      <a:lvl9pPr marL="1828800" algn="l" rtl="0" fontAlgn="base">
        <a:spcBef>
          <a:spcPct val="0"/>
        </a:spcBef>
        <a:spcAft>
          <a:spcPct val="0"/>
        </a:spcAft>
        <a:defRPr sz="5000">
          <a:solidFill>
            <a:schemeClr val="tx2"/>
          </a:solidFill>
          <a:latin typeface="Calibri" pitchFamily="-65" charset="0"/>
          <a:ea typeface="ＭＳ Ｐゴシック" pitchFamily="-65" charset="-128"/>
          <a:cs typeface="ＭＳ Ｐゴシック" pitchFamily="-65" charset="-128"/>
        </a:defRPr>
      </a:lvl9pPr>
    </p:titleStyle>
    <p:bodyStyle>
      <a:lvl1pPr marL="273050" indent="-273050" algn="l" rtl="0" eaLnBrk="0" fontAlgn="base" hangingPunct="0">
        <a:spcBef>
          <a:spcPct val="20000"/>
        </a:spcBef>
        <a:spcAft>
          <a:spcPct val="0"/>
        </a:spcAft>
        <a:buClr>
          <a:srgbClr val="0BD0D9"/>
        </a:buClr>
        <a:buSzPct val="95000"/>
        <a:buFont typeface="Wingdings 2" pitchFamily="-112" charset="2"/>
        <a:buChar char=""/>
        <a:defRPr sz="2600" kern="1200">
          <a:solidFill>
            <a:schemeClr val="tx1"/>
          </a:solidFill>
          <a:latin typeface="+mn-lt"/>
          <a:ea typeface="ＭＳ Ｐゴシック" pitchFamily="-65" charset="-128"/>
          <a:cs typeface="ＭＳ Ｐゴシック" pitchFamily="-65" charset="-128"/>
        </a:defRPr>
      </a:lvl1pPr>
      <a:lvl2pPr marL="639763" indent="-246063" algn="l" rtl="0" eaLnBrk="0" fontAlgn="base" hangingPunct="0">
        <a:spcBef>
          <a:spcPct val="20000"/>
        </a:spcBef>
        <a:spcAft>
          <a:spcPct val="0"/>
        </a:spcAft>
        <a:buClr>
          <a:schemeClr val="accent1"/>
        </a:buClr>
        <a:buSzPct val="85000"/>
        <a:buFont typeface="Wingdings 2" pitchFamily="-112" charset="2"/>
        <a:buChar char=""/>
        <a:defRPr sz="2400" kern="1200">
          <a:solidFill>
            <a:schemeClr val="tx1"/>
          </a:solidFill>
          <a:latin typeface="+mn-lt"/>
          <a:ea typeface="ＭＳ Ｐゴシック" pitchFamily="-65" charset="-128"/>
          <a:cs typeface="+mn-cs"/>
        </a:defRPr>
      </a:lvl2pPr>
      <a:lvl3pPr marL="914400" indent="-246063" algn="l" rtl="0" eaLnBrk="0" fontAlgn="base" hangingPunct="0">
        <a:spcBef>
          <a:spcPct val="20000"/>
        </a:spcBef>
        <a:spcAft>
          <a:spcPct val="0"/>
        </a:spcAft>
        <a:buClr>
          <a:schemeClr val="accent2"/>
        </a:buClr>
        <a:buSzPct val="70000"/>
        <a:buFont typeface="Wingdings 2" pitchFamily="-112" charset="2"/>
        <a:buChar char=""/>
        <a:defRPr sz="2100" kern="1200">
          <a:solidFill>
            <a:schemeClr val="tx1"/>
          </a:solidFill>
          <a:latin typeface="+mn-lt"/>
          <a:ea typeface="ヒラギノ角ゴ Pro W3" charset="-128"/>
          <a:cs typeface="ヒラギノ角ゴ Pro W3" charset="-128"/>
        </a:defRPr>
      </a:lvl3pPr>
      <a:lvl4pPr marL="1187450" indent="-209550" algn="l" rtl="0" eaLnBrk="0" fontAlgn="base" hangingPunct="0">
        <a:spcBef>
          <a:spcPct val="20000"/>
        </a:spcBef>
        <a:spcAft>
          <a:spcPct val="0"/>
        </a:spcAft>
        <a:buClr>
          <a:srgbClr val="0BD0D9"/>
        </a:buClr>
        <a:buSzPct val="65000"/>
        <a:buFont typeface="Wingdings 2" pitchFamily="-112" charset="2"/>
        <a:buChar char=""/>
        <a:defRPr sz="2000" kern="1200">
          <a:solidFill>
            <a:schemeClr val="tx1"/>
          </a:solidFill>
          <a:latin typeface="+mn-lt"/>
          <a:ea typeface="ヒラギノ角ゴ Pro W3" charset="-128"/>
          <a:cs typeface="+mn-cs"/>
        </a:defRPr>
      </a:lvl4pPr>
      <a:lvl5pPr marL="1462088" indent="-209550" algn="l" rtl="0" eaLnBrk="0" fontAlgn="base" hangingPunct="0">
        <a:spcBef>
          <a:spcPct val="20000"/>
        </a:spcBef>
        <a:spcAft>
          <a:spcPct val="0"/>
        </a:spcAft>
        <a:buClr>
          <a:srgbClr val="10CF9B"/>
        </a:buClr>
        <a:buSzPct val="65000"/>
        <a:buFont typeface="Wingdings 2" pitchFamily="-112" charset="2"/>
        <a:buChar char=""/>
        <a:defRPr sz="2000" kern="1200">
          <a:solidFill>
            <a:schemeClr val="tx1"/>
          </a:solidFill>
          <a:latin typeface="+mn-lt"/>
          <a:ea typeface="ＭＳ Ｐゴシック" pitchFamily="-112" charset="-128"/>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74659AA0-B776-4D4A-8F3B-B850C5555AF0}" type="datetimeFigureOut">
              <a:rPr lang="it-IT" smtClean="0">
                <a:solidFill>
                  <a:prstClr val="black">
                    <a:tint val="75000"/>
                  </a:prstClr>
                </a:solidFill>
                <a:latin typeface="Calibri"/>
              </a:rPr>
              <a:pPr defTabSz="457200" eaLnBrk="1" fontAlgn="auto" hangingPunct="1">
                <a:spcBef>
                  <a:spcPts val="0"/>
                </a:spcBef>
                <a:spcAft>
                  <a:spcPts val="0"/>
                </a:spcAft>
              </a:pPr>
              <a:t>14/03/23</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3BFAC40C-9D0D-7543-AC6F-EBF54071C2DE}" type="slidenum">
              <a:rPr lang="it-IT" smtClean="0">
                <a:solidFill>
                  <a:prstClr val="black">
                    <a:tint val="75000"/>
                  </a:prstClr>
                </a:solidFill>
                <a:latin typeface="Calibri"/>
              </a:rPr>
              <a:pPr defTabSz="457200" eaLnBrk="1" fontAlgn="auto" hangingPunct="1">
                <a:spcBef>
                  <a:spcPts val="0"/>
                </a:spcBef>
                <a:spcAft>
                  <a:spcPts val="0"/>
                </a:spcAft>
              </a:pPr>
              <a:t>‹N›</a:t>
            </a:fld>
            <a:endParaRPr lang="it-IT">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74659AA0-B776-4D4A-8F3B-B850C5555AF0}" type="datetimeFigureOut">
              <a:rPr lang="it-IT" smtClean="0">
                <a:solidFill>
                  <a:prstClr val="black">
                    <a:tint val="75000"/>
                  </a:prstClr>
                </a:solidFill>
                <a:latin typeface="Calibri"/>
              </a:rPr>
              <a:pPr defTabSz="457200" eaLnBrk="1" fontAlgn="auto" hangingPunct="1">
                <a:spcBef>
                  <a:spcPts val="0"/>
                </a:spcBef>
                <a:spcAft>
                  <a:spcPts val="0"/>
                </a:spcAft>
              </a:pPr>
              <a:t>14/03/23</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3BFAC40C-9D0D-7543-AC6F-EBF54071C2DE}" type="slidenum">
              <a:rPr lang="it-IT" smtClean="0">
                <a:solidFill>
                  <a:prstClr val="black">
                    <a:tint val="75000"/>
                  </a:prstClr>
                </a:solidFill>
                <a:latin typeface="Calibri"/>
              </a:rPr>
              <a:pPr defTabSz="457200" eaLnBrk="1" fontAlgn="auto" hangingPunct="1">
                <a:spcBef>
                  <a:spcPts val="0"/>
                </a:spcBef>
                <a:spcAft>
                  <a:spcPts val="0"/>
                </a:spcAft>
              </a:pPr>
              <a:t>‹N›</a:t>
            </a:fld>
            <a:endParaRPr lang="it-IT">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74659AA0-B776-4D4A-8F3B-B850C5555AF0}" type="datetimeFigureOut">
              <a:rPr lang="it-IT" smtClean="0">
                <a:solidFill>
                  <a:prstClr val="black">
                    <a:tint val="75000"/>
                  </a:prstClr>
                </a:solidFill>
                <a:latin typeface="Calibri"/>
              </a:rPr>
              <a:pPr defTabSz="457200" eaLnBrk="1" fontAlgn="auto" hangingPunct="1">
                <a:spcBef>
                  <a:spcPts val="0"/>
                </a:spcBef>
                <a:spcAft>
                  <a:spcPts val="0"/>
                </a:spcAft>
              </a:pPr>
              <a:t>14/03/23</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3BFAC40C-9D0D-7543-AC6F-EBF54071C2DE}" type="slidenum">
              <a:rPr lang="it-IT" smtClean="0">
                <a:solidFill>
                  <a:prstClr val="black">
                    <a:tint val="75000"/>
                  </a:prstClr>
                </a:solidFill>
                <a:latin typeface="Calibri"/>
              </a:rPr>
              <a:pPr defTabSz="457200" eaLnBrk="1" fontAlgn="auto" hangingPunct="1">
                <a:spcBef>
                  <a:spcPts val="0"/>
                </a:spcBef>
                <a:spcAft>
                  <a:spcPts val="0"/>
                </a:spcAft>
              </a:pPr>
              <a:t>‹N›</a:t>
            </a:fld>
            <a:endParaRPr lang="it-IT">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74659AA0-B776-4D4A-8F3B-B850C5555AF0}" type="datetimeFigureOut">
              <a:rPr lang="it-IT" smtClean="0">
                <a:solidFill>
                  <a:prstClr val="black">
                    <a:tint val="75000"/>
                  </a:prstClr>
                </a:solidFill>
                <a:latin typeface="Calibri"/>
              </a:rPr>
              <a:pPr defTabSz="457200" eaLnBrk="1" fontAlgn="auto" hangingPunct="1">
                <a:spcBef>
                  <a:spcPts val="0"/>
                </a:spcBef>
                <a:spcAft>
                  <a:spcPts val="0"/>
                </a:spcAft>
              </a:pPr>
              <a:t>14/03/23</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3BFAC40C-9D0D-7543-AC6F-EBF54071C2DE}" type="slidenum">
              <a:rPr lang="it-IT" smtClean="0">
                <a:solidFill>
                  <a:prstClr val="black">
                    <a:tint val="75000"/>
                  </a:prstClr>
                </a:solidFill>
                <a:latin typeface="Calibri"/>
              </a:rPr>
              <a:pPr defTabSz="457200" eaLnBrk="1" fontAlgn="auto" hangingPunct="1">
                <a:spcBef>
                  <a:spcPts val="0"/>
                </a:spcBef>
                <a:spcAft>
                  <a:spcPts val="0"/>
                </a:spcAft>
              </a:pPr>
              <a:t>‹N›</a:t>
            </a:fld>
            <a:endParaRPr lang="it-IT">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74659AA0-B776-4D4A-8F3B-B850C5555AF0}" type="datetimeFigureOut">
              <a:rPr lang="it-IT" smtClean="0">
                <a:solidFill>
                  <a:prstClr val="black">
                    <a:tint val="75000"/>
                  </a:prstClr>
                </a:solidFill>
                <a:latin typeface="Calibri"/>
              </a:rPr>
              <a:pPr defTabSz="457200" eaLnBrk="1" fontAlgn="auto" hangingPunct="1">
                <a:spcBef>
                  <a:spcPts val="0"/>
                </a:spcBef>
                <a:spcAft>
                  <a:spcPts val="0"/>
                </a:spcAft>
              </a:pPr>
              <a:t>14/03/23</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3BFAC40C-9D0D-7543-AC6F-EBF54071C2DE}" type="slidenum">
              <a:rPr lang="it-IT" smtClean="0">
                <a:solidFill>
                  <a:prstClr val="black">
                    <a:tint val="75000"/>
                  </a:prstClr>
                </a:solidFill>
                <a:latin typeface="Calibri"/>
              </a:rPr>
              <a:pPr defTabSz="457200" eaLnBrk="1" fontAlgn="auto" hangingPunct="1">
                <a:spcBef>
                  <a:spcPts val="0"/>
                </a:spcBef>
                <a:spcAft>
                  <a:spcPts val="0"/>
                </a:spcAft>
              </a:pPr>
              <a:t>‹N›</a:t>
            </a:fld>
            <a:endParaRPr lang="it-IT">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74659AA0-B776-4D4A-8F3B-B850C5555AF0}" type="datetimeFigureOut">
              <a:rPr lang="it-IT" smtClean="0">
                <a:solidFill>
                  <a:prstClr val="black">
                    <a:tint val="75000"/>
                  </a:prstClr>
                </a:solidFill>
                <a:latin typeface="Calibri"/>
              </a:rPr>
              <a:pPr defTabSz="457200" eaLnBrk="1" fontAlgn="auto" hangingPunct="1">
                <a:spcBef>
                  <a:spcPts val="0"/>
                </a:spcBef>
                <a:spcAft>
                  <a:spcPts val="0"/>
                </a:spcAft>
              </a:pPr>
              <a:t>14/03/23</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3BFAC40C-9D0D-7543-AC6F-EBF54071C2DE}" type="slidenum">
              <a:rPr lang="it-IT" smtClean="0">
                <a:solidFill>
                  <a:prstClr val="black">
                    <a:tint val="75000"/>
                  </a:prstClr>
                </a:solidFill>
                <a:latin typeface="Calibri"/>
              </a:rPr>
              <a:pPr defTabSz="457200" eaLnBrk="1" fontAlgn="auto" hangingPunct="1">
                <a:spcBef>
                  <a:spcPts val="0"/>
                </a:spcBef>
                <a:spcAft>
                  <a:spcPts val="0"/>
                </a:spcAft>
              </a:pPr>
              <a:t>‹N›</a:t>
            </a:fld>
            <a:endParaRPr lang="it-IT">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74659AA0-B776-4D4A-8F3B-B850C5555AF0}" type="datetimeFigureOut">
              <a:rPr lang="it-IT" smtClean="0">
                <a:solidFill>
                  <a:prstClr val="black">
                    <a:tint val="75000"/>
                  </a:prstClr>
                </a:solidFill>
                <a:latin typeface="Calibri"/>
              </a:rPr>
              <a:pPr defTabSz="457200" eaLnBrk="1" fontAlgn="auto" hangingPunct="1">
                <a:spcBef>
                  <a:spcPts val="0"/>
                </a:spcBef>
                <a:spcAft>
                  <a:spcPts val="0"/>
                </a:spcAft>
              </a:pPr>
              <a:t>14/03/23</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3BFAC40C-9D0D-7543-AC6F-EBF54071C2DE}" type="slidenum">
              <a:rPr lang="it-IT" smtClean="0">
                <a:solidFill>
                  <a:prstClr val="black">
                    <a:tint val="75000"/>
                  </a:prstClr>
                </a:solidFill>
                <a:latin typeface="Calibri"/>
              </a:rPr>
              <a:pPr defTabSz="457200" eaLnBrk="1" fontAlgn="auto" hangingPunct="1">
                <a:spcBef>
                  <a:spcPts val="0"/>
                </a:spcBef>
                <a:spcAft>
                  <a:spcPts val="0"/>
                </a:spcAft>
              </a:pPr>
              <a:t>‹N›</a:t>
            </a:fld>
            <a:endParaRPr lang="it-IT">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74659AA0-B776-4D4A-8F3B-B850C5555AF0}" type="datetimeFigureOut">
              <a:rPr lang="it-IT" smtClean="0">
                <a:solidFill>
                  <a:prstClr val="black">
                    <a:tint val="75000"/>
                  </a:prstClr>
                </a:solidFill>
                <a:latin typeface="Calibri"/>
              </a:rPr>
              <a:pPr defTabSz="457200" eaLnBrk="1" fontAlgn="auto" hangingPunct="1">
                <a:spcBef>
                  <a:spcPts val="0"/>
                </a:spcBef>
                <a:spcAft>
                  <a:spcPts val="0"/>
                </a:spcAft>
              </a:pPr>
              <a:t>14/03/23</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3BFAC40C-9D0D-7543-AC6F-EBF54071C2DE}" type="slidenum">
              <a:rPr lang="it-IT" smtClean="0">
                <a:solidFill>
                  <a:prstClr val="black">
                    <a:tint val="75000"/>
                  </a:prstClr>
                </a:solidFill>
                <a:latin typeface="Calibri"/>
              </a:rPr>
              <a:pPr defTabSz="457200" eaLnBrk="1" fontAlgn="auto" hangingPunct="1">
                <a:spcBef>
                  <a:spcPts val="0"/>
                </a:spcBef>
                <a:spcAft>
                  <a:spcPts val="0"/>
                </a:spcAft>
              </a:pPr>
              <a:t>‹N›</a:t>
            </a:fld>
            <a:endParaRPr lang="it-IT">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74659AA0-B776-4D4A-8F3B-B850C5555AF0}" type="datetimeFigureOut">
              <a:rPr lang="it-IT" smtClean="0">
                <a:solidFill>
                  <a:prstClr val="black">
                    <a:tint val="75000"/>
                  </a:prstClr>
                </a:solidFill>
                <a:latin typeface="Calibri"/>
              </a:rPr>
              <a:pPr defTabSz="457200" eaLnBrk="1" fontAlgn="auto" hangingPunct="1">
                <a:spcBef>
                  <a:spcPts val="0"/>
                </a:spcBef>
                <a:spcAft>
                  <a:spcPts val="0"/>
                </a:spcAft>
              </a:pPr>
              <a:t>14/03/23</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3BFAC40C-9D0D-7543-AC6F-EBF54071C2DE}" type="slidenum">
              <a:rPr lang="it-IT" smtClean="0">
                <a:solidFill>
                  <a:prstClr val="black">
                    <a:tint val="75000"/>
                  </a:prstClr>
                </a:solidFill>
                <a:latin typeface="Calibri"/>
              </a:rPr>
              <a:pPr defTabSz="457200" eaLnBrk="1" fontAlgn="auto" hangingPunct="1">
                <a:spcBef>
                  <a:spcPts val="0"/>
                </a:spcBef>
                <a:spcAft>
                  <a:spcPts val="0"/>
                </a:spcAft>
              </a:pPr>
              <a:t>‹N›</a:t>
            </a:fld>
            <a:endParaRPr lang="it-IT">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prstTxWarp prst="textNoShape">
              <a:avLst/>
            </a:prstTxWarp>
          </a:bodyPr>
          <a:lstStyle/>
          <a:p>
            <a:pPr eaLnBrk="1" hangingPunct="1">
              <a:defRPr/>
            </a:pPr>
            <a:endParaRPr lang="en-US">
              <a:solidFill>
                <a:prstClr val="black"/>
              </a:solidFill>
              <a:latin typeface="Constantia" pitchFamily="112" charset="0"/>
              <a:ea typeface="ＭＳ Ｐゴシック" pitchFamily="112" charset="-128"/>
              <a:cs typeface="ＭＳ Ｐゴシック" pitchFamily="112" charset="-128"/>
            </a:endParaRPr>
          </a:p>
        </p:txBody>
      </p:sp>
      <p:sp>
        <p:nvSpPr>
          <p:cNvPr id="8" name="Figura a mano libera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prstTxWarp prst="textNoShape">
              <a:avLst/>
            </a:prstTxWarp>
          </a:bodyPr>
          <a:lstStyle/>
          <a:p>
            <a:pPr eaLnBrk="1" hangingPunct="1">
              <a:defRPr/>
            </a:pPr>
            <a:endParaRPr lang="en-US">
              <a:solidFill>
                <a:prstClr val="black"/>
              </a:solidFill>
              <a:latin typeface="Constantia" pitchFamily="112" charset="0"/>
              <a:ea typeface="ＭＳ Ｐゴシック" pitchFamily="112" charset="-128"/>
              <a:cs typeface="ＭＳ Ｐゴシック" pitchFamily="112" charset="-128"/>
            </a:endParaRPr>
          </a:p>
        </p:txBody>
      </p:sp>
      <p:sp>
        <p:nvSpPr>
          <p:cNvPr id="27652" name="Segnaposto titolo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it-IT"/>
              <a:t>Fare clic per modificare stile</a:t>
            </a:r>
            <a:endParaRPr lang="en-US"/>
          </a:p>
        </p:txBody>
      </p:sp>
      <p:sp>
        <p:nvSpPr>
          <p:cNvPr id="27653" name="Segnaposto testo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0" name="Segnaposto data 9"/>
          <p:cNvSpPr>
            <a:spLocks noGrp="1"/>
          </p:cNvSpPr>
          <p:nvPr>
            <p:ph type="dt" sz="half" idx="2"/>
          </p:nvPr>
        </p:nvSpPr>
        <p:spPr>
          <a:xfrm>
            <a:off x="457200" y="6356350"/>
            <a:ext cx="2133600" cy="365125"/>
          </a:xfrm>
          <a:prstGeom prst="rect">
            <a:avLst/>
          </a:prstGeom>
        </p:spPr>
        <p:txBody>
          <a:bodyPr vert="horz" wrap="square" lIns="0" tIns="0" rIns="0" bIns="0" numCol="1" anchor="b" anchorCtr="0" compatLnSpc="1">
            <a:prstTxWarp prst="textNoShape">
              <a:avLst/>
            </a:prstTxWarp>
          </a:bodyPr>
          <a:lstStyle>
            <a:lvl1pPr eaLnBrk="1" hangingPunct="1">
              <a:defRPr sz="1200">
                <a:solidFill>
                  <a:srgbClr val="045C75"/>
                </a:solidFill>
                <a:latin typeface="Arial" charset="0"/>
                <a:ea typeface="ＭＳ Ｐゴシック" pitchFamily="112" charset="-128"/>
                <a:cs typeface="ＭＳ Ｐゴシック" pitchFamily="112" charset="-128"/>
              </a:defRPr>
            </a:lvl1pPr>
          </a:lstStyle>
          <a:p>
            <a:pPr>
              <a:defRPr/>
            </a:pPr>
            <a:endParaRPr lang="it-IT"/>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wrap="square" lIns="0" tIns="0" rIns="0" bIns="0" numCol="1" anchor="b" anchorCtr="0" compatLnSpc="1">
            <a:prstTxWarp prst="textNoShape">
              <a:avLst/>
            </a:prstTxWarp>
          </a:bodyPr>
          <a:lstStyle>
            <a:lvl1pPr eaLnBrk="1" hangingPunct="1">
              <a:defRPr sz="1200">
                <a:solidFill>
                  <a:srgbClr val="045C75"/>
                </a:solidFill>
                <a:latin typeface="Arial" charset="0"/>
                <a:ea typeface="ＭＳ Ｐゴシック" pitchFamily="112" charset="-128"/>
                <a:cs typeface="ＭＳ Ｐゴシック" pitchFamily="112" charset="-128"/>
              </a:defRPr>
            </a:lvl1pPr>
          </a:lstStyle>
          <a:p>
            <a:pPr>
              <a:defRPr/>
            </a:pPr>
            <a:endParaRPr lang="it-IT"/>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latin typeface="Arial" charset="0"/>
                <a:ea typeface="ＭＳ Ｐゴシック" pitchFamily="112" charset="-128"/>
                <a:cs typeface="ＭＳ Ｐゴシック" pitchFamily="112" charset="-128"/>
              </a:defRPr>
            </a:lvl1pPr>
          </a:lstStyle>
          <a:p>
            <a:pPr>
              <a:defRPr/>
            </a:pPr>
            <a:fld id="{9FF4E7AB-A85B-2A47-ADA0-D66622A4AA45}" type="slidenum">
              <a:rPr lang="en-GB"/>
              <a:pPr>
                <a:defRPr/>
              </a:pPr>
              <a:t>‹N›</a:t>
            </a:fld>
            <a:endParaRPr lang="en-GB"/>
          </a:p>
        </p:txBody>
      </p:sp>
      <p:grpSp>
        <p:nvGrpSpPr>
          <p:cNvPr id="2" name="Gruppo 1"/>
          <p:cNvGrpSpPr>
            <a:grpSpLocks/>
          </p:cNvGrpSpPr>
          <p:nvPr/>
        </p:nvGrpSpPr>
        <p:grpSpPr bwMode="auto">
          <a:xfrm>
            <a:off x="-19050" y="203200"/>
            <a:ext cx="9180513" cy="647700"/>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prstTxWarp prst="textNoShape">
                <a:avLst/>
              </a:prstTxWarp>
            </a:bodyPr>
            <a:lstStyle/>
            <a:p>
              <a:pPr>
                <a:defRPr/>
              </a:pPr>
              <a:endParaRPr lang="en-US">
                <a:solidFill>
                  <a:prstClr val="black"/>
                </a:solidFill>
                <a:latin typeface="Arial" charset="0"/>
                <a:ea typeface="ＭＳ Ｐゴシック" pitchFamily="112" charset="-128"/>
                <a:cs typeface="ＭＳ Ｐゴシック" pitchFamily="112" charset="-128"/>
              </a:endParaRPr>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prstTxWarp prst="textNoShape">
                <a:avLst/>
              </a:prstTxWarp>
            </a:bodyPr>
            <a:lstStyle/>
            <a:p>
              <a:pPr>
                <a:defRPr/>
              </a:pPr>
              <a:endParaRPr lang="en-US">
                <a:solidFill>
                  <a:prstClr val="black"/>
                </a:solidFill>
                <a:latin typeface="Arial" charset="0"/>
                <a:ea typeface="ＭＳ Ｐゴシック" pitchFamily="112" charset="-128"/>
                <a:cs typeface="ＭＳ Ｐゴシック" pitchFamily="112" charset="-128"/>
              </a:endParaRPr>
            </a:p>
          </p:txBody>
        </p:sp>
      </p:grpSp>
    </p:spTree>
  </p:cSld>
  <p:clrMap bg1="lt1" tx1="dk1" bg2="lt2" tx2="dk2" accent1="accent1" accent2="accent2" accent3="accent3" accent4="accent4" accent5="accent5" accent6="accent6" hlink="hlink" folHlink="folHlink"/>
  <p:sldLayoutIdLst>
    <p:sldLayoutId id="2147483689" r:id="rId1"/>
  </p:sldLayoutIdLst>
  <p:txStyles>
    <p:titleStyle>
      <a:lvl1pPr algn="l" rtl="0" eaLnBrk="0" fontAlgn="base" hangingPunct="0">
        <a:spcBef>
          <a:spcPct val="0"/>
        </a:spcBef>
        <a:spcAft>
          <a:spcPct val="0"/>
        </a:spcAft>
        <a:defRPr sz="5000" kern="1200">
          <a:solidFill>
            <a:schemeClr val="tx2"/>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5000">
          <a:solidFill>
            <a:schemeClr val="tx2"/>
          </a:solidFill>
          <a:latin typeface="Calibri" pitchFamily="-65" charset="0"/>
          <a:ea typeface="ＭＳ Ｐゴシック" pitchFamily="-65" charset="-128"/>
          <a:cs typeface="ＭＳ Ｐゴシック" pitchFamily="-65" charset="-128"/>
        </a:defRPr>
      </a:lvl2pPr>
      <a:lvl3pPr algn="l" rtl="0" eaLnBrk="0" fontAlgn="base" hangingPunct="0">
        <a:spcBef>
          <a:spcPct val="0"/>
        </a:spcBef>
        <a:spcAft>
          <a:spcPct val="0"/>
        </a:spcAft>
        <a:defRPr sz="5000">
          <a:solidFill>
            <a:schemeClr val="tx2"/>
          </a:solidFill>
          <a:latin typeface="Calibri" pitchFamily="-65" charset="0"/>
          <a:ea typeface="ＭＳ Ｐゴシック" pitchFamily="-65" charset="-128"/>
          <a:cs typeface="ＭＳ Ｐゴシック" pitchFamily="-65" charset="-128"/>
        </a:defRPr>
      </a:lvl3pPr>
      <a:lvl4pPr algn="l" rtl="0" eaLnBrk="0" fontAlgn="base" hangingPunct="0">
        <a:spcBef>
          <a:spcPct val="0"/>
        </a:spcBef>
        <a:spcAft>
          <a:spcPct val="0"/>
        </a:spcAft>
        <a:defRPr sz="5000">
          <a:solidFill>
            <a:schemeClr val="tx2"/>
          </a:solidFill>
          <a:latin typeface="Calibri" pitchFamily="-65" charset="0"/>
          <a:ea typeface="ＭＳ Ｐゴシック" pitchFamily="-65" charset="-128"/>
          <a:cs typeface="ＭＳ Ｐゴシック" pitchFamily="-65" charset="-128"/>
        </a:defRPr>
      </a:lvl4pPr>
      <a:lvl5pPr algn="l" rtl="0" eaLnBrk="0" fontAlgn="base" hangingPunct="0">
        <a:spcBef>
          <a:spcPct val="0"/>
        </a:spcBef>
        <a:spcAft>
          <a:spcPct val="0"/>
        </a:spcAft>
        <a:defRPr sz="5000">
          <a:solidFill>
            <a:schemeClr val="tx2"/>
          </a:solidFill>
          <a:latin typeface="Calibri" pitchFamily="-65" charset="0"/>
          <a:ea typeface="ＭＳ Ｐゴシック" pitchFamily="-65" charset="-128"/>
          <a:cs typeface="ＭＳ Ｐゴシック" pitchFamily="-65" charset="-128"/>
        </a:defRPr>
      </a:lvl5pPr>
      <a:lvl6pPr marL="457200" algn="l" rtl="0" fontAlgn="base">
        <a:spcBef>
          <a:spcPct val="0"/>
        </a:spcBef>
        <a:spcAft>
          <a:spcPct val="0"/>
        </a:spcAft>
        <a:defRPr sz="5000">
          <a:solidFill>
            <a:schemeClr val="tx2"/>
          </a:solidFill>
          <a:latin typeface="Calibri" pitchFamily="-65" charset="0"/>
          <a:ea typeface="ＭＳ Ｐゴシック" pitchFamily="-65" charset="-128"/>
          <a:cs typeface="ＭＳ Ｐゴシック" pitchFamily="-65" charset="-128"/>
        </a:defRPr>
      </a:lvl6pPr>
      <a:lvl7pPr marL="914400" algn="l" rtl="0" fontAlgn="base">
        <a:spcBef>
          <a:spcPct val="0"/>
        </a:spcBef>
        <a:spcAft>
          <a:spcPct val="0"/>
        </a:spcAft>
        <a:defRPr sz="5000">
          <a:solidFill>
            <a:schemeClr val="tx2"/>
          </a:solidFill>
          <a:latin typeface="Calibri" pitchFamily="-65" charset="0"/>
          <a:ea typeface="ＭＳ Ｐゴシック" pitchFamily="-65" charset="-128"/>
          <a:cs typeface="ＭＳ Ｐゴシック" pitchFamily="-65" charset="-128"/>
        </a:defRPr>
      </a:lvl7pPr>
      <a:lvl8pPr marL="1371600" algn="l" rtl="0" fontAlgn="base">
        <a:spcBef>
          <a:spcPct val="0"/>
        </a:spcBef>
        <a:spcAft>
          <a:spcPct val="0"/>
        </a:spcAft>
        <a:defRPr sz="5000">
          <a:solidFill>
            <a:schemeClr val="tx2"/>
          </a:solidFill>
          <a:latin typeface="Calibri" pitchFamily="-65" charset="0"/>
          <a:ea typeface="ＭＳ Ｐゴシック" pitchFamily="-65" charset="-128"/>
          <a:cs typeface="ＭＳ Ｐゴシック" pitchFamily="-65" charset="-128"/>
        </a:defRPr>
      </a:lvl8pPr>
      <a:lvl9pPr marL="1828800" algn="l" rtl="0" fontAlgn="base">
        <a:spcBef>
          <a:spcPct val="0"/>
        </a:spcBef>
        <a:spcAft>
          <a:spcPct val="0"/>
        </a:spcAft>
        <a:defRPr sz="5000">
          <a:solidFill>
            <a:schemeClr val="tx2"/>
          </a:solidFill>
          <a:latin typeface="Calibri" pitchFamily="-65" charset="0"/>
          <a:ea typeface="ＭＳ Ｐゴシック" pitchFamily="-65" charset="-128"/>
          <a:cs typeface="ＭＳ Ｐゴシック" pitchFamily="-65" charset="-128"/>
        </a:defRPr>
      </a:lvl9pPr>
    </p:titleStyle>
    <p:bodyStyle>
      <a:lvl1pPr marL="273050" indent="-273050" algn="l" rtl="0" eaLnBrk="0" fontAlgn="base" hangingPunct="0">
        <a:spcBef>
          <a:spcPct val="20000"/>
        </a:spcBef>
        <a:spcAft>
          <a:spcPct val="0"/>
        </a:spcAft>
        <a:buClr>
          <a:srgbClr val="0BD0D9"/>
        </a:buClr>
        <a:buSzPct val="95000"/>
        <a:buFont typeface="Wingdings 2" pitchFamily="-112" charset="2"/>
        <a:buChar char=""/>
        <a:defRPr sz="2600" kern="1200">
          <a:solidFill>
            <a:schemeClr val="tx1"/>
          </a:solidFill>
          <a:latin typeface="+mn-lt"/>
          <a:ea typeface="ＭＳ Ｐゴシック" pitchFamily="-65" charset="-128"/>
          <a:cs typeface="ＭＳ Ｐゴシック" pitchFamily="-65" charset="-128"/>
        </a:defRPr>
      </a:lvl1pPr>
      <a:lvl2pPr marL="639763" indent="-246063" algn="l" rtl="0" eaLnBrk="0" fontAlgn="base" hangingPunct="0">
        <a:spcBef>
          <a:spcPct val="20000"/>
        </a:spcBef>
        <a:spcAft>
          <a:spcPct val="0"/>
        </a:spcAft>
        <a:buClr>
          <a:schemeClr val="accent1"/>
        </a:buClr>
        <a:buSzPct val="85000"/>
        <a:buFont typeface="Wingdings 2" pitchFamily="-112" charset="2"/>
        <a:buChar char=""/>
        <a:defRPr sz="2400" kern="1200">
          <a:solidFill>
            <a:schemeClr val="tx1"/>
          </a:solidFill>
          <a:latin typeface="+mn-lt"/>
          <a:ea typeface="ＭＳ Ｐゴシック" pitchFamily="-65" charset="-128"/>
          <a:cs typeface="+mn-cs"/>
        </a:defRPr>
      </a:lvl2pPr>
      <a:lvl3pPr marL="914400" indent="-246063" algn="l" rtl="0" eaLnBrk="0" fontAlgn="base" hangingPunct="0">
        <a:spcBef>
          <a:spcPct val="20000"/>
        </a:spcBef>
        <a:spcAft>
          <a:spcPct val="0"/>
        </a:spcAft>
        <a:buClr>
          <a:schemeClr val="accent2"/>
        </a:buClr>
        <a:buSzPct val="70000"/>
        <a:buFont typeface="Wingdings 2" pitchFamily="-112" charset="2"/>
        <a:buChar char=""/>
        <a:defRPr sz="2100" kern="1200">
          <a:solidFill>
            <a:schemeClr val="tx1"/>
          </a:solidFill>
          <a:latin typeface="+mn-lt"/>
          <a:ea typeface="ヒラギノ角ゴ Pro W3" charset="-128"/>
          <a:cs typeface="ヒラギノ角ゴ Pro W3" charset="-128"/>
        </a:defRPr>
      </a:lvl3pPr>
      <a:lvl4pPr marL="1187450" indent="-209550" algn="l" rtl="0" eaLnBrk="0" fontAlgn="base" hangingPunct="0">
        <a:spcBef>
          <a:spcPct val="20000"/>
        </a:spcBef>
        <a:spcAft>
          <a:spcPct val="0"/>
        </a:spcAft>
        <a:buClr>
          <a:srgbClr val="0BD0D9"/>
        </a:buClr>
        <a:buSzPct val="65000"/>
        <a:buFont typeface="Wingdings 2" pitchFamily="-112" charset="2"/>
        <a:buChar char=""/>
        <a:defRPr sz="2000" kern="1200">
          <a:solidFill>
            <a:schemeClr val="tx1"/>
          </a:solidFill>
          <a:latin typeface="+mn-lt"/>
          <a:ea typeface="ヒラギノ角ゴ Pro W3" charset="-128"/>
          <a:cs typeface="+mn-cs"/>
        </a:defRPr>
      </a:lvl4pPr>
      <a:lvl5pPr marL="1462088" indent="-209550" algn="l" rtl="0" eaLnBrk="0" fontAlgn="base" hangingPunct="0">
        <a:spcBef>
          <a:spcPct val="20000"/>
        </a:spcBef>
        <a:spcAft>
          <a:spcPct val="0"/>
        </a:spcAft>
        <a:buClr>
          <a:srgbClr val="10CF9B"/>
        </a:buClr>
        <a:buSzPct val="65000"/>
        <a:buFont typeface="Wingdings 2" pitchFamily="-112" charset="2"/>
        <a:buChar char=""/>
        <a:defRPr sz="2000" kern="1200">
          <a:solidFill>
            <a:schemeClr val="tx1"/>
          </a:solidFill>
          <a:latin typeface="+mn-lt"/>
          <a:ea typeface="ＭＳ Ｐゴシック" pitchFamily="-112" charset="-128"/>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74659AA0-B776-4D4A-8F3B-B850C5555AF0}" type="datetimeFigureOut">
              <a:rPr lang="it-IT" smtClean="0">
                <a:solidFill>
                  <a:prstClr val="black">
                    <a:tint val="75000"/>
                  </a:prstClr>
                </a:solidFill>
                <a:latin typeface="Calibri"/>
              </a:rPr>
              <a:pPr defTabSz="457200" eaLnBrk="1" fontAlgn="auto" hangingPunct="1">
                <a:spcBef>
                  <a:spcPts val="0"/>
                </a:spcBef>
                <a:spcAft>
                  <a:spcPts val="0"/>
                </a:spcAft>
              </a:pPr>
              <a:t>14/03/23</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3BFAC40C-9D0D-7543-AC6F-EBF54071C2DE}" type="slidenum">
              <a:rPr lang="it-IT" smtClean="0">
                <a:solidFill>
                  <a:prstClr val="black">
                    <a:tint val="75000"/>
                  </a:prstClr>
                </a:solidFill>
                <a:latin typeface="Calibri"/>
              </a:rPr>
              <a:pPr defTabSz="457200" eaLnBrk="1" fontAlgn="auto" hangingPunct="1">
                <a:spcBef>
                  <a:spcPts val="0"/>
                </a:spcBef>
                <a:spcAft>
                  <a:spcPts val="0"/>
                </a:spcAft>
              </a:pPr>
              <a:t>‹N›</a:t>
            </a:fld>
            <a:endParaRPr lang="it-IT">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stile</a:t>
            </a:r>
            <a:endParaRPr lang="en-US"/>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fld id="{0E5B9782-6253-C446-8523-DEE235661643}" type="datetime1">
              <a:rPr lang="it-IT">
                <a:solidFill>
                  <a:prstClr val="black">
                    <a:tint val="75000"/>
                  </a:prstClr>
                </a:solidFill>
                <a:latin typeface="Calibri"/>
              </a:rPr>
              <a:pPr defTabSz="457200" eaLnBrk="1" hangingPunct="1">
                <a:defRPr/>
              </a:pPr>
              <a:t>14/03/23</a:t>
            </a:fld>
            <a:endParaRPr lang="en-US">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endParaRPr lang="en-US">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fld id="{1E1FA161-43DC-BB43-98F9-3A9DAEDE2D72}" type="slidenum">
              <a:rPr lang="en-US">
                <a:solidFill>
                  <a:prstClr val="black">
                    <a:tint val="75000"/>
                  </a:prstClr>
                </a:solidFill>
                <a:latin typeface="Calibri"/>
              </a:rPr>
              <a:pPr defTabSz="457200" eaLnBrk="1" hangingPunct="1">
                <a:defRPr/>
              </a:pPr>
              <a:t>‹N›</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ヒラギノ角ゴ Pro W3"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stile</a:t>
            </a:r>
            <a:endParaRPr lang="en-US"/>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fld id="{0E5B9782-6253-C446-8523-DEE235661643}" type="datetime1">
              <a:rPr lang="it-IT">
                <a:solidFill>
                  <a:prstClr val="black">
                    <a:tint val="75000"/>
                  </a:prstClr>
                </a:solidFill>
                <a:latin typeface="Calibri"/>
              </a:rPr>
              <a:pPr defTabSz="457200" eaLnBrk="1" hangingPunct="1">
                <a:defRPr/>
              </a:pPr>
              <a:t>14/03/23</a:t>
            </a:fld>
            <a:endParaRPr lang="en-US">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endParaRPr lang="en-US">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fld id="{1E1FA161-43DC-BB43-98F9-3A9DAEDE2D72}" type="slidenum">
              <a:rPr lang="en-US">
                <a:solidFill>
                  <a:prstClr val="black">
                    <a:tint val="75000"/>
                  </a:prstClr>
                </a:solidFill>
                <a:latin typeface="Calibri"/>
              </a:rPr>
              <a:pPr defTabSz="457200" eaLnBrk="1" hangingPunct="1">
                <a:defRPr/>
              </a:pPr>
              <a:t>‹N›</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ヒラギノ角ゴ Pro W3"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stile</a:t>
            </a:r>
            <a:endParaRPr lang="en-US"/>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fld id="{0E5B9782-6253-C446-8523-DEE235661643}" type="datetime1">
              <a:rPr lang="it-IT">
                <a:solidFill>
                  <a:prstClr val="black">
                    <a:tint val="75000"/>
                  </a:prstClr>
                </a:solidFill>
                <a:latin typeface="Calibri"/>
              </a:rPr>
              <a:pPr defTabSz="457200" eaLnBrk="1" hangingPunct="1">
                <a:defRPr/>
              </a:pPr>
              <a:t>14/03/23</a:t>
            </a:fld>
            <a:endParaRPr lang="en-US">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endParaRPr lang="en-US">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fld id="{1E1FA161-43DC-BB43-98F9-3A9DAEDE2D72}" type="slidenum">
              <a:rPr lang="en-US">
                <a:solidFill>
                  <a:prstClr val="black">
                    <a:tint val="75000"/>
                  </a:prstClr>
                </a:solidFill>
                <a:latin typeface="Calibri"/>
              </a:rPr>
              <a:pPr defTabSz="457200" eaLnBrk="1" hangingPunct="1">
                <a:defRPr/>
              </a:pPr>
              <a:t>‹N›</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ヒラギノ角ゴ Pro W3"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stile</a:t>
            </a:r>
            <a:endParaRPr lang="en-US"/>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fld id="{0E5B9782-6253-C446-8523-DEE235661643}" type="datetime1">
              <a:rPr lang="it-IT">
                <a:solidFill>
                  <a:prstClr val="black">
                    <a:tint val="75000"/>
                  </a:prstClr>
                </a:solidFill>
                <a:latin typeface="Calibri"/>
              </a:rPr>
              <a:pPr defTabSz="457200" eaLnBrk="1" hangingPunct="1">
                <a:defRPr/>
              </a:pPr>
              <a:t>14/03/23</a:t>
            </a:fld>
            <a:endParaRPr lang="en-US">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endParaRPr lang="en-US">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fld id="{1E1FA161-43DC-BB43-98F9-3A9DAEDE2D72}" type="slidenum">
              <a:rPr lang="en-US">
                <a:solidFill>
                  <a:prstClr val="black">
                    <a:tint val="75000"/>
                  </a:prstClr>
                </a:solidFill>
                <a:latin typeface="Calibri"/>
              </a:rPr>
              <a:pPr defTabSz="457200" eaLnBrk="1" hangingPunct="1">
                <a:defRPr/>
              </a:pPr>
              <a:t>‹N›</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ヒラギノ角ゴ Pro W3"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1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1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8.xml"/><Relationship Id="rId5" Type="http://schemas.openxmlformats.org/officeDocument/2006/relationships/image" Target="../media/image65.png"/><Relationship Id="rId4" Type="http://schemas.openxmlformats.org/officeDocument/2006/relationships/image" Target="../media/image64.png"/></Relationships>
</file>

<file path=ppt/slides/_rels/slide1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53.xml"/><Relationship Id="rId4" Type="http://schemas.openxmlformats.org/officeDocument/2006/relationships/image" Target="../media/image69.png"/></Relationships>
</file>

<file path=ppt/slides/_rels/slide1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56.xml"/></Relationships>
</file>

<file path=ppt/slides/_rels/slide1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59.xml"/><Relationship Id="rId4" Type="http://schemas.openxmlformats.org/officeDocument/2006/relationships/image" Target="../media/image72.png"/></Relationships>
</file>

<file path=ppt/slides/_rels/slide1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2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Layout" Target="../diagrams/layout1.xml"/><Relationship Id="rId7" Type="http://schemas.openxmlformats.org/officeDocument/2006/relationships/image" Target="../media/image75.png"/><Relationship Id="rId2" Type="http://schemas.openxmlformats.org/officeDocument/2006/relationships/diagramData" Target="../diagrams/data1.xml"/><Relationship Id="rId1" Type="http://schemas.openxmlformats.org/officeDocument/2006/relationships/slideLayout" Target="../slideLayouts/slideLayout7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7.xml"/></Relationships>
</file>

<file path=ppt/slides/_rels/slide1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9.xml"/><Relationship Id="rId4" Type="http://schemas.openxmlformats.org/officeDocument/2006/relationships/image" Target="../media/image83.png"/></Relationships>
</file>

<file path=ppt/slides/_rels/slide13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1.xml"/></Relationships>
</file>

<file path=ppt/slides/_rels/slide13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9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14.xml"/></Relationships>
</file>

<file path=ppt/slides/_rels/slide13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125.xml"/><Relationship Id="rId4" Type="http://schemas.microsoft.com/office/2007/relationships/hdphoto" Target="../media/hdphoto2.wdp"/></Relationships>
</file>

<file path=ppt/slides/_rels/slide1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3.xml"/><Relationship Id="rId1" Type="http://schemas.openxmlformats.org/officeDocument/2006/relationships/slideLayout" Target="../slideLayouts/slideLayout136.xml"/></Relationships>
</file>

<file path=ppt/slides/_rels/slide1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4.xml"/><Relationship Id="rId1" Type="http://schemas.openxmlformats.org/officeDocument/2006/relationships/slideLayout" Target="../slideLayouts/slideLayout147.xml"/></Relationships>
</file>

<file path=ppt/slides/_rels/slide1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5.xml"/><Relationship Id="rId1" Type="http://schemas.openxmlformats.org/officeDocument/2006/relationships/slideLayout" Target="../slideLayouts/slideLayout158.xml"/></Relationships>
</file>

<file path=ppt/slides/_rels/slide1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6.xml"/><Relationship Id="rId1" Type="http://schemas.openxmlformats.org/officeDocument/2006/relationships/slideLayout" Target="../slideLayouts/slideLayout16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8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24.xml"/></Relationships>
</file>

<file path=ppt/slides/_rels/slide14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91.xml"/></Relationships>
</file>

<file path=ppt/slides/_rels/slide14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02.xml"/></Relationships>
</file>

<file path=ppt/slides/_rels/slide1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13.xml"/></Relationships>
</file>

<file path=ppt/slides/_rels/slide1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2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66.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35.xml"/></Relationships>
</file>

<file path=ppt/slides/_rels/slide16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246.xml"/><Relationship Id="rId4" Type="http://schemas.microsoft.com/office/2007/relationships/hdphoto" Target="../media/hdphoto3.wdp"/></Relationships>
</file>

<file path=ppt/slides/_rels/slide16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57.xml"/></Relationships>
</file>

<file path=ppt/slides/_rels/slide16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6.jpeg"/><Relationship Id="rId1" Type="http://schemas.openxmlformats.org/officeDocument/2006/relationships/slideLayout" Target="../slideLayouts/slideLayout268.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279.xml"/></Relationships>
</file>

<file path=ppt/slides/_rels/slide17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90.xml"/></Relationships>
</file>

<file path=ppt/slides/_rels/slide172.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30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28.emf"/><Relationship Id="rId5" Type="http://schemas.openxmlformats.org/officeDocument/2006/relationships/oleObject" Target="../embeddings/oleObject2.bin"/><Relationship Id="rId4" Type="http://schemas.openxmlformats.org/officeDocument/2006/relationships/image" Target="../media/image27.wm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6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7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8.xml"/></Relationships>
</file>

<file path=ppt/slides/_rels/slide9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4.png"/><Relationship Id="rId1" Type="http://schemas.openxmlformats.org/officeDocument/2006/relationships/slideLayout" Target="../slideLayouts/slideLayout38.xml"/></Relationships>
</file>

<file path=ppt/slides/_rels/slide9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38.xml"/></Relationships>
</file>

<file path=ppt/slides/_rels/slide9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38.xml"/></Relationships>
</file>

<file path=ppt/slides/_rels/slide9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3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609600" y="1371600"/>
            <a:ext cx="7848600" cy="2057400"/>
          </a:xfrm>
          <a:solidFill>
            <a:srgbClr val="FFFFFF"/>
          </a:solidFill>
          <a:ln>
            <a:solidFill>
              <a:srgbClr val="FF6600"/>
            </a:solidFill>
          </a:ln>
        </p:spPr>
        <p:txBody>
          <a:bodyPr/>
          <a:lstStyle/>
          <a:p>
            <a:pPr eaLnBrk="1" hangingPunct="1">
              <a:defRPr/>
            </a:pPr>
            <a:r>
              <a:rPr lang="it-IT" dirty="0" err="1">
                <a:ln>
                  <a:solidFill>
                    <a:srgbClr val="FF0066"/>
                  </a:solidFill>
                </a:ln>
                <a:solidFill>
                  <a:srgbClr val="FF0000"/>
                </a:solidFill>
                <a:ea typeface="ＭＳ Ｐゴシック" pitchFamily="-106" charset="-128"/>
                <a:cs typeface="ＭＳ Ｐゴシック" pitchFamily="-106" charset="-128"/>
              </a:rPr>
              <a:t>Economic</a:t>
            </a:r>
            <a:r>
              <a:rPr lang="it-IT" dirty="0">
                <a:ln>
                  <a:solidFill>
                    <a:srgbClr val="FF0066"/>
                  </a:solidFill>
                </a:ln>
                <a:solidFill>
                  <a:srgbClr val="FF0000"/>
                </a:solidFill>
                <a:ea typeface="ＭＳ Ｐゴシック" pitchFamily="-106" charset="-128"/>
                <a:cs typeface="ＭＳ Ｐゴシック" pitchFamily="-106" charset="-128"/>
              </a:rPr>
              <a:t> </a:t>
            </a:r>
            <a:r>
              <a:rPr lang="it-IT" dirty="0" err="1">
                <a:ln>
                  <a:solidFill>
                    <a:srgbClr val="FF0066"/>
                  </a:solidFill>
                </a:ln>
                <a:solidFill>
                  <a:srgbClr val="FF0000"/>
                </a:solidFill>
                <a:ea typeface="ＭＳ Ｐゴシック" pitchFamily="-106" charset="-128"/>
                <a:cs typeface="ＭＳ Ｐゴシック" pitchFamily="-106" charset="-128"/>
              </a:rPr>
              <a:t>Organization</a:t>
            </a:r>
            <a:r>
              <a:rPr lang="it-IT" dirty="0">
                <a:ln>
                  <a:solidFill>
                    <a:srgbClr val="FF0066"/>
                  </a:solidFill>
                </a:ln>
                <a:solidFill>
                  <a:srgbClr val="FF0000"/>
                </a:solidFill>
                <a:ea typeface="ＭＳ Ｐゴシック" pitchFamily="-106" charset="-128"/>
                <a:cs typeface="ＭＳ Ｐゴシック" pitchFamily="-106" charset="-128"/>
              </a:rPr>
              <a:t> and </a:t>
            </a:r>
            <a:r>
              <a:rPr lang="it-IT" dirty="0" err="1">
                <a:ln>
                  <a:solidFill>
                    <a:srgbClr val="FF0066"/>
                  </a:solidFill>
                </a:ln>
                <a:solidFill>
                  <a:srgbClr val="FF0000"/>
                </a:solidFill>
                <a:ea typeface="ＭＳ Ｐゴシック" pitchFamily="-106" charset="-128"/>
                <a:cs typeface="ＭＳ Ｐゴシック" pitchFamily="-106" charset="-128"/>
              </a:rPr>
              <a:t>Theory</a:t>
            </a:r>
            <a:r>
              <a:rPr lang="it-IT" dirty="0">
                <a:ln>
                  <a:solidFill>
                    <a:srgbClr val="FF0066"/>
                  </a:solidFill>
                </a:ln>
                <a:solidFill>
                  <a:srgbClr val="FF0000"/>
                </a:solidFill>
                <a:ea typeface="ＭＳ Ｐゴシック" pitchFamily="-106" charset="-128"/>
                <a:cs typeface="ＭＳ Ｐゴシック" pitchFamily="-106" charset="-128"/>
              </a:rPr>
              <a:t> </a:t>
            </a:r>
            <a:r>
              <a:rPr lang="it-IT" dirty="0" err="1">
                <a:ln>
                  <a:solidFill>
                    <a:srgbClr val="FF0066"/>
                  </a:solidFill>
                </a:ln>
                <a:solidFill>
                  <a:srgbClr val="FF0000"/>
                </a:solidFill>
                <a:ea typeface="ＭＳ Ｐゴシック" pitchFamily="-106" charset="-128"/>
                <a:cs typeface="ＭＳ Ｐゴシック" pitchFamily="-106" charset="-128"/>
              </a:rPr>
              <a:t>of</a:t>
            </a:r>
            <a:r>
              <a:rPr lang="it-IT" dirty="0">
                <a:ln>
                  <a:solidFill>
                    <a:srgbClr val="FF0066"/>
                  </a:solidFill>
                </a:ln>
                <a:solidFill>
                  <a:srgbClr val="FF0000"/>
                </a:solidFill>
                <a:ea typeface="ＭＳ Ｐゴシック" pitchFamily="-106" charset="-128"/>
                <a:cs typeface="ＭＳ Ｐゴシック" pitchFamily="-106" charset="-128"/>
              </a:rPr>
              <a:t> the </a:t>
            </a:r>
            <a:r>
              <a:rPr lang="it-IT" dirty="0" err="1">
                <a:ln>
                  <a:solidFill>
                    <a:srgbClr val="FF0066"/>
                  </a:solidFill>
                </a:ln>
                <a:solidFill>
                  <a:srgbClr val="FF0000"/>
                </a:solidFill>
                <a:ea typeface="ＭＳ Ｐゴシック" pitchFamily="-106" charset="-128"/>
                <a:cs typeface="ＭＳ Ｐゴシック" pitchFamily="-106" charset="-128"/>
              </a:rPr>
              <a:t>Firm</a:t>
            </a:r>
            <a:endParaRPr lang="it-IT" dirty="0">
              <a:ln>
                <a:solidFill>
                  <a:srgbClr val="FF0066"/>
                </a:solidFill>
              </a:ln>
              <a:solidFill>
                <a:srgbClr val="FF0000"/>
              </a:solidFill>
              <a:ea typeface="ＭＳ Ｐゴシック" pitchFamily="-106" charset="-128"/>
              <a:cs typeface="ＭＳ Ｐゴシック" pitchFamily="-106" charset="-128"/>
            </a:endParaRPr>
          </a:p>
        </p:txBody>
      </p:sp>
      <p:sp>
        <p:nvSpPr>
          <p:cNvPr id="15363" name="Rectangle 3"/>
          <p:cNvSpPr>
            <a:spLocks noGrp="1" noChangeArrowheads="1"/>
          </p:cNvSpPr>
          <p:nvPr>
            <p:ph type="subTitle" idx="1"/>
          </p:nvPr>
        </p:nvSpPr>
        <p:spPr>
          <a:xfrm>
            <a:off x="1828800" y="4191000"/>
            <a:ext cx="5791200" cy="1295400"/>
          </a:xfrm>
          <a:solidFill>
            <a:srgbClr val="FFFFFF"/>
          </a:solidFill>
          <a:ln>
            <a:solidFill>
              <a:srgbClr val="660066"/>
            </a:solidFill>
          </a:ln>
        </p:spPr>
        <p:txBody>
          <a:bodyPr/>
          <a:lstStyle/>
          <a:p>
            <a:pPr eaLnBrk="1" hangingPunct="1">
              <a:defRPr/>
            </a:pPr>
            <a:r>
              <a:rPr lang="it-IT" b="1" dirty="0">
                <a:ln>
                  <a:solidFill>
                    <a:srgbClr val="FF0000"/>
                  </a:solidFill>
                </a:ln>
                <a:solidFill>
                  <a:srgbClr val="333399"/>
                </a:solidFill>
                <a:ea typeface="ＭＳ Ｐゴシック" pitchFamily="-106" charset="-128"/>
                <a:cs typeface="ＭＳ Ｐゴシック" pitchFamily="-106" charset="-128"/>
              </a:rPr>
              <a:t>Ugo Pagano</a:t>
            </a:r>
          </a:p>
          <a:p>
            <a:pPr eaLnBrk="1" hangingPunct="1">
              <a:defRPr/>
            </a:pPr>
            <a:r>
              <a:rPr lang="it-IT" sz="2800" b="1" dirty="0">
                <a:ln>
                  <a:solidFill>
                    <a:srgbClr val="FF0000"/>
                  </a:solidFill>
                </a:ln>
                <a:solidFill>
                  <a:srgbClr val="333399"/>
                </a:solidFill>
                <a:ea typeface="ＭＳ Ｐゴシック" pitchFamily="-106" charset="-128"/>
                <a:cs typeface="ＭＳ Ｐゴシック" pitchFamily="-106" charset="-128"/>
              </a:rPr>
              <a:t>2022-23</a:t>
            </a:r>
          </a:p>
        </p:txBody>
      </p:sp>
      <p:sp>
        <p:nvSpPr>
          <p:cNvPr id="16388" name="Rectangle 4"/>
          <p:cNvSpPr>
            <a:spLocks noChangeArrowheads="1"/>
          </p:cNvSpPr>
          <p:nvPr/>
        </p:nvSpPr>
        <p:spPr bwMode="auto">
          <a:xfrm>
            <a:off x="9245600" y="5018088"/>
            <a:ext cx="184150" cy="457200"/>
          </a:xfrm>
          <a:prstGeom prst="rect">
            <a:avLst/>
          </a:prstGeom>
          <a:noFill/>
          <a:ln w="9525">
            <a:noFill/>
            <a:miter lim="800000"/>
            <a:headEnd/>
            <a:tailEnd/>
          </a:ln>
        </p:spPr>
        <p:txBody>
          <a:bodyPr wrap="none">
            <a:prstTxWarp prst="textNoShape">
              <a:avLst/>
            </a:prstTxWarp>
            <a:spAutoFit/>
          </a:bodyPr>
          <a:lstStyle/>
          <a:p>
            <a:endParaRPr lang="it-IT"/>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
          <p:cNvSpPr>
            <a:spLocks noGrp="1" noChangeArrowheads="1"/>
          </p:cNvSpPr>
          <p:nvPr>
            <p:ph type="title"/>
          </p:nvPr>
        </p:nvSpPr>
        <p:spPr>
          <a:xfrm>
            <a:off x="1550988" y="0"/>
            <a:ext cx="6253162" cy="990600"/>
          </a:xfrm>
          <a:solidFill>
            <a:schemeClr val="tx2"/>
          </a:solidFill>
        </p:spPr>
        <p:txBody>
          <a:bodyPr/>
          <a:lstStyle/>
          <a:p>
            <a:pPr eaLnBrk="1" hangingPunct="1">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dirty="0" err="1">
                <a:solidFill>
                  <a:schemeClr val="accent3"/>
                </a:solidFill>
              </a:rPr>
              <a:t>Lissening</a:t>
            </a:r>
            <a:r>
              <a:rPr lang="it-IT" sz="3200" dirty="0">
                <a:solidFill>
                  <a:schemeClr val="accent3"/>
                </a:solidFill>
              </a:rPr>
              <a:t> </a:t>
            </a:r>
            <a:r>
              <a:rPr lang="it-IT" sz="3200" dirty="0" err="1">
                <a:solidFill>
                  <a:schemeClr val="accent3"/>
                </a:solidFill>
              </a:rPr>
              <a:t>to</a:t>
            </a:r>
            <a:r>
              <a:rPr lang="it-IT" sz="3200" dirty="0">
                <a:solidFill>
                  <a:schemeClr val="accent3"/>
                </a:solidFill>
              </a:rPr>
              <a:t> Ronald’</a:t>
            </a:r>
            <a:r>
              <a:rPr lang="it-IT" sz="3200" dirty="0" err="1">
                <a:solidFill>
                  <a:schemeClr val="accent3"/>
                </a:solidFill>
              </a:rPr>
              <a:t>s</a:t>
            </a:r>
            <a:r>
              <a:rPr lang="it-IT" sz="3200" dirty="0">
                <a:solidFill>
                  <a:schemeClr val="accent3"/>
                </a:solidFill>
              </a:rPr>
              <a:t> </a:t>
            </a:r>
            <a:r>
              <a:rPr lang="it-IT" sz="3200" dirty="0" err="1">
                <a:solidFill>
                  <a:schemeClr val="accent3"/>
                </a:solidFill>
              </a:rPr>
              <a:t>reasons</a:t>
            </a:r>
            <a:r>
              <a:rPr lang="it-IT" sz="3200" dirty="0">
                <a:solidFill>
                  <a:schemeClr val="accent3"/>
                </a:solidFill>
              </a:rPr>
              <a:t>........</a:t>
            </a:r>
          </a:p>
        </p:txBody>
      </p:sp>
      <p:sp>
        <p:nvSpPr>
          <p:cNvPr id="61443" name="Rectangle 2"/>
          <p:cNvSpPr>
            <a:spLocks noGrp="1" noChangeArrowheads="1"/>
          </p:cNvSpPr>
          <p:nvPr>
            <p:ph type="body" idx="1"/>
          </p:nvPr>
        </p:nvSpPr>
        <p:spPr>
          <a:xfrm>
            <a:off x="1550988" y="980728"/>
            <a:ext cx="7593012" cy="2745135"/>
          </a:xfrm>
        </p:spPr>
        <p:txBody>
          <a:bodyPr/>
          <a:lstStyle/>
          <a:p>
            <a:pPr eaLnBrk="1" hangingPunct="1">
              <a:lnSpc>
                <a:spcPct val="90000"/>
              </a:lnSpc>
              <a:spcBef>
                <a:spcPts val="500"/>
              </a:spcBef>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n-US" sz="2000" b="1" dirty="0">
              <a:solidFill>
                <a:srgbClr val="333399"/>
              </a:solidFill>
              <a:ea typeface="ＭＳ Ｐゴシック" charset="0"/>
              <a:cs typeface="ＭＳ Ｐゴシック" charset="0"/>
            </a:endParaRPr>
          </a:p>
          <a:p>
            <a:pPr eaLnBrk="1" hangingPunct="1">
              <a:lnSpc>
                <a:spcPct val="90000"/>
              </a:lnSpc>
              <a:spcBef>
                <a:spcPts val="500"/>
              </a:spcBef>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n-US" sz="2000" b="1" dirty="0">
              <a:solidFill>
                <a:srgbClr val="333399"/>
              </a:solidFill>
              <a:ea typeface="ＭＳ Ｐゴシック" charset="0"/>
              <a:cs typeface="ＭＳ Ｐゴシック" charset="0"/>
            </a:endParaRPr>
          </a:p>
          <a:p>
            <a:pPr marL="0" indent="0" eaLnBrk="1" hangingPunct="1">
              <a:lnSpc>
                <a:spcPct val="90000"/>
              </a:lnSpc>
              <a:spcBef>
                <a:spcPts val="500"/>
              </a:spcBef>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000" b="1" dirty="0">
                <a:solidFill>
                  <a:srgbClr val="333399"/>
                </a:solidFill>
                <a:ea typeface="ＭＳ Ｐゴシック" charset="0"/>
                <a:cs typeface="ＭＳ Ｐゴシック" charset="0"/>
              </a:rPr>
              <a:t>In his famous 1960 article we must get to  Section 6</a:t>
            </a:r>
          </a:p>
          <a:p>
            <a:pPr marL="0" indent="0" eaLnBrk="1" hangingPunct="1">
              <a:lnSpc>
                <a:spcPct val="90000"/>
              </a:lnSpc>
              <a:spcBef>
                <a:spcPts val="500"/>
              </a:spcBef>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000" b="1" dirty="0">
                <a:solidFill>
                  <a:srgbClr val="333399"/>
                </a:solidFill>
                <a:ea typeface="ＭＳ Ｐゴシック" charset="0"/>
                <a:cs typeface="ＭＳ Ｐゴシック" charset="0"/>
              </a:rPr>
              <a:t>“The Cost of Market Transaction Taken into Account”</a:t>
            </a:r>
          </a:p>
          <a:p>
            <a:pPr marL="0" indent="0" eaLnBrk="1" hangingPunct="1">
              <a:lnSpc>
                <a:spcPct val="90000"/>
              </a:lnSpc>
              <a:spcBef>
                <a:spcPts val="500"/>
              </a:spcBef>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000" b="1" dirty="0">
                <a:solidFill>
                  <a:srgbClr val="333399"/>
                </a:solidFill>
                <a:ea typeface="ＭＳ Ｐゴシック" charset="0"/>
                <a:cs typeface="ＭＳ Ｐゴシック" charset="0"/>
              </a:rPr>
              <a:t>where he points out that: </a:t>
            </a:r>
            <a:r>
              <a:rPr lang="en-US" sz="2000" dirty="0">
                <a:ea typeface="ＭＳ Ｐゴシック" charset="0"/>
                <a:cs typeface="ＭＳ Ｐゴシック" charset="0"/>
              </a:rPr>
              <a:t>“The argument has proceeded up to this point on the assumption that there were no cost involved in carrying market transactions.” (1960, p. 114)</a:t>
            </a:r>
          </a:p>
          <a:p>
            <a:pPr eaLnBrk="1" hangingPunct="1">
              <a:lnSpc>
                <a:spcPct val="90000"/>
              </a:lnSpc>
              <a:spcBef>
                <a:spcPts val="500"/>
              </a:spcBef>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n-US" sz="2000" dirty="0">
              <a:ea typeface="ＭＳ Ｐゴシック" charset="0"/>
              <a:cs typeface="ＭＳ Ｐゴシック" charset="0"/>
            </a:endParaRPr>
          </a:p>
        </p:txBody>
      </p:sp>
      <p:pic>
        <p:nvPicPr>
          <p:cNvPr id="61444" name="Picture 2"/>
          <p:cNvPicPr>
            <a:picLocks noChangeAspect="1" noChangeArrowheads="1"/>
          </p:cNvPicPr>
          <p:nvPr/>
        </p:nvPicPr>
        <p:blipFill>
          <a:blip r:embed="rId3"/>
          <a:srcRect/>
          <a:stretch>
            <a:fillRect/>
          </a:stretch>
        </p:blipFill>
        <p:spPr bwMode="auto">
          <a:xfrm>
            <a:off x="30163" y="17463"/>
            <a:ext cx="1520825" cy="3708400"/>
          </a:xfrm>
          <a:prstGeom prst="rect">
            <a:avLst/>
          </a:prstGeom>
          <a:noFill/>
          <a:ln w="9525">
            <a:noFill/>
            <a:miter lim="800000"/>
            <a:headEnd/>
            <a:tailEnd/>
          </a:ln>
        </p:spPr>
      </p:pic>
      <p:pic>
        <p:nvPicPr>
          <p:cNvPr id="61445" name="Immagine 4"/>
          <p:cNvPicPr>
            <a:picLocks noChangeAspect="1"/>
          </p:cNvPicPr>
          <p:nvPr/>
        </p:nvPicPr>
        <p:blipFill>
          <a:blip r:embed="rId4"/>
          <a:srcRect/>
          <a:stretch>
            <a:fillRect/>
          </a:stretch>
        </p:blipFill>
        <p:spPr bwMode="auto">
          <a:xfrm>
            <a:off x="7804150" y="17463"/>
            <a:ext cx="1339850" cy="2009775"/>
          </a:xfrm>
          <a:prstGeom prst="rect">
            <a:avLst/>
          </a:prstGeom>
          <a:noFill/>
          <a:ln w="9525">
            <a:noFill/>
            <a:miter lim="800000"/>
            <a:headEnd/>
            <a:tailEnd/>
          </a:ln>
        </p:spPr>
      </p:pic>
      <p:sp>
        <p:nvSpPr>
          <p:cNvPr id="61446" name="CasellaDiTesto 5"/>
          <p:cNvSpPr txBox="1">
            <a:spLocks noChangeArrowheads="1"/>
          </p:cNvSpPr>
          <p:nvPr/>
        </p:nvSpPr>
        <p:spPr bwMode="auto">
          <a:xfrm>
            <a:off x="251520" y="3789040"/>
            <a:ext cx="8713788" cy="3184974"/>
          </a:xfrm>
          <a:prstGeom prst="rect">
            <a:avLst/>
          </a:prstGeom>
          <a:noFill/>
          <a:ln w="9525">
            <a:noFill/>
            <a:miter lim="800000"/>
            <a:headEnd/>
            <a:tailEnd/>
          </a:ln>
        </p:spPr>
        <p:txBody>
          <a:bodyPr>
            <a:prstTxWarp prst="textNoShape">
              <a:avLst/>
            </a:prstTxWarp>
            <a:spAutoFit/>
          </a:bodyPr>
          <a:lstStyle/>
          <a:p>
            <a:pPr>
              <a:lnSpc>
                <a:spcPct val="90000"/>
              </a:lnSpc>
              <a:spcBef>
                <a:spcPts val="5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dirty="0"/>
              <a:t>"It is clear that an alternative form of economic organization which could achieve the same result at less cost that would be incurred by using the market would enable the value of production to be raised. </a:t>
            </a:r>
            <a:r>
              <a:rPr lang="en-US" dirty="0">
                <a:solidFill>
                  <a:srgbClr val="FF0000"/>
                </a:solidFill>
              </a:rPr>
              <a:t>As I explained many years ago </a:t>
            </a:r>
            <a:r>
              <a:rPr lang="en-US" dirty="0"/>
              <a:t>the firm represents such an alternative to </a:t>
            </a:r>
            <a:r>
              <a:rPr lang="en-US" dirty="0" err="1"/>
              <a:t>organising</a:t>
            </a:r>
            <a:r>
              <a:rPr lang="en-US" dirty="0"/>
              <a:t> market transactions" (1960, p. 115).</a:t>
            </a:r>
          </a:p>
          <a:p>
            <a:pPr>
              <a:lnSpc>
                <a:spcPct val="90000"/>
              </a:lnSpc>
              <a:spcBef>
                <a:spcPts val="5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dirty="0"/>
              <a:t> "But the firm  is not the only possible answer to this problem…. "an alternative solution is direct governmental regulation" (</a:t>
            </a:r>
            <a:r>
              <a:rPr lang="en-US" dirty="0" err="1"/>
              <a:t>Coase</a:t>
            </a:r>
            <a:r>
              <a:rPr lang="en-US" dirty="0"/>
              <a:t> 1960 p. 116).</a:t>
            </a:r>
            <a:r>
              <a:rPr lang="en-US" sz="2000" dirty="0"/>
              <a:t> </a:t>
            </a:r>
          </a:p>
          <a:p>
            <a:pPr>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n-GB"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28600" y="-304800"/>
            <a:ext cx="8686800" cy="1524000"/>
          </a:xfrm>
        </p:spPr>
        <p:txBody>
          <a:bodyPr/>
          <a:lstStyle/>
          <a:p>
            <a:pPr eaLnBrk="1" hangingPunct="1"/>
            <a:r>
              <a:rPr lang="it-IT" sz="3600" b="1">
                <a:solidFill>
                  <a:srgbClr val="FF0033"/>
                </a:solidFill>
                <a:ea typeface="ヒラギノ角ゴ Pro W3" pitchFamily="-112" charset="-128"/>
                <a:cs typeface="ヒラギノ角ゴ Pro W3" pitchFamily="-112" charset="-128"/>
              </a:rPr>
              <a:t>The economic consequences of Justice</a:t>
            </a:r>
            <a:r>
              <a:rPr lang="it-IT">
                <a:ea typeface="ヒラギノ角ゴ Pro W3" pitchFamily="-112" charset="-128"/>
                <a:cs typeface="ヒラギノ角ゴ Pro W3" pitchFamily="-112" charset="-128"/>
              </a:rPr>
              <a:t> </a:t>
            </a:r>
          </a:p>
        </p:txBody>
      </p:sp>
      <p:sp>
        <p:nvSpPr>
          <p:cNvPr id="67587" name="Rectangle 3"/>
          <p:cNvSpPr>
            <a:spLocks noGrp="1" noChangeArrowheads="1"/>
          </p:cNvSpPr>
          <p:nvPr>
            <p:ph type="body" idx="1"/>
          </p:nvPr>
        </p:nvSpPr>
        <p:spPr>
          <a:xfrm>
            <a:off x="228600" y="838200"/>
            <a:ext cx="8458200" cy="5867400"/>
          </a:xfrm>
          <a:solidFill>
            <a:srgbClr val="FFFFFF"/>
          </a:solidFill>
        </p:spPr>
        <p:txBody>
          <a:bodyPr/>
          <a:lstStyle/>
          <a:p>
            <a:pPr eaLnBrk="1" hangingPunct="1">
              <a:lnSpc>
                <a:spcPct val="90000"/>
              </a:lnSpc>
            </a:pPr>
            <a:r>
              <a:rPr lang="en-GB" sz="2800" b="1">
                <a:solidFill>
                  <a:schemeClr val="accent2"/>
                </a:solidFill>
                <a:ea typeface="ヒラギノ角ゴ Pro W3" pitchFamily="-112" charset="-128"/>
                <a:cs typeface="ヒラギノ角ゴ Pro W3" pitchFamily="-112" charset="-128"/>
              </a:rPr>
              <a:t>In a Coase-theorem world with zero transaction costs</a:t>
            </a:r>
            <a:r>
              <a:rPr lang="en-GB" sz="2800">
                <a:ea typeface="ヒラギノ角ゴ Pro W3" pitchFamily="-112" charset="-128"/>
                <a:cs typeface="ヒラギノ角ゴ Pro W3" pitchFamily="-112" charset="-128"/>
              </a:rPr>
              <a:t> </a:t>
            </a:r>
            <a:r>
              <a:rPr lang="en-GB" sz="2800" b="1">
                <a:ea typeface="ヒラギノ角ゴ Pro W3" pitchFamily="-112" charset="-128"/>
                <a:cs typeface="ヒラギノ角ゴ Pro W3" pitchFamily="-112" charset="-128"/>
              </a:rPr>
              <a:t>attributing the rights</a:t>
            </a:r>
            <a:r>
              <a:rPr lang="en-GB" sz="2800">
                <a:ea typeface="ヒラギノ角ゴ Pro W3" pitchFamily="-112" charset="-128"/>
                <a:cs typeface="ヒラギノ角ゴ Pro W3" pitchFamily="-112" charset="-128"/>
              </a:rPr>
              <a:t> to a particular individual has no “economic” consequences. In any case rights will flow to the individual who values them the most. We are in a </a:t>
            </a:r>
            <a:r>
              <a:rPr lang="en-GB" sz="2800" b="1" i="1">
                <a:solidFill>
                  <a:schemeClr val="accent2"/>
                </a:solidFill>
                <a:ea typeface="ヒラギノ角ゴ Pro W3" pitchFamily="-112" charset="-128"/>
                <a:cs typeface="ヒラギノ角ゴ Pro W3" pitchFamily="-112" charset="-128"/>
              </a:rPr>
              <a:t>Legal and Economic Nirvana</a:t>
            </a:r>
            <a:r>
              <a:rPr lang="en-GB" sz="2800">
                <a:ea typeface="ヒラギノ角ゴ Pro W3" pitchFamily="-112" charset="-128"/>
                <a:cs typeface="ヒラギノ角ゴ Pro W3" pitchFamily="-112" charset="-128"/>
              </a:rPr>
              <a:t> where </a:t>
            </a:r>
            <a:r>
              <a:rPr lang="en-GB" sz="2800" b="1">
                <a:solidFill>
                  <a:schemeClr val="accent2"/>
                </a:solidFill>
                <a:ea typeface="ヒラギノ角ゴ Pro W3" pitchFamily="-112" charset="-128"/>
                <a:cs typeface="ヒラギノ角ゴ Pro W3" pitchFamily="-112" charset="-128"/>
              </a:rPr>
              <a:t>judges can ignore the economic consequences</a:t>
            </a:r>
            <a:r>
              <a:rPr lang="en-GB" sz="2800">
                <a:ea typeface="ヒラギノ角ゴ Pro W3" pitchFamily="-112" charset="-128"/>
                <a:cs typeface="ヒラギノ角ゴ Pro W3" pitchFamily="-112" charset="-128"/>
              </a:rPr>
              <a:t> of their decisions.</a:t>
            </a:r>
          </a:p>
          <a:p>
            <a:pPr eaLnBrk="1" hangingPunct="1">
              <a:lnSpc>
                <a:spcPct val="90000"/>
              </a:lnSpc>
            </a:pPr>
            <a:r>
              <a:rPr lang="en-GB" sz="2800" b="1">
                <a:solidFill>
                  <a:srgbClr val="FF0033"/>
                </a:solidFill>
                <a:ea typeface="ヒラギノ角ゴ Pro W3" pitchFamily="-112" charset="-128"/>
                <a:cs typeface="ヒラギノ角ゴ Pro W3" pitchFamily="-112" charset="-128"/>
              </a:rPr>
              <a:t>In a world with positive transactions </a:t>
            </a:r>
            <a:r>
              <a:rPr lang="en-GB" sz="2800" b="1">
                <a:ea typeface="ヒラギノ角ゴ Pro W3" pitchFamily="-112" charset="-128"/>
                <a:cs typeface="ヒラギノ角ゴ Pro W3" pitchFamily="-112" charset="-128"/>
              </a:rPr>
              <a:t>the decisions of the judges</a:t>
            </a:r>
            <a:r>
              <a:rPr lang="en-GB" sz="2800">
                <a:ea typeface="ヒラギノ角ゴ Pro W3" pitchFamily="-112" charset="-128"/>
                <a:cs typeface="ヒラギノ角ゴ Pro W3" pitchFamily="-112" charset="-128"/>
              </a:rPr>
              <a:t> have economic consequences because rights will not necessarily flow efficiently to the individuals who value them the most. According to Posner (and to much classical Chicago, law and economics) in this case judges should </a:t>
            </a:r>
            <a:r>
              <a:rPr lang="en-GB" sz="2800" b="1">
                <a:solidFill>
                  <a:srgbClr val="FF0033"/>
                </a:solidFill>
                <a:ea typeface="ヒラギノ角ゴ Pro W3" pitchFamily="-112" charset="-128"/>
                <a:cs typeface="ヒラギノ角ゴ Pro W3" pitchFamily="-112" charset="-128"/>
              </a:rPr>
              <a:t>allocate rights, according to criteria of economic efficiency</a:t>
            </a:r>
            <a:r>
              <a:rPr lang="en-GB" sz="2800">
                <a:ea typeface="ヒラギノ角ゴ Pro W3" pitchFamily="-112" charset="-128"/>
                <a:cs typeface="ヒラギノ角ゴ Pro W3" pitchFamily="-112" charset="-128"/>
              </a:rPr>
              <a:t> to the individuals who value them the most. </a:t>
            </a:r>
          </a:p>
          <a:p>
            <a:pPr eaLnBrk="1" hangingPunct="1">
              <a:lnSpc>
                <a:spcPct val="90000"/>
              </a:lnSpc>
            </a:pPr>
            <a:endParaRPr lang="en-GB" sz="2800">
              <a:ea typeface="ヒラギノ角ゴ Pro W3" pitchFamily="-112" charset="-128"/>
              <a:cs typeface="ヒラギノ角ゴ Pro W3" pitchFamily="-112" charset="-128"/>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152400"/>
            <a:ext cx="7772400" cy="1143000"/>
          </a:xfrm>
        </p:spPr>
        <p:txBody>
          <a:bodyPr/>
          <a:lstStyle/>
          <a:p>
            <a:pPr eaLnBrk="1" hangingPunct="1"/>
            <a:r>
              <a:rPr lang="en-GB" b="1">
                <a:solidFill>
                  <a:srgbClr val="FF0033"/>
                </a:solidFill>
                <a:ea typeface="ヒラギノ角ゴ Pro W3" pitchFamily="-112" charset="-128"/>
                <a:cs typeface="ヒラギノ角ゴ Pro W3" pitchFamily="-112" charset="-128"/>
              </a:rPr>
              <a:t>Judges as wealth maximizers?</a:t>
            </a:r>
            <a:endParaRPr lang="en-GB">
              <a:ea typeface="ヒラギノ角ゴ Pro W3" pitchFamily="-112" charset="-128"/>
              <a:cs typeface="ヒラギノ角ゴ Pro W3" pitchFamily="-112" charset="-128"/>
            </a:endParaRPr>
          </a:p>
        </p:txBody>
      </p:sp>
      <p:sp>
        <p:nvSpPr>
          <p:cNvPr id="68611" name="Rectangle 3"/>
          <p:cNvSpPr>
            <a:spLocks noGrp="1" noChangeArrowheads="1"/>
          </p:cNvSpPr>
          <p:nvPr>
            <p:ph type="body" idx="1"/>
          </p:nvPr>
        </p:nvSpPr>
        <p:spPr>
          <a:xfrm>
            <a:off x="609600" y="1219200"/>
            <a:ext cx="8305800" cy="5334000"/>
          </a:xfrm>
          <a:solidFill>
            <a:srgbClr val="FFFFFF"/>
          </a:solidFill>
        </p:spPr>
        <p:txBody>
          <a:bodyPr/>
          <a:lstStyle/>
          <a:p>
            <a:pPr eaLnBrk="1" hangingPunct="1">
              <a:lnSpc>
                <a:spcPct val="90000"/>
              </a:lnSpc>
            </a:pPr>
            <a:r>
              <a:rPr lang="en-GB" sz="2400">
                <a:ea typeface="ヒラギノ角ゴ Pro W3" pitchFamily="-112" charset="-128"/>
                <a:cs typeface="ヒラギノ角ゴ Pro W3" pitchFamily="-112" charset="-128"/>
              </a:rPr>
              <a:t>According to Posner, </a:t>
            </a:r>
            <a:r>
              <a:rPr lang="en-GB" sz="2400" b="1">
                <a:solidFill>
                  <a:srgbClr val="FF0033"/>
                </a:solidFill>
                <a:ea typeface="ヒラギノ角ゴ Pro W3" pitchFamily="-112" charset="-128"/>
                <a:cs typeface="ヒラギノ角ゴ Pro W3" pitchFamily="-112" charset="-128"/>
              </a:rPr>
              <a:t>Judges</a:t>
            </a:r>
            <a:r>
              <a:rPr lang="en-GB" sz="2400">
                <a:ea typeface="ヒラギノ角ゴ Pro W3" pitchFamily="-112" charset="-128"/>
                <a:cs typeface="ヒラギノ角ゴ Pro W3" pitchFamily="-112" charset="-128"/>
              </a:rPr>
              <a:t>, aware of the economic consequences of their actions should behave </a:t>
            </a:r>
            <a:r>
              <a:rPr lang="en-GB" sz="2400" b="1">
                <a:solidFill>
                  <a:srgbClr val="FF0033"/>
                </a:solidFill>
                <a:ea typeface="ヒラギノ角ゴ Pro W3" pitchFamily="-112" charset="-128"/>
                <a:cs typeface="ヒラギノ角ゴ Pro W3" pitchFamily="-112" charset="-128"/>
              </a:rPr>
              <a:t>like quasi-markets</a:t>
            </a:r>
            <a:r>
              <a:rPr lang="en-GB" sz="2400">
                <a:ea typeface="ヒラギノ角ゴ Pro W3" pitchFamily="-112" charset="-128"/>
                <a:cs typeface="ヒラギノ角ゴ Pro W3" pitchFamily="-112" charset="-128"/>
              </a:rPr>
              <a:t> attributing the rights to the individuals who in a world of zero transaction costs would have acquired them.</a:t>
            </a:r>
          </a:p>
          <a:p>
            <a:pPr eaLnBrk="1" hangingPunct="1">
              <a:lnSpc>
                <a:spcPct val="90000"/>
              </a:lnSpc>
            </a:pPr>
            <a:endParaRPr lang="en-GB" sz="2400">
              <a:ea typeface="ヒラギノ角ゴ Pro W3" pitchFamily="-112" charset="-128"/>
              <a:cs typeface="ヒラギノ角ゴ Pro W3" pitchFamily="-112" charset="-128"/>
            </a:endParaRPr>
          </a:p>
          <a:p>
            <a:pPr eaLnBrk="1" hangingPunct="1">
              <a:lnSpc>
                <a:spcPct val="90000"/>
              </a:lnSpc>
            </a:pPr>
            <a:r>
              <a:rPr lang="en-GB" sz="2400">
                <a:ea typeface="ヒラギノ角ゴ Pro W3" pitchFamily="-112" charset="-128"/>
                <a:cs typeface="ヒラギノ角ゴ Pro W3" pitchFamily="-112" charset="-128"/>
              </a:rPr>
              <a:t>They apply the </a:t>
            </a:r>
            <a:r>
              <a:rPr lang="en-GB" sz="2400" b="1">
                <a:solidFill>
                  <a:srgbClr val="FF0033"/>
                </a:solidFill>
                <a:ea typeface="ヒラギノ角ゴ Pro W3" pitchFamily="-112" charset="-128"/>
                <a:cs typeface="ヒラギノ角ゴ Pro W3" pitchFamily="-112" charset="-128"/>
              </a:rPr>
              <a:t>Kaldor criterion</a:t>
            </a:r>
            <a:r>
              <a:rPr lang="en-GB" sz="2400">
                <a:ea typeface="ヒラギノ角ゴ Pro W3" pitchFamily="-112" charset="-128"/>
                <a:cs typeface="ヒラギノ角ゴ Pro W3" pitchFamily="-112" charset="-128"/>
              </a:rPr>
              <a:t> according to an allocation is efficient if the gainers could have compensated the losers.</a:t>
            </a:r>
          </a:p>
          <a:p>
            <a:pPr eaLnBrk="1" hangingPunct="1">
              <a:lnSpc>
                <a:spcPct val="90000"/>
              </a:lnSpc>
            </a:pPr>
            <a:endParaRPr lang="en-GB" sz="2400">
              <a:ea typeface="ヒラギノ角ゴ Pro W3" pitchFamily="-112" charset="-128"/>
              <a:cs typeface="ヒラギノ角ゴ Pro W3" pitchFamily="-112" charset="-128"/>
            </a:endParaRPr>
          </a:p>
          <a:p>
            <a:pPr eaLnBrk="1" hangingPunct="1">
              <a:lnSpc>
                <a:spcPct val="90000"/>
              </a:lnSpc>
            </a:pPr>
            <a:r>
              <a:rPr lang="en-GB" sz="2400">
                <a:ea typeface="ヒラギノ角ゴ Pro W3" pitchFamily="-112" charset="-128"/>
                <a:cs typeface="ヒラギノ角ゴ Pro W3" pitchFamily="-112" charset="-128"/>
              </a:rPr>
              <a:t>Relation between Kaldor criterion and Pareto principle.</a:t>
            </a:r>
          </a:p>
          <a:p>
            <a:pPr eaLnBrk="1" hangingPunct="1">
              <a:lnSpc>
                <a:spcPct val="90000"/>
              </a:lnSpc>
            </a:pPr>
            <a:endParaRPr lang="en-GB" sz="2400">
              <a:ea typeface="ヒラギノ角ゴ Pro W3" pitchFamily="-112" charset="-128"/>
              <a:cs typeface="ヒラギノ角ゴ Pro W3" pitchFamily="-112" charset="-128"/>
            </a:endParaRPr>
          </a:p>
          <a:p>
            <a:pPr eaLnBrk="1" hangingPunct="1">
              <a:lnSpc>
                <a:spcPct val="90000"/>
              </a:lnSpc>
            </a:pPr>
            <a:r>
              <a:rPr lang="en-GB" sz="2400">
                <a:ea typeface="ヒラギノ角ゴ Pro W3" pitchFamily="-112" charset="-128"/>
                <a:cs typeface="ヒラギノ角ゴ Pro W3" pitchFamily="-112" charset="-128"/>
              </a:rPr>
              <a:t>He claims that this is </a:t>
            </a:r>
            <a:r>
              <a:rPr lang="en-GB" sz="2400" b="1">
                <a:solidFill>
                  <a:schemeClr val="accent2"/>
                </a:solidFill>
                <a:ea typeface="ヒラギノ角ゴ Pro W3" pitchFamily="-112" charset="-128"/>
                <a:cs typeface="ヒラギノ角ゴ Pro W3" pitchFamily="-112" charset="-128"/>
              </a:rPr>
              <a:t>consistent with an intuitive view of justice.</a:t>
            </a:r>
            <a:r>
              <a:rPr lang="en-GB" sz="2400">
                <a:ea typeface="ヒラギノ角ゴ Pro W3" pitchFamily="-112" charset="-128"/>
                <a:cs typeface="ヒラギノ角ゴ Pro W3" pitchFamily="-112" charset="-128"/>
              </a:rPr>
              <a:t> If avoiding some damages is very costly for some agents and not costly for the others, the latter are guilty for the damages.</a:t>
            </a:r>
          </a:p>
          <a:p>
            <a:pPr eaLnBrk="1" hangingPunct="1">
              <a:lnSpc>
                <a:spcPct val="90000"/>
              </a:lnSpc>
            </a:pPr>
            <a:endParaRPr lang="en-GB" sz="2800">
              <a:ea typeface="ヒラギノ角ゴ Pro W3" pitchFamily="-112" charset="-128"/>
              <a:cs typeface="ヒラギノ角ゴ Pro W3" pitchFamily="-112" charset="-128"/>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5800" y="0"/>
            <a:ext cx="7772400" cy="1143000"/>
          </a:xfrm>
          <a:solidFill>
            <a:srgbClr val="FFFFFF"/>
          </a:solidFill>
        </p:spPr>
        <p:txBody>
          <a:bodyPr/>
          <a:lstStyle/>
          <a:p>
            <a:pPr eaLnBrk="1" hangingPunct="1"/>
            <a:r>
              <a:rPr lang="en-GB" sz="5400" b="1">
                <a:solidFill>
                  <a:schemeClr val="folHlink"/>
                </a:solidFill>
                <a:ea typeface="ヒラギノ角ゴ Pro W3" pitchFamily="-112" charset="-128"/>
                <a:cs typeface="ヒラギノ角ゴ Pro W3" pitchFamily="-112" charset="-128"/>
              </a:rPr>
              <a:t>Fading boundaries?</a:t>
            </a:r>
            <a:endParaRPr lang="en-GB">
              <a:ea typeface="ヒラギノ角ゴ Pro W3" pitchFamily="-112" charset="-128"/>
              <a:cs typeface="ヒラギノ角ゴ Pro W3" pitchFamily="-112" charset="-128"/>
            </a:endParaRPr>
          </a:p>
        </p:txBody>
      </p:sp>
      <p:sp>
        <p:nvSpPr>
          <p:cNvPr id="69635" name="Rectangle 3"/>
          <p:cNvSpPr>
            <a:spLocks noGrp="1" noChangeArrowheads="1"/>
          </p:cNvSpPr>
          <p:nvPr>
            <p:ph type="body" idx="1"/>
          </p:nvPr>
        </p:nvSpPr>
        <p:spPr>
          <a:xfrm>
            <a:off x="685800" y="1219200"/>
            <a:ext cx="8077200" cy="5410200"/>
          </a:xfrm>
          <a:solidFill>
            <a:srgbClr val="E6E6E6"/>
          </a:solidFill>
        </p:spPr>
        <p:txBody>
          <a:bodyPr/>
          <a:lstStyle/>
          <a:p>
            <a:pPr eaLnBrk="1" hangingPunct="1">
              <a:lnSpc>
                <a:spcPct val="90000"/>
              </a:lnSpc>
            </a:pPr>
            <a:r>
              <a:rPr lang="en-GB" sz="2400">
                <a:ea typeface="ヒラギノ角ゴ Pro W3" pitchFamily="-112" charset="-128"/>
                <a:cs typeface="ヒラギノ角ゴ Pro W3" pitchFamily="-112" charset="-128"/>
              </a:rPr>
              <a:t>Posner view is extreme. Clearly, in most cases, economic efficiency cannot be only criterion for the administration of justice. But it shows how </a:t>
            </a:r>
            <a:r>
              <a:rPr lang="en-GB" sz="2400" b="1">
                <a:solidFill>
                  <a:srgbClr val="FF0033"/>
                </a:solidFill>
                <a:ea typeface="ヒラギノ角ゴ Pro W3" pitchFamily="-112" charset="-128"/>
                <a:cs typeface="ヒラギノ角ゴ Pro W3" pitchFamily="-112" charset="-128"/>
              </a:rPr>
              <a:t>difficult is to separate efficiency and justice considerations</a:t>
            </a:r>
            <a:r>
              <a:rPr lang="en-GB" sz="2400">
                <a:ea typeface="ヒラギノ角ゴ Pro W3" pitchFamily="-112" charset="-128"/>
                <a:cs typeface="ヒラギノ角ゴ Pro W3" pitchFamily="-112" charset="-128"/>
              </a:rPr>
              <a:t> in a world of positive transaction costs.</a:t>
            </a:r>
          </a:p>
          <a:p>
            <a:pPr eaLnBrk="1" hangingPunct="1">
              <a:lnSpc>
                <a:spcPct val="90000"/>
              </a:lnSpc>
            </a:pPr>
            <a:r>
              <a:rPr lang="en-GB" sz="2400">
                <a:ea typeface="ヒラギノ角ゴ Pro W3" pitchFamily="-112" charset="-128"/>
                <a:cs typeface="ヒラギノ角ゴ Pro W3" pitchFamily="-112" charset="-128"/>
              </a:rPr>
              <a:t>The impossibility of defining sharp boundaries becomes even more clear when we accept Fuller’s view (</a:t>
            </a:r>
            <a:r>
              <a:rPr lang="en-GB" sz="2400" i="1">
                <a:ea typeface="ヒラギノ角ゴ Pro W3" pitchFamily="-112" charset="-128"/>
                <a:cs typeface="ヒラギノ角ゴ Pro W3" pitchFamily="-112" charset="-128"/>
              </a:rPr>
              <a:t>and also Hayek’s and  Bruno Leoni’s views</a:t>
            </a:r>
            <a:r>
              <a:rPr lang="en-GB" sz="2400">
                <a:ea typeface="ヒラギノ角ゴ Pro W3" pitchFamily="-112" charset="-128"/>
                <a:cs typeface="ヒラギノ角ゴ Pro W3" pitchFamily="-112" charset="-128"/>
              </a:rPr>
              <a:t>!): all sorts of public and private orderings co-exist in the economy and they all face the problem of </a:t>
            </a:r>
            <a:r>
              <a:rPr lang="en-GB" sz="2400" b="1">
                <a:solidFill>
                  <a:srgbClr val="FF0033"/>
                </a:solidFill>
                <a:ea typeface="ヒラギノ角ゴ Pro W3" pitchFamily="-112" charset="-128"/>
                <a:cs typeface="ヒラギノ角ゴ Pro W3" pitchFamily="-112" charset="-128"/>
              </a:rPr>
              <a:t>compromising efficiency and (other types) of justice considerations.</a:t>
            </a:r>
          </a:p>
          <a:p>
            <a:pPr eaLnBrk="1" hangingPunct="1">
              <a:lnSpc>
                <a:spcPct val="90000"/>
              </a:lnSpc>
            </a:pPr>
            <a:endParaRPr lang="en-GB" sz="2400" b="1">
              <a:solidFill>
                <a:srgbClr val="FF0033"/>
              </a:solidFill>
              <a:ea typeface="ヒラギノ角ゴ Pro W3" pitchFamily="-112" charset="-128"/>
              <a:cs typeface="ヒラギノ角ゴ Pro W3" pitchFamily="-112" charset="-128"/>
            </a:endParaRPr>
          </a:p>
          <a:p>
            <a:pPr eaLnBrk="1" hangingPunct="1">
              <a:lnSpc>
                <a:spcPct val="90000"/>
              </a:lnSpc>
            </a:pPr>
            <a:r>
              <a:rPr lang="en-GB" sz="2400" b="1">
                <a:solidFill>
                  <a:srgbClr val="000090"/>
                </a:solidFill>
                <a:ea typeface="ヒラギノ角ゴ Pro W3" pitchFamily="-112" charset="-128"/>
                <a:cs typeface="ヒラギノ角ゴ Pro W3" pitchFamily="-112" charset="-128"/>
              </a:rPr>
              <a:t>In the law and economics approach some boundaries between the two disciplines disappear and also a clear-cut delimitation with ethical considerations fades away. </a:t>
            </a:r>
          </a:p>
          <a:p>
            <a:pPr eaLnBrk="1" hangingPunct="1">
              <a:lnSpc>
                <a:spcPct val="90000"/>
              </a:lnSpc>
              <a:buFontTx/>
              <a:buNone/>
            </a:pPr>
            <a:endParaRPr lang="en-GB" sz="2800" b="1">
              <a:solidFill>
                <a:srgbClr val="FF0033"/>
              </a:solidFill>
              <a:ea typeface="ヒラギノ角ゴ Pro W3" pitchFamily="-112" charset="-128"/>
              <a:cs typeface="ヒラギノ角ゴ Pro W3" pitchFamily="-112" charset="-128"/>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152400"/>
            <a:ext cx="7772400" cy="1143000"/>
          </a:xfrm>
          <a:ln>
            <a:solidFill>
              <a:srgbClr val="660066"/>
            </a:solidFill>
          </a:ln>
        </p:spPr>
        <p:txBody>
          <a:bodyPr/>
          <a:lstStyle/>
          <a:p>
            <a:pPr eaLnBrk="1" hangingPunct="1"/>
            <a:r>
              <a:rPr lang="en-GB">
                <a:solidFill>
                  <a:schemeClr val="accent2"/>
                </a:solidFill>
                <a:ea typeface="ヒラギノ角ゴ Pro W3" pitchFamily="-112" charset="-128"/>
                <a:cs typeface="ヒラギノ角ゴ Pro W3" pitchFamily="-112" charset="-128"/>
              </a:rPr>
              <a:t>Posner’s</a:t>
            </a:r>
            <a:r>
              <a:rPr lang="en-GB">
                <a:ea typeface="ヒラギノ角ゴ Pro W3" pitchFamily="-112" charset="-128"/>
                <a:cs typeface="ヒラギノ角ゴ Pro W3" pitchFamily="-112" charset="-128"/>
              </a:rPr>
              <a:t> </a:t>
            </a:r>
            <a:r>
              <a:rPr lang="en-GB">
                <a:solidFill>
                  <a:srgbClr val="FF0033"/>
                </a:solidFill>
                <a:ea typeface="ヒラギノ角ゴ Pro W3" pitchFamily="-112" charset="-128"/>
                <a:cs typeface="ヒラギノ角ゴ Pro W3" pitchFamily="-112" charset="-128"/>
              </a:rPr>
              <a:t>public ordering</a:t>
            </a:r>
            <a:r>
              <a:rPr lang="en-GB">
                <a:ea typeface="ヒラギノ角ゴ Pro W3" pitchFamily="-112" charset="-128"/>
                <a:cs typeface="ヒラギノ角ゴ Pro W3" pitchFamily="-112" charset="-128"/>
              </a:rPr>
              <a:t> </a:t>
            </a:r>
            <a:r>
              <a:rPr lang="en-GB">
                <a:solidFill>
                  <a:schemeClr val="accent2"/>
                </a:solidFill>
                <a:ea typeface="ヒラギノ角ゴ Pro W3" pitchFamily="-112" charset="-128"/>
                <a:cs typeface="ヒラギノ角ゴ Pro W3" pitchFamily="-112" charset="-128"/>
              </a:rPr>
              <a:t>Nirvana.</a:t>
            </a:r>
            <a:endParaRPr lang="en-GB">
              <a:ea typeface="ヒラギノ角ゴ Pro W3" pitchFamily="-112" charset="-128"/>
              <a:cs typeface="ヒラギノ角ゴ Pro W3" pitchFamily="-112" charset="-128"/>
            </a:endParaRPr>
          </a:p>
        </p:txBody>
      </p:sp>
      <p:sp>
        <p:nvSpPr>
          <p:cNvPr id="70659" name="Rectangle 3"/>
          <p:cNvSpPr>
            <a:spLocks noGrp="1" noChangeArrowheads="1"/>
          </p:cNvSpPr>
          <p:nvPr>
            <p:ph type="body" idx="1"/>
          </p:nvPr>
        </p:nvSpPr>
        <p:spPr>
          <a:xfrm>
            <a:off x="685800" y="1295400"/>
            <a:ext cx="7772400" cy="5334000"/>
          </a:xfrm>
          <a:solidFill>
            <a:srgbClr val="E6E6E6"/>
          </a:solidFill>
        </p:spPr>
        <p:txBody>
          <a:bodyPr/>
          <a:lstStyle/>
          <a:p>
            <a:pPr eaLnBrk="1" hangingPunct="1">
              <a:buFontTx/>
              <a:buNone/>
            </a:pPr>
            <a:r>
              <a:rPr lang="en-GB" sz="2800">
                <a:ea typeface="ヒラギノ角ゴ Pro W3" pitchFamily="-112" charset="-128"/>
                <a:cs typeface="ヒラギノ角ゴ Pro W3" pitchFamily="-112" charset="-128"/>
              </a:rPr>
              <a:t>In spite of these interesting implications for the activity of the judiciary, Posner pushes to extreme consequences the </a:t>
            </a:r>
            <a:r>
              <a:rPr lang="en-GB" sz="2800">
                <a:solidFill>
                  <a:srgbClr val="FF0033"/>
                </a:solidFill>
                <a:ea typeface="ヒラギノ角ゴ Pro W3" pitchFamily="-112" charset="-128"/>
                <a:cs typeface="ヒラギノ角ゴ Pro W3" pitchFamily="-112" charset="-128"/>
              </a:rPr>
              <a:t>economists’ implicit assumption of a legal Nirvana</a:t>
            </a:r>
            <a:r>
              <a:rPr lang="en-GB" sz="2800">
                <a:ea typeface="ヒラギノ角ゴ Pro W3" pitchFamily="-112" charset="-128"/>
                <a:cs typeface="ヒラギノ角ゴ Pro W3" pitchFamily="-112" charset="-128"/>
              </a:rPr>
              <a:t> where judges can efficiently fix the problems of the market economy.  </a:t>
            </a:r>
          </a:p>
          <a:p>
            <a:pPr eaLnBrk="1" hangingPunct="1">
              <a:buFontTx/>
              <a:buNone/>
            </a:pPr>
            <a:r>
              <a:rPr lang="en-GB" sz="2800">
                <a:ea typeface="ヒラギノ角ゴ Pro W3" pitchFamily="-112" charset="-128"/>
                <a:cs typeface="ヒラギノ角ゴ Pro W3" pitchFamily="-112" charset="-128"/>
              </a:rPr>
              <a:t> This assumption implies that the judiciary is not limited by any form of “economic” scarcity (both in terms of cognitive and physical resources). </a:t>
            </a:r>
          </a:p>
          <a:p>
            <a:pPr eaLnBrk="1" hangingPunct="1">
              <a:buFontTx/>
              <a:buNone/>
            </a:pPr>
            <a:r>
              <a:rPr lang="en-GB" sz="2800">
                <a:ea typeface="ヒラギノ角ゴ Pro W3" pitchFamily="-112" charset="-128"/>
                <a:cs typeface="ヒラギノ角ゴ Pro W3" pitchFamily="-112" charset="-128"/>
              </a:rPr>
              <a:t>Moreover Posner does not consider the possibility that </a:t>
            </a:r>
            <a:r>
              <a:rPr lang="en-GB" sz="2800">
                <a:solidFill>
                  <a:srgbClr val="FF0033"/>
                </a:solidFill>
                <a:ea typeface="ヒラギノ角ゴ Pro W3" pitchFamily="-112" charset="-128"/>
                <a:cs typeface="ヒラギノ角ゴ Pro W3" pitchFamily="-112" charset="-128"/>
              </a:rPr>
              <a:t>lobbies</a:t>
            </a:r>
            <a:r>
              <a:rPr lang="en-GB" sz="2800">
                <a:ea typeface="ヒラギノ角ゴ Pro W3" pitchFamily="-112" charset="-128"/>
                <a:cs typeface="ヒラギノ角ゴ Pro W3" pitchFamily="-112" charset="-128"/>
              </a:rPr>
              <a:t> may influence the activity of legislation (Olson’s rent-seeking or influence costs).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solidFill>
            <a:srgbClr val="E6E6E6"/>
          </a:solidFill>
        </p:spPr>
        <p:txBody>
          <a:bodyPr/>
          <a:lstStyle/>
          <a:p>
            <a:pPr eaLnBrk="1" hangingPunct="1"/>
            <a:r>
              <a:rPr lang="en-GB">
                <a:solidFill>
                  <a:schemeClr val="accent2"/>
                </a:solidFill>
                <a:ea typeface="ヒラギノ角ゴ Pro W3" pitchFamily="-112" charset="-128"/>
                <a:cs typeface="ヒラギノ角ゴ Pro W3" pitchFamily="-112" charset="-128"/>
              </a:rPr>
              <a:t>Williamson: a</a:t>
            </a:r>
            <a:r>
              <a:rPr lang="en-GB">
                <a:ea typeface="ヒラギノ角ゴ Pro W3" pitchFamily="-112" charset="-128"/>
                <a:cs typeface="ヒラギノ角ゴ Pro W3" pitchFamily="-112" charset="-128"/>
              </a:rPr>
              <a:t> symmetric </a:t>
            </a:r>
            <a:r>
              <a:rPr lang="en-GB">
                <a:solidFill>
                  <a:srgbClr val="FF0033"/>
                </a:solidFill>
                <a:ea typeface="ヒラギノ角ゴ Pro W3" pitchFamily="-112" charset="-128"/>
                <a:cs typeface="ヒラギノ角ゴ Pro W3" pitchFamily="-112" charset="-128"/>
              </a:rPr>
              <a:t>private ordering</a:t>
            </a:r>
            <a:r>
              <a:rPr lang="en-GB">
                <a:ea typeface="ヒラギノ角ゴ Pro W3" pitchFamily="-112" charset="-128"/>
                <a:cs typeface="ヒラギノ角ゴ Pro W3" pitchFamily="-112" charset="-128"/>
              </a:rPr>
              <a:t> </a:t>
            </a:r>
            <a:r>
              <a:rPr lang="en-GB">
                <a:solidFill>
                  <a:schemeClr val="accent2"/>
                </a:solidFill>
                <a:ea typeface="ヒラギノ角ゴ Pro W3" pitchFamily="-112" charset="-128"/>
                <a:cs typeface="ヒラギノ角ゴ Pro W3" pitchFamily="-112" charset="-128"/>
              </a:rPr>
              <a:t>Nirvana</a:t>
            </a:r>
            <a:r>
              <a:rPr lang="en-GB">
                <a:ea typeface="ヒラギノ角ゴ Pro W3" pitchFamily="-112" charset="-128"/>
                <a:cs typeface="ヒラギノ角ゴ Pro W3" pitchFamily="-112" charset="-128"/>
              </a:rPr>
              <a:t>? </a:t>
            </a:r>
          </a:p>
        </p:txBody>
      </p:sp>
      <p:sp>
        <p:nvSpPr>
          <p:cNvPr id="71683" name="Rectangle 3"/>
          <p:cNvSpPr>
            <a:spLocks noGrp="1" noChangeArrowheads="1"/>
          </p:cNvSpPr>
          <p:nvPr>
            <p:ph type="body" idx="1"/>
          </p:nvPr>
        </p:nvSpPr>
        <p:spPr>
          <a:solidFill>
            <a:srgbClr val="FFFFFF"/>
          </a:solidFill>
        </p:spPr>
        <p:txBody>
          <a:bodyPr/>
          <a:lstStyle/>
          <a:p>
            <a:pPr eaLnBrk="1" hangingPunct="1"/>
            <a:r>
              <a:rPr lang="en-GB" sz="2800">
                <a:ea typeface="ヒラギノ角ゴ Pro W3" pitchFamily="-112" charset="-128"/>
                <a:cs typeface="ヒラギノ角ゴ Pro W3" pitchFamily="-112" charset="-128"/>
              </a:rPr>
              <a:t>While Williamson rejects the idea of an efficient public ordering, he assumes that </a:t>
            </a:r>
            <a:r>
              <a:rPr lang="en-GB" sz="2800">
                <a:solidFill>
                  <a:srgbClr val="FF0033"/>
                </a:solidFill>
                <a:ea typeface="ヒラギノ角ゴ Pro W3" pitchFamily="-112" charset="-128"/>
                <a:cs typeface="ヒラギノ角ゴ Pro W3" pitchFamily="-112" charset="-128"/>
              </a:rPr>
              <a:t>private orderings can efficiently fill the gaps</a:t>
            </a:r>
            <a:r>
              <a:rPr lang="en-GB" sz="2800">
                <a:ea typeface="ヒラギノ角ゴ Pro W3" pitchFamily="-112" charset="-128"/>
                <a:cs typeface="ヒラギノ角ゴ Pro W3" pitchFamily="-112" charset="-128"/>
              </a:rPr>
              <a:t> that are left open by the incompleteness and the efficiency of the public ordering. </a:t>
            </a:r>
          </a:p>
          <a:p>
            <a:pPr eaLnBrk="1" hangingPunct="1"/>
            <a:r>
              <a:rPr lang="en-GB" sz="2800">
                <a:ea typeface="ヒラギノ角ゴ Pro W3" pitchFamily="-112" charset="-128"/>
                <a:cs typeface="ヒラギノ角ゴ Pro W3" pitchFamily="-112" charset="-128"/>
              </a:rPr>
              <a:t>Firms and the organizations of private governance are explained by their efficiency attributes. They </a:t>
            </a:r>
            <a:r>
              <a:rPr lang="en-GB" sz="2800">
                <a:solidFill>
                  <a:srgbClr val="FF0033"/>
                </a:solidFill>
                <a:ea typeface="ヒラギノ角ゴ Pro W3" pitchFamily="-112" charset="-128"/>
                <a:cs typeface="ヒラギノ角ゴ Pro W3" pitchFamily="-112" charset="-128"/>
              </a:rPr>
              <a:t>fix the problems</a:t>
            </a:r>
            <a:r>
              <a:rPr lang="en-GB" sz="2800">
                <a:ea typeface="ヒラギノ角ゴ Pro W3" pitchFamily="-112" charset="-128"/>
                <a:cs typeface="ヒラギノ角ゴ Pro W3" pitchFamily="-112" charset="-128"/>
              </a:rPr>
              <a:t> due to the incompleteness of “public domain” contracts.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GB">
                <a:solidFill>
                  <a:schemeClr val="accent2"/>
                </a:solidFill>
                <a:ea typeface="ヒラギノ角ゴ Pro W3" pitchFamily="-112" charset="-128"/>
                <a:cs typeface="ヒラギノ角ゴ Pro W3" pitchFamily="-112" charset="-128"/>
              </a:rPr>
              <a:t>Posner</a:t>
            </a:r>
            <a:r>
              <a:rPr lang="en-GB">
                <a:ea typeface="ヒラギノ角ゴ Pro W3" pitchFamily="-112" charset="-128"/>
                <a:cs typeface="ヒラギノ角ゴ Pro W3" pitchFamily="-112" charset="-128"/>
              </a:rPr>
              <a:t> </a:t>
            </a:r>
            <a:r>
              <a:rPr lang="en-GB">
                <a:solidFill>
                  <a:srgbClr val="FF0033"/>
                </a:solidFill>
                <a:ea typeface="ヒラギノ角ゴ Pro W3" pitchFamily="-112" charset="-128"/>
                <a:cs typeface="ヒラギノ角ゴ Pro W3" pitchFamily="-112" charset="-128"/>
              </a:rPr>
              <a:t>vs.</a:t>
            </a:r>
            <a:r>
              <a:rPr lang="en-GB">
                <a:ea typeface="ヒラギノ角ゴ Pro W3" pitchFamily="-112" charset="-128"/>
                <a:cs typeface="ヒラギノ角ゴ Pro W3" pitchFamily="-112" charset="-128"/>
              </a:rPr>
              <a:t> </a:t>
            </a:r>
            <a:r>
              <a:rPr lang="en-GB">
                <a:solidFill>
                  <a:schemeClr val="accent2"/>
                </a:solidFill>
                <a:ea typeface="ヒラギノ角ゴ Pro W3" pitchFamily="-112" charset="-128"/>
                <a:cs typeface="ヒラギノ角ゴ Pro W3" pitchFamily="-112" charset="-128"/>
              </a:rPr>
              <a:t>Williamson.</a:t>
            </a:r>
            <a:endParaRPr lang="en-GB">
              <a:ea typeface="ヒラギノ角ゴ Pro W3" pitchFamily="-112" charset="-128"/>
              <a:cs typeface="ヒラギノ角ゴ Pro W3" pitchFamily="-112" charset="-128"/>
            </a:endParaRPr>
          </a:p>
        </p:txBody>
      </p:sp>
      <p:sp>
        <p:nvSpPr>
          <p:cNvPr id="61443" name="Rectangle 3"/>
          <p:cNvSpPr>
            <a:spLocks noGrp="1" noChangeArrowheads="1"/>
          </p:cNvSpPr>
          <p:nvPr>
            <p:ph type="body" idx="1"/>
          </p:nvPr>
        </p:nvSpPr>
        <p:spPr/>
        <p:txBody>
          <a:bodyPr/>
          <a:lstStyle/>
          <a:p>
            <a:pPr eaLnBrk="1" hangingPunct="1">
              <a:lnSpc>
                <a:spcPct val="90000"/>
              </a:lnSpc>
            </a:pPr>
            <a:r>
              <a:rPr lang="en-GB" sz="2800">
                <a:ea typeface="ヒラギノ角ゴ Pro W3" pitchFamily="-112" charset="-128"/>
                <a:cs typeface="ヒラギノ角ゴ Pro W3" pitchFamily="-112" charset="-128"/>
              </a:rPr>
              <a:t>There is an evident (and explicit!) contradiction between Williamson NIE and Posner’s law and economics: </a:t>
            </a:r>
            <a:r>
              <a:rPr lang="en-GB" sz="2800">
                <a:solidFill>
                  <a:srgbClr val="FF0033"/>
                </a:solidFill>
                <a:ea typeface="ヒラギノ角ゴ Pro W3" pitchFamily="-112" charset="-128"/>
                <a:cs typeface="ヒラギノ角ゴ Pro W3" pitchFamily="-112" charset="-128"/>
              </a:rPr>
              <a:t>each one is making a Nirvana assumptions about one different domain.</a:t>
            </a:r>
            <a:r>
              <a:rPr lang="en-GB" sz="2800">
                <a:ea typeface="ヒラギノ角ゴ Pro W3" pitchFamily="-112" charset="-128"/>
                <a:cs typeface="ヒラギノ角ゴ Pro W3" pitchFamily="-112" charset="-128"/>
              </a:rPr>
              <a:t> </a:t>
            </a:r>
          </a:p>
          <a:p>
            <a:pPr eaLnBrk="1" hangingPunct="1">
              <a:lnSpc>
                <a:spcPct val="90000"/>
              </a:lnSpc>
            </a:pPr>
            <a:r>
              <a:rPr lang="en-GB" sz="2800">
                <a:ea typeface="ヒラギノ角ゴ Pro W3" pitchFamily="-112" charset="-128"/>
                <a:cs typeface="ヒラギノ角ゴ Pro W3" pitchFamily="-112" charset="-128"/>
              </a:rPr>
              <a:t>The Nirvana domain is fixing the inefficiencies of the other domain and, therefore, there is no feed-back of its inefficiency on the other domain. </a:t>
            </a:r>
          </a:p>
          <a:p>
            <a:pPr eaLnBrk="1" hangingPunct="1">
              <a:lnSpc>
                <a:spcPct val="90000"/>
              </a:lnSpc>
            </a:pPr>
            <a:r>
              <a:rPr lang="en-GB" sz="2800">
                <a:ea typeface="ヒラギノ角ゴ Pro W3" pitchFamily="-112" charset="-128"/>
                <a:cs typeface="ヒラギノ角ゴ Pro W3" pitchFamily="-112" charset="-128"/>
              </a:rPr>
              <a:t>In both cases there is no mutual interaction between the possible inefficiencies of the two domains. </a:t>
            </a:r>
            <a:r>
              <a:rPr lang="en-GB" sz="2800">
                <a:solidFill>
                  <a:srgbClr val="FF0033"/>
                </a:solidFill>
                <a:ea typeface="ヒラギノ角ゴ Pro W3" pitchFamily="-112" charset="-128"/>
                <a:cs typeface="ヒラギノ角ゴ Pro W3" pitchFamily="-112" charset="-128"/>
              </a:rPr>
              <a:t>The Nirvana domain does best whatever the other domain does.</a:t>
            </a:r>
          </a:p>
          <a:p>
            <a:pPr eaLnBrk="1" hangingPunct="1">
              <a:lnSpc>
                <a:spcPct val="90000"/>
              </a:lnSpc>
            </a:pPr>
            <a:endParaRPr lang="en-GB" sz="2800">
              <a:ea typeface="ヒラギノ角ゴ Pro W3" pitchFamily="-112" charset="-128"/>
              <a:cs typeface="ヒラギノ角ゴ Pro W3" pitchFamily="-112" charset="-128"/>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219200" y="533400"/>
            <a:ext cx="7239000" cy="762000"/>
          </a:xfrm>
        </p:spPr>
        <p:txBody>
          <a:bodyPr/>
          <a:lstStyle/>
          <a:p>
            <a:pPr eaLnBrk="1" hangingPunct="1"/>
            <a:r>
              <a:rPr lang="en-GB" sz="4500">
                <a:ea typeface="ＭＳ Ｐゴシック" pitchFamily="-112" charset="-128"/>
                <a:cs typeface="ＭＳ Ｐゴシック" pitchFamily="-112" charset="-128"/>
              </a:rPr>
              <a:t>The Cathedral framework.</a:t>
            </a:r>
          </a:p>
        </p:txBody>
      </p:sp>
      <p:sp>
        <p:nvSpPr>
          <p:cNvPr id="62467" name="Rectangle 3"/>
          <p:cNvSpPr>
            <a:spLocks noGrp="1" noChangeArrowheads="1"/>
          </p:cNvSpPr>
          <p:nvPr>
            <p:ph idx="1"/>
          </p:nvPr>
        </p:nvSpPr>
        <p:spPr>
          <a:xfrm>
            <a:off x="685800" y="1447800"/>
            <a:ext cx="8001000" cy="4953000"/>
          </a:xfrm>
          <a:ln>
            <a:solidFill>
              <a:srgbClr val="660066"/>
            </a:solidFill>
          </a:ln>
        </p:spPr>
        <p:txBody>
          <a:bodyPr/>
          <a:lstStyle/>
          <a:p>
            <a:pPr eaLnBrk="1" hangingPunct="1">
              <a:lnSpc>
                <a:spcPct val="90000"/>
              </a:lnSpc>
            </a:pPr>
            <a:r>
              <a:rPr lang="en-GB" sz="2800">
                <a:ea typeface="ＭＳ Ｐゴシック" pitchFamily="-112" charset="-128"/>
                <a:cs typeface="ＭＳ Ｐゴシック" pitchFamily="-112" charset="-128"/>
              </a:rPr>
              <a:t>Contractual incompleteness  does not imply that everything should be decided at the outset on the basis of future negotiations, unfettered by some form of third party judiciary.</a:t>
            </a:r>
          </a:p>
          <a:p>
            <a:pPr eaLnBrk="1" hangingPunct="1">
              <a:lnSpc>
                <a:spcPct val="90000"/>
              </a:lnSpc>
            </a:pPr>
            <a:r>
              <a:rPr lang="en-GB" sz="2800">
                <a:ea typeface="ＭＳ Ｐゴシック" pitchFamily="-112" charset="-128"/>
                <a:cs typeface="ＭＳ Ｐゴシック" pitchFamily="-112" charset="-128"/>
              </a:rPr>
              <a:t>In the Cathedral, when ex-ante exchanges have been impossible, ex-post negotiations can still be supervised by courts.</a:t>
            </a:r>
          </a:p>
          <a:p>
            <a:pPr eaLnBrk="1" hangingPunct="1">
              <a:lnSpc>
                <a:spcPct val="90000"/>
              </a:lnSpc>
            </a:pPr>
            <a:r>
              <a:rPr lang="en-GB" sz="2800">
                <a:ea typeface="ＭＳ Ｐゴシック" pitchFamily="-112" charset="-128"/>
                <a:cs typeface="ＭＳ Ｐゴシック" pitchFamily="-112" charset="-128"/>
              </a:rPr>
              <a:t>In Calabresi’s framework, when high transactions make it impossible to have ex-ante property exchanges,  it is still possible to apply liability rules and courts’ supervision of ex-post transactions. </a:t>
            </a:r>
          </a:p>
        </p:txBody>
      </p:sp>
      <p:pic>
        <p:nvPicPr>
          <p:cNvPr id="62468" name="Immagine 3"/>
          <p:cNvPicPr>
            <a:picLocks noChangeAspect="1"/>
          </p:cNvPicPr>
          <p:nvPr/>
        </p:nvPicPr>
        <p:blipFill>
          <a:blip r:embed="rId2"/>
          <a:srcRect/>
          <a:stretch>
            <a:fillRect/>
          </a:stretch>
        </p:blipFill>
        <p:spPr bwMode="auto">
          <a:xfrm>
            <a:off x="8072438" y="0"/>
            <a:ext cx="1071562" cy="1438275"/>
          </a:xfrm>
          <a:prstGeom prst="rect">
            <a:avLst/>
          </a:prstGeom>
          <a:noFill/>
          <a:ln w="9525">
            <a:noFill/>
            <a:miter lim="800000"/>
            <a:headEnd/>
            <a:tailEnd/>
          </a:ln>
        </p:spPr>
      </p:pic>
      <p:pic>
        <p:nvPicPr>
          <p:cNvPr id="62469" name="Immagine 4"/>
          <p:cNvPicPr>
            <a:picLocks noChangeAspect="1"/>
          </p:cNvPicPr>
          <p:nvPr/>
        </p:nvPicPr>
        <p:blipFill>
          <a:blip r:embed="rId3"/>
          <a:srcRect/>
          <a:stretch>
            <a:fillRect/>
          </a:stretch>
        </p:blipFill>
        <p:spPr bwMode="auto">
          <a:xfrm>
            <a:off x="0" y="0"/>
            <a:ext cx="1066800" cy="1349375"/>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990600" y="533400"/>
            <a:ext cx="7239000" cy="762000"/>
          </a:xfrm>
        </p:spPr>
        <p:txBody>
          <a:bodyPr/>
          <a:lstStyle/>
          <a:p>
            <a:pPr eaLnBrk="1" hangingPunct="1"/>
            <a:r>
              <a:rPr lang="en-GB" sz="3600" b="1">
                <a:solidFill>
                  <a:srgbClr val="660066"/>
                </a:solidFill>
                <a:ea typeface="ＭＳ Ｐゴシック" pitchFamily="-112" charset="-128"/>
                <a:cs typeface="ＭＳ Ｐゴシック" pitchFamily="-112" charset="-128"/>
              </a:rPr>
              <a:t>3 (+1) Columns for the Cathedral</a:t>
            </a:r>
            <a:r>
              <a:rPr lang="en-GB" sz="3600" b="1">
                <a:ea typeface="ＭＳ Ｐゴシック" pitchFamily="-112" charset="-128"/>
                <a:cs typeface="ＭＳ Ｐゴシック" pitchFamily="-112" charset="-128"/>
              </a:rPr>
              <a:t>.</a:t>
            </a:r>
          </a:p>
        </p:txBody>
      </p:sp>
      <p:sp>
        <p:nvSpPr>
          <p:cNvPr id="63491" name="Rectangle 3"/>
          <p:cNvSpPr>
            <a:spLocks noGrp="1" noChangeArrowheads="1"/>
          </p:cNvSpPr>
          <p:nvPr>
            <p:ph idx="1"/>
          </p:nvPr>
        </p:nvSpPr>
        <p:spPr>
          <a:xfrm>
            <a:off x="685800" y="1447800"/>
            <a:ext cx="8001000" cy="4953000"/>
          </a:xfrm>
          <a:ln>
            <a:solidFill>
              <a:srgbClr val="660066"/>
            </a:solidFill>
          </a:ln>
        </p:spPr>
        <p:txBody>
          <a:bodyPr/>
          <a:lstStyle/>
          <a:p>
            <a:pPr eaLnBrk="1" hangingPunct="1">
              <a:lnSpc>
                <a:spcPct val="90000"/>
              </a:lnSpc>
            </a:pPr>
            <a:r>
              <a:rPr lang="en-GB" sz="2800">
                <a:ea typeface="ＭＳ Ｐゴシック" pitchFamily="-112" charset="-128"/>
                <a:cs typeface="ＭＳ Ｐゴシック" pitchFamily="-112" charset="-128"/>
              </a:rPr>
              <a:t> Property rules (low transaction costs).</a:t>
            </a:r>
          </a:p>
          <a:p>
            <a:pPr eaLnBrk="1" hangingPunct="1">
              <a:lnSpc>
                <a:spcPct val="90000"/>
              </a:lnSpc>
            </a:pPr>
            <a:r>
              <a:rPr lang="en-GB" sz="2800">
                <a:ea typeface="ＭＳ Ｐゴシック" pitchFamily="-112" charset="-128"/>
                <a:cs typeface="ＭＳ Ｐゴシック" pitchFamily="-112" charset="-128"/>
              </a:rPr>
              <a:t> Liability rules (intermediate transaction costs)</a:t>
            </a:r>
          </a:p>
          <a:p>
            <a:pPr eaLnBrk="1" hangingPunct="1">
              <a:lnSpc>
                <a:spcPct val="90000"/>
              </a:lnSpc>
            </a:pPr>
            <a:r>
              <a:rPr lang="en-GB" sz="2800">
                <a:ea typeface="ＭＳ Ｐゴシック" pitchFamily="-112" charset="-128"/>
                <a:cs typeface="ＭＳ Ｐゴシック" pitchFamily="-112" charset="-128"/>
              </a:rPr>
              <a:t> Negligence rules and criminal law (high transaction costs or inalienable assets).</a:t>
            </a:r>
          </a:p>
          <a:p>
            <a:pPr eaLnBrk="1" hangingPunct="1">
              <a:lnSpc>
                <a:spcPct val="90000"/>
              </a:lnSpc>
            </a:pPr>
            <a:endParaRPr lang="en-GB" sz="2800">
              <a:ea typeface="ＭＳ Ｐゴシック" pitchFamily="-112" charset="-128"/>
              <a:cs typeface="ＭＳ Ｐゴシック" pitchFamily="-112" charset="-128"/>
            </a:endParaRPr>
          </a:p>
          <a:p>
            <a:pPr eaLnBrk="1" hangingPunct="1">
              <a:lnSpc>
                <a:spcPct val="90000"/>
              </a:lnSpc>
            </a:pPr>
            <a:r>
              <a:rPr lang="en-GB" sz="2800">
                <a:solidFill>
                  <a:srgbClr val="660066"/>
                </a:solidFill>
                <a:ea typeface="ＭＳ Ｐゴシック" pitchFamily="-112" charset="-128"/>
                <a:cs typeface="ＭＳ Ｐゴシック" pitchFamily="-112" charset="-128"/>
              </a:rPr>
              <a:t>Another Column:</a:t>
            </a:r>
          </a:p>
          <a:p>
            <a:pPr eaLnBrk="1" hangingPunct="1">
              <a:lnSpc>
                <a:spcPct val="90000"/>
              </a:lnSpc>
              <a:buFontTx/>
              <a:buNone/>
            </a:pPr>
            <a:r>
              <a:rPr lang="en-GB" sz="2800">
                <a:ea typeface="ＭＳ Ｐゴシック" pitchFamily="-112" charset="-128"/>
                <a:cs typeface="ＭＳ Ｐゴシック" pitchFamily="-112" charset="-128"/>
              </a:rPr>
              <a:t>Private orderings and corporate governance.</a:t>
            </a:r>
          </a:p>
          <a:p>
            <a:pPr eaLnBrk="1" hangingPunct="1">
              <a:lnSpc>
                <a:spcPct val="90000"/>
              </a:lnSpc>
              <a:buFontTx/>
              <a:buNone/>
            </a:pPr>
            <a:r>
              <a:rPr lang="en-GB" sz="2800">
                <a:ea typeface="ＭＳ Ｐゴシック" pitchFamily="-112" charset="-128"/>
                <a:cs typeface="ＭＳ Ｐゴシック" pitchFamily="-112" charset="-128"/>
              </a:rPr>
              <a:t>Both Calabresi and Williamson involve a </a:t>
            </a:r>
            <a:r>
              <a:rPr lang="en-GB" sz="2800">
                <a:solidFill>
                  <a:srgbClr val="FF0033"/>
                </a:solidFill>
                <a:ea typeface="ＭＳ Ｐゴシック" pitchFamily="-112" charset="-128"/>
                <a:cs typeface="ＭＳ Ｐゴシック" pitchFamily="-112" charset="-128"/>
              </a:rPr>
              <a:t>fundamental transformation</a:t>
            </a:r>
            <a:r>
              <a:rPr lang="en-GB" sz="2800">
                <a:ea typeface="ＭＳ Ｐゴシック" pitchFamily="-112" charset="-128"/>
                <a:cs typeface="ＭＳ Ｐゴシック" pitchFamily="-112" charset="-128"/>
              </a:rPr>
              <a:t> that makes monopoly and competition two different stages of the same relations.</a:t>
            </a:r>
          </a:p>
        </p:txBody>
      </p:sp>
      <p:pic>
        <p:nvPicPr>
          <p:cNvPr id="63492" name="Immagine 3"/>
          <p:cNvPicPr>
            <a:picLocks noChangeAspect="1"/>
          </p:cNvPicPr>
          <p:nvPr/>
        </p:nvPicPr>
        <p:blipFill>
          <a:blip r:embed="rId2"/>
          <a:srcRect/>
          <a:stretch>
            <a:fillRect/>
          </a:stretch>
        </p:blipFill>
        <p:spPr bwMode="auto">
          <a:xfrm>
            <a:off x="8072438" y="0"/>
            <a:ext cx="1071562" cy="1438275"/>
          </a:xfrm>
          <a:prstGeom prst="rect">
            <a:avLst/>
          </a:prstGeom>
          <a:noFill/>
          <a:ln w="9525">
            <a:noFill/>
            <a:miter lim="800000"/>
            <a:headEnd/>
            <a:tailEnd/>
          </a:ln>
        </p:spPr>
      </p:pic>
      <p:pic>
        <p:nvPicPr>
          <p:cNvPr id="63493" name="Immagine 4"/>
          <p:cNvPicPr>
            <a:picLocks noChangeAspect="1"/>
          </p:cNvPicPr>
          <p:nvPr/>
        </p:nvPicPr>
        <p:blipFill>
          <a:blip r:embed="rId3"/>
          <a:srcRect/>
          <a:stretch>
            <a:fillRect/>
          </a:stretch>
        </p:blipFill>
        <p:spPr bwMode="auto">
          <a:xfrm>
            <a:off x="0" y="0"/>
            <a:ext cx="1066800" cy="1349375"/>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olo 1"/>
          <p:cNvSpPr>
            <a:spLocks noGrp="1"/>
          </p:cNvSpPr>
          <p:nvPr>
            <p:ph type="title"/>
          </p:nvPr>
        </p:nvSpPr>
        <p:spPr>
          <a:xfrm>
            <a:off x="0" y="228600"/>
            <a:ext cx="9144000" cy="971550"/>
          </a:xfrm>
        </p:spPr>
        <p:txBody>
          <a:bodyPr/>
          <a:lstStyle/>
          <a:p>
            <a:pPr algn="ctr" eaLnBrk="1" hangingPunct="1"/>
            <a:r>
              <a:rPr lang="en-GB" sz="4400">
                <a:solidFill>
                  <a:srgbClr val="660066"/>
                </a:solidFill>
                <a:ea typeface="ＭＳ Ｐゴシック" pitchFamily="-112" charset="-128"/>
                <a:cs typeface="ＭＳ Ｐゴシック" pitchFamily="-112" charset="-128"/>
              </a:rPr>
              <a:t>Calabresi’s Fundamental Transformation:</a:t>
            </a:r>
          </a:p>
        </p:txBody>
      </p:sp>
      <p:sp>
        <p:nvSpPr>
          <p:cNvPr id="64515" name="Segnaposto contenuto 2"/>
          <p:cNvSpPr>
            <a:spLocks noGrp="1"/>
          </p:cNvSpPr>
          <p:nvPr>
            <p:ph idx="1"/>
          </p:nvPr>
        </p:nvSpPr>
        <p:spPr>
          <a:xfrm>
            <a:off x="0" y="1219200"/>
            <a:ext cx="9144000" cy="1219200"/>
          </a:xfrm>
          <a:solidFill>
            <a:srgbClr val="FF0000"/>
          </a:solidFill>
        </p:spPr>
        <p:txBody>
          <a:bodyPr/>
          <a:lstStyle/>
          <a:p>
            <a:pPr eaLnBrk="1" hangingPunct="1">
              <a:lnSpc>
                <a:spcPct val="90000"/>
              </a:lnSpc>
              <a:buFont typeface="Wingdings 2" pitchFamily="-112" charset="2"/>
              <a:buNone/>
            </a:pPr>
            <a:r>
              <a:rPr lang="en-GB">
                <a:solidFill>
                  <a:schemeClr val="bg1"/>
                </a:solidFill>
                <a:ea typeface="ＭＳ Ｐゴシック" pitchFamily="-112" charset="-128"/>
                <a:cs typeface="ＭＳ Ｐゴシック" pitchFamily="-112" charset="-128"/>
              </a:rPr>
              <a:t>Because of the high number of possible accidents, negotiations occur after individuals have “disinvested” in specific accidents.  </a:t>
            </a:r>
          </a:p>
        </p:txBody>
      </p:sp>
      <p:sp>
        <p:nvSpPr>
          <p:cNvPr id="4" name="Callout con freccia in giù 3"/>
          <p:cNvSpPr/>
          <p:nvPr/>
        </p:nvSpPr>
        <p:spPr>
          <a:xfrm>
            <a:off x="762000" y="2971800"/>
            <a:ext cx="7162800" cy="1524000"/>
          </a:xfrm>
          <a:prstGeom prst="downArrowCallout">
            <a:avLst>
              <a:gd name="adj1" fmla="val 25000"/>
              <a:gd name="adj2" fmla="val 25000"/>
              <a:gd name="adj3" fmla="val 25000"/>
              <a:gd name="adj4" fmla="val 47218"/>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GB" sz="2800" b="1" dirty="0">
                <a:solidFill>
                  <a:schemeClr val="tx1"/>
                </a:solidFill>
                <a:ea typeface="ＭＳ Ｐゴシック" pitchFamily="112" charset="-128"/>
                <a:cs typeface="ＭＳ Ｐゴシック" pitchFamily="112" charset="-128"/>
              </a:rPr>
              <a:t>Ex-Ante Competition</a:t>
            </a:r>
          </a:p>
        </p:txBody>
      </p:sp>
      <p:sp>
        <p:nvSpPr>
          <p:cNvPr id="5" name="Rettangolo 4"/>
          <p:cNvSpPr/>
          <p:nvPr/>
        </p:nvSpPr>
        <p:spPr>
          <a:xfrm>
            <a:off x="609600" y="4495800"/>
            <a:ext cx="7467600" cy="762000"/>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GB" sz="2800" b="1" dirty="0">
                <a:solidFill>
                  <a:srgbClr val="FF0000"/>
                </a:solidFill>
                <a:ea typeface="ＭＳ Ｐゴシック" pitchFamily="112" charset="-128"/>
                <a:cs typeface="ＭＳ Ｐゴシック" pitchFamily="112" charset="-128"/>
              </a:rPr>
              <a:t>Ex-Post Bilateral Monopoly</a:t>
            </a:r>
          </a:p>
        </p:txBody>
      </p:sp>
      <p:sp>
        <p:nvSpPr>
          <p:cNvPr id="6" name="Callout con freccia in su 5"/>
          <p:cNvSpPr/>
          <p:nvPr/>
        </p:nvSpPr>
        <p:spPr>
          <a:xfrm>
            <a:off x="609600" y="5257800"/>
            <a:ext cx="7543800" cy="1371600"/>
          </a:xfrm>
          <a:prstGeom prst="upArrowCallou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GB" b="1" dirty="0">
                <a:solidFill>
                  <a:schemeClr val="tx1"/>
                </a:solidFill>
                <a:ea typeface="ＭＳ Ｐゴシック" pitchFamily="112" charset="-128"/>
                <a:cs typeface="ＭＳ Ｐゴシック" pitchFamily="112" charset="-128"/>
              </a:rPr>
              <a:t>Ex-Post Transactions under Courts Supervision.</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olo 1"/>
          <p:cNvSpPr>
            <a:spLocks noGrp="1"/>
          </p:cNvSpPr>
          <p:nvPr>
            <p:ph type="title"/>
          </p:nvPr>
        </p:nvSpPr>
        <p:spPr>
          <a:xfrm>
            <a:off x="0" y="228600"/>
            <a:ext cx="9144000" cy="971550"/>
          </a:xfrm>
        </p:spPr>
        <p:txBody>
          <a:bodyPr/>
          <a:lstStyle/>
          <a:p>
            <a:pPr algn="ctr" eaLnBrk="1" hangingPunct="1"/>
            <a:r>
              <a:rPr lang="en-GB" sz="4000">
                <a:solidFill>
                  <a:srgbClr val="660066"/>
                </a:solidFill>
                <a:ea typeface="ＭＳ Ｐゴシック" pitchFamily="-112" charset="-128"/>
                <a:cs typeface="ＭＳ Ｐゴシック" pitchFamily="-112" charset="-128"/>
              </a:rPr>
              <a:t>Williamsons’s Fundamental Transformation</a:t>
            </a:r>
            <a:r>
              <a:rPr lang="en-GB" sz="4500">
                <a:solidFill>
                  <a:srgbClr val="660066"/>
                </a:solidFill>
                <a:ea typeface="ＭＳ Ｐゴシック" pitchFamily="-112" charset="-128"/>
                <a:cs typeface="ＭＳ Ｐゴシック" pitchFamily="-112" charset="-128"/>
              </a:rPr>
              <a:t>:</a:t>
            </a:r>
          </a:p>
        </p:txBody>
      </p:sp>
      <p:sp>
        <p:nvSpPr>
          <p:cNvPr id="65539" name="Segnaposto contenuto 2"/>
          <p:cNvSpPr>
            <a:spLocks noGrp="1"/>
          </p:cNvSpPr>
          <p:nvPr>
            <p:ph idx="1"/>
          </p:nvPr>
        </p:nvSpPr>
        <p:spPr>
          <a:xfrm>
            <a:off x="0" y="1219200"/>
            <a:ext cx="9144000" cy="1219200"/>
          </a:xfrm>
          <a:solidFill>
            <a:srgbClr val="FF0000"/>
          </a:solidFill>
        </p:spPr>
        <p:txBody>
          <a:bodyPr/>
          <a:lstStyle/>
          <a:p>
            <a:pPr eaLnBrk="1" hangingPunct="1">
              <a:buFont typeface="Wingdings 2" pitchFamily="-112" charset="2"/>
              <a:buNone/>
            </a:pPr>
            <a:r>
              <a:rPr lang="en-GB">
                <a:solidFill>
                  <a:schemeClr val="bg1"/>
                </a:solidFill>
                <a:ea typeface="ＭＳ Ｐゴシック" pitchFamily="-112" charset="-128"/>
                <a:cs typeface="ＭＳ Ｐゴシック" pitchFamily="-112" charset="-128"/>
              </a:rPr>
              <a:t>Because of the high number of possible events, negotiations occur after individuals have invested in specific assets.  </a:t>
            </a:r>
          </a:p>
        </p:txBody>
      </p:sp>
      <p:sp>
        <p:nvSpPr>
          <p:cNvPr id="4" name="Callout con freccia in giù 3"/>
          <p:cNvSpPr/>
          <p:nvPr/>
        </p:nvSpPr>
        <p:spPr>
          <a:xfrm>
            <a:off x="762000" y="2971800"/>
            <a:ext cx="7162800" cy="1524000"/>
          </a:xfrm>
          <a:prstGeom prst="downArrowCallout">
            <a:avLst>
              <a:gd name="adj1" fmla="val 25000"/>
              <a:gd name="adj2" fmla="val 25000"/>
              <a:gd name="adj3" fmla="val 25000"/>
              <a:gd name="adj4" fmla="val 47218"/>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GB" sz="2800" b="1" dirty="0">
                <a:solidFill>
                  <a:schemeClr val="tx1"/>
                </a:solidFill>
                <a:ea typeface="ＭＳ Ｐゴシック" pitchFamily="112" charset="-128"/>
                <a:cs typeface="ＭＳ Ｐゴシック" pitchFamily="112" charset="-128"/>
              </a:rPr>
              <a:t>Ex-Ante Competition</a:t>
            </a:r>
          </a:p>
        </p:txBody>
      </p:sp>
      <p:sp>
        <p:nvSpPr>
          <p:cNvPr id="5" name="Rettangolo 4"/>
          <p:cNvSpPr/>
          <p:nvPr/>
        </p:nvSpPr>
        <p:spPr>
          <a:xfrm>
            <a:off x="609600" y="4495800"/>
            <a:ext cx="7467600" cy="762000"/>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GB" sz="2800" b="1" dirty="0">
                <a:solidFill>
                  <a:srgbClr val="FF0000"/>
                </a:solidFill>
                <a:ea typeface="ＭＳ Ｐゴシック" pitchFamily="112" charset="-128"/>
                <a:cs typeface="ＭＳ Ｐゴシック" pitchFamily="112" charset="-128"/>
              </a:rPr>
              <a:t>Ex-Post Bilateral Monopoly</a:t>
            </a:r>
          </a:p>
        </p:txBody>
      </p:sp>
      <p:sp>
        <p:nvSpPr>
          <p:cNvPr id="6" name="Callout con freccia in su 5"/>
          <p:cNvSpPr/>
          <p:nvPr/>
        </p:nvSpPr>
        <p:spPr>
          <a:xfrm>
            <a:off x="609600" y="5257800"/>
            <a:ext cx="7543800" cy="1371600"/>
          </a:xfrm>
          <a:prstGeom prst="upArrowCallou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GB" b="1" dirty="0">
                <a:solidFill>
                  <a:schemeClr val="tx1"/>
                </a:solidFill>
                <a:ea typeface="ＭＳ Ｐゴシック" pitchFamily="112" charset="-128"/>
                <a:cs typeface="ＭＳ Ｐゴシック" pitchFamily="112" charset="-128"/>
              </a:rPr>
              <a:t>Ex-Post Transactions under Firms’ Governance.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55226" y="0"/>
            <a:ext cx="7088774" cy="2082875"/>
          </a:xfrm>
          <a:solidFill>
            <a:schemeClr val="tx1"/>
          </a:solidFill>
        </p:spPr>
        <p:txBody>
          <a:bodyPr/>
          <a:lstStyle/>
          <a:p>
            <a:pPr>
              <a:buFont typeface="Times New Roman" charset="0"/>
              <a:buNone/>
              <a:defRPr/>
            </a:pPr>
            <a:r>
              <a:rPr lang="en-GB" dirty="0">
                <a:ln>
                  <a:solidFill>
                    <a:schemeClr val="accent1">
                      <a:lumMod val="20000"/>
                      <a:lumOff val="80000"/>
                    </a:schemeClr>
                  </a:solidFill>
                </a:ln>
                <a:solidFill>
                  <a:schemeClr val="bg1"/>
                </a:solidFill>
              </a:rPr>
              <a:t>Ronald’s un-divided self.</a:t>
            </a:r>
          </a:p>
        </p:txBody>
      </p:sp>
      <p:sp>
        <p:nvSpPr>
          <p:cNvPr id="3" name="Segnaposto contenuto 2"/>
          <p:cNvSpPr>
            <a:spLocks noGrp="1"/>
          </p:cNvSpPr>
          <p:nvPr>
            <p:ph idx="1"/>
          </p:nvPr>
        </p:nvSpPr>
        <p:spPr>
          <a:xfrm>
            <a:off x="0" y="2082875"/>
            <a:ext cx="9143999" cy="4775125"/>
          </a:xfrm>
        </p:spPr>
        <p:txBody>
          <a:bodyPr/>
          <a:lstStyle/>
          <a:p>
            <a:pPr>
              <a:buFont typeface="Times New Roman" charset="0"/>
              <a:buNone/>
              <a:defRPr/>
            </a:pPr>
            <a:r>
              <a:rPr lang="en-GB" sz="2400" dirty="0" err="1"/>
              <a:t>Coase</a:t>
            </a:r>
            <a:r>
              <a:rPr lang="en-GB" sz="2400" dirty="0"/>
              <a:t> argues that the “</a:t>
            </a:r>
            <a:r>
              <a:rPr lang="en-GB" sz="2400" dirty="0" err="1"/>
              <a:t>Coase</a:t>
            </a:r>
            <a:r>
              <a:rPr lang="en-GB" sz="2400" dirty="0"/>
              <a:t> theorem” (but there is no theorem according to </a:t>
            </a:r>
            <a:r>
              <a:rPr lang="en-GB" sz="2400" dirty="0" err="1"/>
              <a:t>Coase</a:t>
            </a:r>
            <a:r>
              <a:rPr lang="en-GB" sz="2400" dirty="0"/>
              <a:t>!) is perfectly consistent with the 1937 article and they make up one unique theory. </a:t>
            </a:r>
            <a:r>
              <a:rPr lang="en-GB" sz="2400" dirty="0">
                <a:ln>
                  <a:solidFill>
                    <a:srgbClr val="660066"/>
                  </a:solidFill>
                </a:ln>
              </a:rPr>
              <a:t>He is correct.</a:t>
            </a:r>
          </a:p>
          <a:p>
            <a:pPr>
              <a:buFont typeface="Times New Roman" charset="0"/>
              <a:buNone/>
              <a:defRPr/>
            </a:pPr>
            <a:r>
              <a:rPr lang="en-GB" sz="2400" dirty="0"/>
              <a:t>According the “</a:t>
            </a:r>
            <a:r>
              <a:rPr lang="en-GB" sz="2400" dirty="0" err="1"/>
              <a:t>Coase</a:t>
            </a:r>
            <a:r>
              <a:rPr lang="en-GB" sz="2400" dirty="0"/>
              <a:t> theorem”, in a world of zero transaction costs, markets can internalize all externalities. State intervention and </a:t>
            </a:r>
            <a:r>
              <a:rPr lang="en-GB" sz="2400" dirty="0" err="1"/>
              <a:t>Pigouvian</a:t>
            </a:r>
            <a:r>
              <a:rPr lang="en-GB" sz="2400" dirty="0"/>
              <a:t> taxes  (</a:t>
            </a:r>
            <a:r>
              <a:rPr lang="en-GB" sz="2400" dirty="0">
                <a:ln>
                  <a:solidFill>
                    <a:srgbClr val="660066"/>
                  </a:solidFill>
                </a:ln>
              </a:rPr>
              <a:t>and firms</a:t>
            </a:r>
            <a:r>
              <a:rPr lang="en-GB" sz="2400" dirty="0"/>
              <a:t>) are all unnecessary in that framework.</a:t>
            </a:r>
          </a:p>
          <a:p>
            <a:pPr>
              <a:buFont typeface="Times New Roman" charset="0"/>
              <a:buNone/>
              <a:defRPr/>
            </a:pPr>
            <a:r>
              <a:rPr lang="en-GB" sz="2400" dirty="0"/>
              <a:t>Unsurprisingly, if one institution (the market) is assumed to be costless, only two things can happen:</a:t>
            </a:r>
          </a:p>
          <a:p>
            <a:pPr marL="457200" indent="-457200">
              <a:buFont typeface="Times New Roman" charset="0"/>
              <a:buAutoNum type="arabicParenR"/>
              <a:defRPr/>
            </a:pPr>
            <a:r>
              <a:rPr lang="en-GB" sz="2400" dirty="0"/>
              <a:t>If the other institutions are </a:t>
            </a:r>
            <a:r>
              <a:rPr lang="en-GB" sz="2400" dirty="0">
                <a:ln>
                  <a:solidFill>
                    <a:srgbClr val="660066"/>
                  </a:solidFill>
                </a:ln>
              </a:rPr>
              <a:t>costly</a:t>
            </a:r>
            <a:r>
              <a:rPr lang="en-GB" sz="2400" dirty="0"/>
              <a:t>, they disappear.</a:t>
            </a:r>
          </a:p>
          <a:p>
            <a:pPr marL="457200" indent="-457200">
              <a:buFont typeface="Times New Roman" charset="0"/>
              <a:buAutoNum type="arabicParenR"/>
              <a:defRPr/>
            </a:pPr>
            <a:r>
              <a:rPr lang="en-GB" sz="2400" dirty="0"/>
              <a:t>If the other institutions are also </a:t>
            </a:r>
            <a:r>
              <a:rPr lang="en-GB" sz="2400" dirty="0">
                <a:ln>
                  <a:solidFill>
                    <a:srgbClr val="660066"/>
                  </a:solidFill>
                </a:ln>
              </a:rPr>
              <a:t>costless</a:t>
            </a:r>
            <a:r>
              <a:rPr lang="en-GB" sz="2400" dirty="0"/>
              <a:t>, they may co-exist but their mix cannot be a relevant economic issue.</a:t>
            </a:r>
          </a:p>
          <a:p>
            <a:pPr>
              <a:buFont typeface="Times New Roman" charset="0"/>
              <a:buNone/>
              <a:defRPr/>
            </a:pPr>
            <a:endParaRPr lang="en-GB" dirty="0"/>
          </a:p>
          <a:p>
            <a:pPr>
              <a:buFont typeface="Times New Roman" charset="0"/>
              <a:buNone/>
              <a:defRPr/>
            </a:pPr>
            <a:endParaRPr lang="en-GB" dirty="0"/>
          </a:p>
        </p:txBody>
      </p:sp>
      <p:pic>
        <p:nvPicPr>
          <p:cNvPr id="63492" name="Immagine 3"/>
          <p:cNvPicPr>
            <a:picLocks noChangeAspect="1"/>
          </p:cNvPicPr>
          <p:nvPr/>
        </p:nvPicPr>
        <p:blipFill>
          <a:blip r:embed="rId2"/>
          <a:srcRect/>
          <a:stretch>
            <a:fillRect/>
          </a:stretch>
        </p:blipFill>
        <p:spPr bwMode="auto">
          <a:xfrm>
            <a:off x="0" y="0"/>
            <a:ext cx="2055813" cy="2082800"/>
          </a:xfrm>
          <a:prstGeom prst="rect">
            <a:avLst/>
          </a:prstGeom>
          <a:noFill/>
          <a:ln w="9525">
            <a:noFill/>
            <a:miter lim="800000"/>
            <a:headEnd/>
            <a:tailEnd/>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533400" y="228600"/>
            <a:ext cx="8382000" cy="762000"/>
          </a:xfrm>
        </p:spPr>
        <p:txBody>
          <a:bodyPr/>
          <a:lstStyle/>
          <a:p>
            <a:pPr algn="ctr" eaLnBrk="1" hangingPunct="1"/>
            <a:r>
              <a:rPr lang="en-GB" sz="4500" b="1">
                <a:solidFill>
                  <a:srgbClr val="FF0000"/>
                </a:solidFill>
                <a:ea typeface="ＭＳ Ｐゴシック" pitchFamily="-112" charset="-128"/>
                <a:cs typeface="ＭＳ Ｐゴシック" pitchFamily="-112" charset="-128"/>
              </a:rPr>
              <a:t>The Fundamental Differences.</a:t>
            </a:r>
          </a:p>
        </p:txBody>
      </p:sp>
      <p:sp>
        <p:nvSpPr>
          <p:cNvPr id="66563" name="Rectangle 3"/>
          <p:cNvSpPr>
            <a:spLocks noGrp="1" noChangeArrowheads="1"/>
          </p:cNvSpPr>
          <p:nvPr>
            <p:ph idx="1"/>
          </p:nvPr>
        </p:nvSpPr>
        <p:spPr>
          <a:xfrm>
            <a:off x="228600" y="1066800"/>
            <a:ext cx="8686800" cy="5410200"/>
          </a:xfrm>
        </p:spPr>
        <p:txBody>
          <a:bodyPr/>
          <a:lstStyle/>
          <a:p>
            <a:pPr algn="just" eaLnBrk="1" hangingPunct="1">
              <a:lnSpc>
                <a:spcPct val="90000"/>
              </a:lnSpc>
            </a:pPr>
            <a:r>
              <a:rPr lang="en-GB" sz="2400">
                <a:solidFill>
                  <a:srgbClr val="660066"/>
                </a:solidFill>
                <a:latin typeface="Times New Roman" pitchFamily="-112" charset="0"/>
                <a:ea typeface="ＭＳ Ｐゴシック" pitchFamily="-112" charset="-128"/>
                <a:cs typeface="ＭＳ Ｐゴシック" pitchFamily="-112" charset="-128"/>
              </a:rPr>
              <a:t>Unlike accidental disinvestments, specific investments are more likely to involve a </a:t>
            </a:r>
            <a:r>
              <a:rPr lang="en-GB" sz="2400">
                <a:solidFill>
                  <a:srgbClr val="FF0000"/>
                </a:solidFill>
                <a:latin typeface="Times New Roman" pitchFamily="-112" charset="0"/>
                <a:ea typeface="ＭＳ Ｐゴシック" pitchFamily="-112" charset="-128"/>
                <a:cs typeface="ＭＳ Ｐゴシック" pitchFamily="-112" charset="-128"/>
              </a:rPr>
              <a:t>voluntary choice </a:t>
            </a:r>
            <a:r>
              <a:rPr lang="en-GB" sz="2400">
                <a:solidFill>
                  <a:srgbClr val="660066"/>
                </a:solidFill>
                <a:latin typeface="Times New Roman" pitchFamily="-112" charset="0"/>
                <a:ea typeface="ＭＳ Ｐゴシック" pitchFamily="-112" charset="-128"/>
                <a:cs typeface="ＭＳ Ｐゴシック" pitchFamily="-112" charset="-128"/>
              </a:rPr>
              <a:t>of the counterpart and of the third party  endowed with judicial power.</a:t>
            </a:r>
          </a:p>
          <a:p>
            <a:pPr algn="just" eaLnBrk="1" hangingPunct="1">
              <a:lnSpc>
                <a:spcPct val="90000"/>
              </a:lnSpc>
              <a:buFont typeface="Wingdings 2" pitchFamily="-112" charset="2"/>
              <a:buNone/>
            </a:pPr>
            <a:endParaRPr lang="en-GB" sz="2400">
              <a:solidFill>
                <a:srgbClr val="660066"/>
              </a:solidFill>
              <a:latin typeface="Times New Roman" pitchFamily="-112" charset="0"/>
              <a:ea typeface="ＭＳ Ｐゴシック" pitchFamily="-112" charset="-128"/>
              <a:cs typeface="ＭＳ Ｐゴシック" pitchFamily="-112" charset="-128"/>
            </a:endParaRPr>
          </a:p>
          <a:p>
            <a:pPr algn="just" eaLnBrk="1" hangingPunct="1">
              <a:lnSpc>
                <a:spcPct val="90000"/>
              </a:lnSpc>
            </a:pPr>
            <a:r>
              <a:rPr lang="en-GB" sz="2400">
                <a:solidFill>
                  <a:srgbClr val="660066"/>
                </a:solidFill>
                <a:latin typeface="Times New Roman" pitchFamily="-112" charset="0"/>
                <a:ea typeface="ＭＳ Ｐゴシック" pitchFamily="-112" charset="-128"/>
                <a:cs typeface="ＭＳ Ｐゴシック" pitchFamily="-112" charset="-128"/>
              </a:rPr>
              <a:t>In cases like car accidents, the ex-post relation lasts only for the time of readdressing the specific damage. There are no gains from continued cooperation and </a:t>
            </a:r>
            <a:r>
              <a:rPr lang="en-GB" sz="2400">
                <a:solidFill>
                  <a:srgbClr val="FF0000"/>
                </a:solidFill>
                <a:latin typeface="Times New Roman" pitchFamily="-112" charset="0"/>
                <a:ea typeface="ＭＳ Ｐゴシック" pitchFamily="-112" charset="-128"/>
                <a:cs typeface="ＭＳ Ｐゴシック" pitchFamily="-112" charset="-128"/>
              </a:rPr>
              <a:t>no incentive of private third parties to make second-order specific investments </a:t>
            </a:r>
            <a:r>
              <a:rPr lang="en-GB" sz="2400">
                <a:solidFill>
                  <a:srgbClr val="660066"/>
                </a:solidFill>
                <a:latin typeface="Times New Roman" pitchFamily="-112" charset="0"/>
                <a:ea typeface="ＭＳ Ｐゴシック" pitchFamily="-112" charset="-128"/>
                <a:cs typeface="ＭＳ Ｐゴシック" pitchFamily="-112" charset="-128"/>
              </a:rPr>
              <a:t>in the verification of the specific (dis)investments.</a:t>
            </a:r>
          </a:p>
          <a:p>
            <a:pPr algn="just" eaLnBrk="1" hangingPunct="1">
              <a:lnSpc>
                <a:spcPct val="90000"/>
              </a:lnSpc>
            </a:pPr>
            <a:endParaRPr lang="en-GB" sz="2400">
              <a:solidFill>
                <a:srgbClr val="660066"/>
              </a:solidFill>
              <a:latin typeface="Times New Roman" pitchFamily="-112" charset="0"/>
              <a:ea typeface="ＭＳ Ｐゴシック" pitchFamily="-112" charset="-128"/>
              <a:cs typeface="ＭＳ Ｐゴシック" pitchFamily="-112" charset="-128"/>
            </a:endParaRPr>
          </a:p>
          <a:p>
            <a:pPr algn="just" eaLnBrk="1" hangingPunct="1">
              <a:lnSpc>
                <a:spcPct val="90000"/>
              </a:lnSpc>
            </a:pPr>
            <a:r>
              <a:rPr lang="en-GB" sz="2400">
                <a:solidFill>
                  <a:srgbClr val="660066"/>
                </a:solidFill>
                <a:latin typeface="Times New Roman" pitchFamily="-112" charset="0"/>
                <a:ea typeface="ＭＳ Ｐゴシック" pitchFamily="-112" charset="-128"/>
                <a:cs typeface="ＭＳ Ｐゴシック" pitchFamily="-112" charset="-128"/>
              </a:rPr>
              <a:t>The private agents making verification investments can set up governance structures and </a:t>
            </a:r>
            <a:r>
              <a:rPr lang="en-GB" sz="2400">
                <a:solidFill>
                  <a:srgbClr val="FF0000"/>
                </a:solidFill>
                <a:latin typeface="Times New Roman" pitchFamily="-112" charset="0"/>
                <a:ea typeface="ＭＳ Ｐゴシック" pitchFamily="-112" charset="-128"/>
                <a:cs typeface="ＭＳ Ｐゴシック" pitchFamily="-112" charset="-128"/>
              </a:rPr>
              <a:t>become residual claimants for the extra-return on (first order) specific investments </a:t>
            </a:r>
            <a:r>
              <a:rPr lang="en-GB" sz="2400">
                <a:solidFill>
                  <a:srgbClr val="660066"/>
                </a:solidFill>
                <a:latin typeface="Times New Roman" pitchFamily="-112" charset="0"/>
                <a:ea typeface="ＭＳ Ｐゴシック" pitchFamily="-112" charset="-128"/>
                <a:cs typeface="ＭＳ Ｐゴシック" pitchFamily="-112" charset="-128"/>
              </a:rPr>
              <a:t>which are due to they “second-order investments” in the building of appropriate private orderings.</a:t>
            </a:r>
          </a:p>
          <a:p>
            <a:pPr eaLnBrk="1" hangingPunct="1">
              <a:lnSpc>
                <a:spcPct val="90000"/>
              </a:lnSpc>
              <a:buFontTx/>
              <a:buNone/>
            </a:pPr>
            <a:endParaRPr lang="en-GB" sz="2800">
              <a:solidFill>
                <a:srgbClr val="FF0000"/>
              </a:solidFill>
              <a:ea typeface="ＭＳ Ｐゴシック" pitchFamily="-112" charset="-128"/>
              <a:cs typeface="ＭＳ Ｐゴシック" pitchFamily="-112" charset="-128"/>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olo 1"/>
          <p:cNvSpPr>
            <a:spLocks noGrp="1"/>
          </p:cNvSpPr>
          <p:nvPr>
            <p:ph type="title"/>
          </p:nvPr>
        </p:nvSpPr>
        <p:spPr>
          <a:xfrm>
            <a:off x="457200" y="228600"/>
            <a:ext cx="8458200" cy="838200"/>
          </a:xfrm>
          <a:solidFill>
            <a:srgbClr val="FF0000"/>
          </a:solidFill>
          <a:ln>
            <a:solidFill>
              <a:srgbClr val="660066"/>
            </a:solidFill>
          </a:ln>
        </p:spPr>
        <p:txBody>
          <a:bodyPr/>
          <a:lstStyle/>
          <a:p>
            <a:pPr eaLnBrk="1" hangingPunct="1"/>
            <a:r>
              <a:rPr lang="it-IT" sz="4000">
                <a:solidFill>
                  <a:schemeClr val="bg1"/>
                </a:solidFill>
                <a:ea typeface="ＭＳ Ｐゴシック" pitchFamily="-112" charset="-128"/>
                <a:cs typeface="ＭＳ Ｐゴシック" pitchFamily="-112" charset="-128"/>
              </a:rPr>
              <a:t>E</a:t>
            </a:r>
            <a:r>
              <a:rPr lang="en-GB" sz="4000">
                <a:solidFill>
                  <a:schemeClr val="bg1"/>
                </a:solidFill>
                <a:ea typeface="ＭＳ Ｐゴシック" pitchFamily="-112" charset="-128"/>
                <a:cs typeface="ＭＳ Ｐゴシック" pitchFamily="-112" charset="-128"/>
              </a:rPr>
              <a:t>x-ante contractual Incompleteness</a:t>
            </a:r>
          </a:p>
        </p:txBody>
      </p:sp>
      <p:sp>
        <p:nvSpPr>
          <p:cNvPr id="67587" name="Segnaposto contenuto 2"/>
          <p:cNvSpPr>
            <a:spLocks noGrp="1"/>
          </p:cNvSpPr>
          <p:nvPr>
            <p:ph idx="1"/>
          </p:nvPr>
        </p:nvSpPr>
        <p:spPr>
          <a:xfrm>
            <a:off x="457200" y="2209800"/>
            <a:ext cx="8305800" cy="685800"/>
          </a:xfrm>
          <a:ln>
            <a:solidFill>
              <a:srgbClr val="660066"/>
            </a:solidFill>
          </a:ln>
        </p:spPr>
        <p:txBody>
          <a:bodyPr/>
          <a:lstStyle/>
          <a:p>
            <a:pPr algn="ctr" eaLnBrk="1" hangingPunct="1">
              <a:buFont typeface="Wingdings 2" pitchFamily="-112" charset="2"/>
              <a:buNone/>
            </a:pPr>
            <a:r>
              <a:rPr lang="en-GB" sz="4000">
                <a:solidFill>
                  <a:srgbClr val="FF0000"/>
                </a:solidFill>
                <a:ea typeface="ＭＳ Ｐゴシック" pitchFamily="-112" charset="-128"/>
                <a:cs typeface="ＭＳ Ｐゴシック" pitchFamily="-112" charset="-128"/>
              </a:rPr>
              <a:t>Ex-post Verification Capabilities.</a:t>
            </a:r>
          </a:p>
        </p:txBody>
      </p:sp>
      <p:sp>
        <p:nvSpPr>
          <p:cNvPr id="8" name="Callout con freccia in giù 7"/>
          <p:cNvSpPr/>
          <p:nvPr/>
        </p:nvSpPr>
        <p:spPr>
          <a:xfrm>
            <a:off x="2667000" y="1066800"/>
            <a:ext cx="4267200" cy="1143000"/>
          </a:xfrm>
          <a:prstGeom prst="downArrowCallout">
            <a:avLst>
              <a:gd name="adj1" fmla="val 50000"/>
              <a:gd name="adj2" fmla="val 25000"/>
              <a:gd name="adj3" fmla="val 25000"/>
              <a:gd name="adj4" fmla="val 53402"/>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GB">
                <a:solidFill>
                  <a:srgbClr val="FF0000"/>
                </a:solidFill>
                <a:ea typeface="ＭＳ Ｐゴシック" pitchFamily="112" charset="-128"/>
                <a:cs typeface="ＭＳ Ｐゴシック" pitchFamily="112" charset="-128"/>
              </a:rPr>
              <a:t>Calabresi and Williamson</a:t>
            </a:r>
          </a:p>
        </p:txBody>
      </p:sp>
      <p:sp>
        <p:nvSpPr>
          <p:cNvPr id="9" name="Callout con freccia in giù 8"/>
          <p:cNvSpPr/>
          <p:nvPr/>
        </p:nvSpPr>
        <p:spPr>
          <a:xfrm>
            <a:off x="1371600" y="2895600"/>
            <a:ext cx="1676400" cy="1295400"/>
          </a:xfrm>
          <a:prstGeom prst="downArrowCallout">
            <a:avLst>
              <a:gd name="adj1" fmla="val 25000"/>
              <a:gd name="adj2" fmla="val 32717"/>
              <a:gd name="adj3" fmla="val 25000"/>
              <a:gd name="adj4" fmla="val 64977"/>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GB">
                <a:solidFill>
                  <a:srgbClr val="FF0000"/>
                </a:solidFill>
                <a:ea typeface="ＭＳ Ｐゴシック" pitchFamily="112" charset="-128"/>
                <a:cs typeface="ＭＳ Ｐゴシック" pitchFamily="112" charset="-128"/>
              </a:rPr>
              <a:t>Calabresi</a:t>
            </a:r>
          </a:p>
        </p:txBody>
      </p:sp>
      <p:sp>
        <p:nvSpPr>
          <p:cNvPr id="10" name="Callout con freccia in giù 9"/>
          <p:cNvSpPr/>
          <p:nvPr/>
        </p:nvSpPr>
        <p:spPr>
          <a:xfrm>
            <a:off x="6324600" y="2895600"/>
            <a:ext cx="1752600" cy="1295400"/>
          </a:xfrm>
          <a:prstGeom prst="downArrowCallout">
            <a:avLst>
              <a:gd name="adj1" fmla="val 25000"/>
              <a:gd name="adj2" fmla="val 35748"/>
              <a:gd name="adj3" fmla="val 25000"/>
              <a:gd name="adj4" fmla="val 56984"/>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GB">
                <a:solidFill>
                  <a:srgbClr val="FF0000"/>
                </a:solidFill>
                <a:ea typeface="ＭＳ Ｐゴシック" pitchFamily="112" charset="-128"/>
                <a:cs typeface="ＭＳ Ｐゴシック" pitchFamily="112" charset="-128"/>
              </a:rPr>
              <a:t>Williamson</a:t>
            </a:r>
          </a:p>
        </p:txBody>
      </p:sp>
      <p:sp>
        <p:nvSpPr>
          <p:cNvPr id="11" name="Rettangolo 10"/>
          <p:cNvSpPr/>
          <p:nvPr/>
        </p:nvSpPr>
        <p:spPr>
          <a:xfrm>
            <a:off x="914400" y="4419600"/>
            <a:ext cx="2362200" cy="20574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GB">
                <a:solidFill>
                  <a:srgbClr val="FFFFFF"/>
                </a:solidFill>
                <a:ea typeface="ＭＳ Ｐゴシック" pitchFamily="112" charset="-128"/>
                <a:cs typeface="ＭＳ Ｐゴシック" pitchFamily="112" charset="-128"/>
              </a:rPr>
              <a:t>Public orderings.</a:t>
            </a:r>
          </a:p>
          <a:p>
            <a:pPr algn="ctr">
              <a:defRPr/>
            </a:pPr>
            <a:r>
              <a:rPr lang="en-GB">
                <a:solidFill>
                  <a:srgbClr val="FFFFFF"/>
                </a:solidFill>
                <a:ea typeface="ＭＳ Ｐゴシック" pitchFamily="112" charset="-128"/>
                <a:cs typeface="ＭＳ Ｐゴシック" pitchFamily="112" charset="-128"/>
              </a:rPr>
              <a:t>Independent</a:t>
            </a:r>
          </a:p>
          <a:p>
            <a:pPr algn="ctr">
              <a:defRPr/>
            </a:pPr>
            <a:r>
              <a:rPr lang="en-GB">
                <a:solidFill>
                  <a:srgbClr val="FFFFFF"/>
                </a:solidFill>
                <a:ea typeface="ＭＳ Ｐゴシック" pitchFamily="112" charset="-128"/>
                <a:cs typeface="ＭＳ Ｐゴシック" pitchFamily="112" charset="-128"/>
              </a:rPr>
              <a:t>Agents.</a:t>
            </a:r>
          </a:p>
        </p:txBody>
      </p:sp>
      <p:sp>
        <p:nvSpPr>
          <p:cNvPr id="12" name="Rettangolo 11"/>
          <p:cNvSpPr/>
          <p:nvPr/>
        </p:nvSpPr>
        <p:spPr>
          <a:xfrm>
            <a:off x="6172200" y="4419600"/>
            <a:ext cx="2438400" cy="20574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GB">
                <a:solidFill>
                  <a:srgbClr val="FFFFFF"/>
                </a:solidFill>
                <a:ea typeface="ＭＳ Ｐゴシック" pitchFamily="112" charset="-128"/>
                <a:cs typeface="ＭＳ Ｐゴシック" pitchFamily="112" charset="-128"/>
              </a:rPr>
              <a:t>Private Orderings.</a:t>
            </a:r>
          </a:p>
          <a:p>
            <a:pPr algn="ctr">
              <a:defRPr/>
            </a:pPr>
            <a:r>
              <a:rPr lang="en-GB">
                <a:solidFill>
                  <a:srgbClr val="FFFFFF"/>
                </a:solidFill>
                <a:ea typeface="ＭＳ Ｐゴシック" pitchFamily="112" charset="-128"/>
                <a:cs typeface="ＭＳ Ｐゴシック" pitchFamily="112" charset="-128"/>
              </a:rPr>
              <a:t> Employed </a:t>
            </a:r>
          </a:p>
          <a:p>
            <a:pPr algn="ctr">
              <a:defRPr/>
            </a:pPr>
            <a:r>
              <a:rPr lang="en-GB">
                <a:solidFill>
                  <a:srgbClr val="FFFFFF"/>
                </a:solidFill>
                <a:ea typeface="ＭＳ Ｐゴシック" pitchFamily="112" charset="-128"/>
                <a:cs typeface="ＭＳ Ｐゴシック" pitchFamily="112" charset="-128"/>
              </a:rPr>
              <a:t>Agents</a:t>
            </a:r>
          </a:p>
        </p:txBody>
      </p:sp>
      <p:sp>
        <p:nvSpPr>
          <p:cNvPr id="13" name="Callout con freccia destra 12"/>
          <p:cNvSpPr/>
          <p:nvPr/>
        </p:nvSpPr>
        <p:spPr>
          <a:xfrm>
            <a:off x="3505200" y="4419600"/>
            <a:ext cx="2514600" cy="2057400"/>
          </a:xfrm>
          <a:prstGeom prst="rightArrowCallout">
            <a:avLst>
              <a:gd name="adj1" fmla="val 25000"/>
              <a:gd name="adj2" fmla="val 25000"/>
              <a:gd name="adj3" fmla="val 25000"/>
              <a:gd name="adj4" fmla="val 74798"/>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GB">
                <a:solidFill>
                  <a:srgbClr val="FF0000"/>
                </a:solidFill>
                <a:ea typeface="ＭＳ Ｐゴシック" pitchFamily="112" charset="-128"/>
                <a:cs typeface="ＭＳ Ｐゴシック" pitchFamily="112" charset="-128"/>
              </a:rPr>
              <a:t>Fuller-Coase</a:t>
            </a:r>
          </a:p>
          <a:p>
            <a:pPr algn="ctr">
              <a:defRPr/>
            </a:pPr>
            <a:r>
              <a:rPr lang="en-GB">
                <a:solidFill>
                  <a:srgbClr val="FF0000"/>
                </a:solidFill>
                <a:ea typeface="ＭＳ Ｐゴシック" pitchFamily="112" charset="-128"/>
                <a:cs typeface="ＭＳ Ｐゴシック" pitchFamily="112" charset="-128"/>
              </a:rPr>
              <a:t>Emergence</a:t>
            </a:r>
          </a:p>
          <a:p>
            <a:pPr algn="ctr">
              <a:defRPr/>
            </a:pPr>
            <a:r>
              <a:rPr lang="it-IT">
                <a:solidFill>
                  <a:srgbClr val="FF0000"/>
                </a:solidFill>
                <a:ea typeface="ＭＳ Ｐゴシック" pitchFamily="112" charset="-128"/>
                <a:cs typeface="ＭＳ Ｐゴシック" pitchFamily="112" charset="-128"/>
              </a:rPr>
              <a:t>o</a:t>
            </a:r>
            <a:r>
              <a:rPr lang="en-GB">
                <a:solidFill>
                  <a:srgbClr val="FF0000"/>
                </a:solidFill>
                <a:ea typeface="ＭＳ Ｐゴシック" pitchFamily="112" charset="-128"/>
                <a:cs typeface="ＭＳ Ｐゴシック" pitchFamily="112" charset="-128"/>
              </a:rPr>
              <a:t>f</a:t>
            </a:r>
          </a:p>
          <a:p>
            <a:pPr algn="ctr">
              <a:defRPr/>
            </a:pPr>
            <a:r>
              <a:rPr lang="it-IT">
                <a:solidFill>
                  <a:srgbClr val="FF0000"/>
                </a:solidFill>
                <a:ea typeface="ＭＳ Ｐゴシック" pitchFamily="112" charset="-128"/>
                <a:cs typeface="ＭＳ Ｐゴシック" pitchFamily="112" charset="-128"/>
              </a:rPr>
              <a:t>t</a:t>
            </a:r>
            <a:r>
              <a:rPr lang="en-GB">
                <a:solidFill>
                  <a:srgbClr val="FF0000"/>
                </a:solidFill>
                <a:ea typeface="ＭＳ Ｐゴシック" pitchFamily="112" charset="-128"/>
                <a:cs typeface="ＭＳ Ｐゴシック" pitchFamily="112" charset="-128"/>
              </a:rPr>
              <a:t>he Firm.</a:t>
            </a:r>
          </a:p>
          <a:p>
            <a:pPr algn="ctr">
              <a:defRPr/>
            </a:pPr>
            <a:endParaRPr lang="en-GB">
              <a:solidFill>
                <a:srgbClr val="FFFFFF"/>
              </a:solidFill>
              <a:ea typeface="ＭＳ Ｐゴシック" pitchFamily="112" charset="-128"/>
              <a:cs typeface="ＭＳ Ｐゴシック" pitchFamily="112" charset="-128"/>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895600" y="0"/>
            <a:ext cx="5867400" cy="1905000"/>
          </a:xfrm>
        </p:spPr>
        <p:txBody>
          <a:bodyPr/>
          <a:lstStyle/>
          <a:p>
            <a:pPr algn="ctr" eaLnBrk="1" hangingPunct="1"/>
            <a:r>
              <a:rPr lang="en-GB">
                <a:ea typeface="ＭＳ Ｐゴシック" pitchFamily="-112" charset="-128"/>
                <a:cs typeface="ＭＳ Ｐゴシック" pitchFamily="-112" charset="-128"/>
              </a:rPr>
              <a:t>Same-Sex Marriage in the Cathedral </a:t>
            </a:r>
          </a:p>
        </p:txBody>
      </p:sp>
      <p:sp>
        <p:nvSpPr>
          <p:cNvPr id="68611" name="Rectangle 3"/>
          <p:cNvSpPr>
            <a:spLocks noGrp="1" noChangeArrowheads="1"/>
          </p:cNvSpPr>
          <p:nvPr>
            <p:ph idx="1"/>
          </p:nvPr>
        </p:nvSpPr>
        <p:spPr>
          <a:xfrm>
            <a:off x="304800" y="2057400"/>
            <a:ext cx="8610600" cy="4419600"/>
          </a:xfrm>
          <a:ln>
            <a:solidFill>
              <a:srgbClr val="660066"/>
            </a:solidFill>
          </a:ln>
        </p:spPr>
        <p:txBody>
          <a:bodyPr/>
          <a:lstStyle/>
          <a:p>
            <a:pPr eaLnBrk="1" hangingPunct="1">
              <a:lnSpc>
                <a:spcPct val="90000"/>
              </a:lnSpc>
              <a:buFont typeface="Wingdings 2" pitchFamily="-112" charset="2"/>
              <a:buNone/>
            </a:pPr>
            <a:r>
              <a:rPr lang="en-GB">
                <a:solidFill>
                  <a:srgbClr val="000090"/>
                </a:solidFill>
                <a:ea typeface="ＭＳ Ｐゴシック" pitchFamily="-112" charset="-128"/>
                <a:cs typeface="ＭＳ Ｐゴシック" pitchFamily="-112" charset="-128"/>
              </a:rPr>
              <a:t>In Calabresi’s Cathedral a Fuller-Coase marriage can be easily celebrated.</a:t>
            </a:r>
          </a:p>
          <a:p>
            <a:pPr eaLnBrk="1" hangingPunct="1">
              <a:lnSpc>
                <a:spcPct val="90000"/>
              </a:lnSpc>
              <a:buFont typeface="Wingdings 2" pitchFamily="-112" charset="2"/>
              <a:buNone/>
            </a:pPr>
            <a:r>
              <a:rPr lang="en-GB">
                <a:solidFill>
                  <a:srgbClr val="000090"/>
                </a:solidFill>
                <a:ea typeface="ＭＳ Ｐゴシック" pitchFamily="-112" charset="-128"/>
                <a:cs typeface="ＭＳ Ｐゴシック" pitchFamily="-112" charset="-128"/>
              </a:rPr>
              <a:t>The firm appears as a centralization of market transactions and a decentralization of the public ordering which arises when co-specific investments make it desirable a system of joint liabilities.</a:t>
            </a:r>
          </a:p>
          <a:p>
            <a:pPr eaLnBrk="1" hangingPunct="1">
              <a:lnSpc>
                <a:spcPct val="90000"/>
              </a:lnSpc>
              <a:buFont typeface="Wingdings 2" pitchFamily="-112" charset="2"/>
              <a:buNone/>
            </a:pPr>
            <a:r>
              <a:rPr lang="en-GB">
                <a:solidFill>
                  <a:srgbClr val="000090"/>
                </a:solidFill>
                <a:ea typeface="ＭＳ Ｐゴシック" pitchFamily="-112" charset="-128"/>
                <a:cs typeface="ＭＳ Ｐゴシック" pitchFamily="-112" charset="-128"/>
              </a:rPr>
              <a:t>The main feature of the firm is not a common property of non-human assets.</a:t>
            </a:r>
          </a:p>
          <a:p>
            <a:pPr eaLnBrk="1" hangingPunct="1">
              <a:lnSpc>
                <a:spcPct val="90000"/>
              </a:lnSpc>
              <a:buFont typeface="Wingdings 2" pitchFamily="-112" charset="2"/>
              <a:buNone/>
            </a:pPr>
            <a:r>
              <a:rPr lang="en-GB">
                <a:solidFill>
                  <a:srgbClr val="000090"/>
                </a:solidFill>
                <a:ea typeface="ＭＳ Ｐゴシック" pitchFamily="-112" charset="-128"/>
                <a:cs typeface="ＭＳ Ｐゴシック" pitchFamily="-112" charset="-128"/>
              </a:rPr>
              <a:t>Its main characteristic is a system of common liabilities and of centralized power which, inter alia, allows an internalization of a Calabresi-type judicial function. </a:t>
            </a:r>
          </a:p>
        </p:txBody>
      </p:sp>
      <p:pic>
        <p:nvPicPr>
          <p:cNvPr id="68612" name="Immagine 3"/>
          <p:cNvPicPr>
            <a:picLocks noChangeAspect="1"/>
          </p:cNvPicPr>
          <p:nvPr/>
        </p:nvPicPr>
        <p:blipFill>
          <a:blip r:embed="rId2"/>
          <a:srcRect/>
          <a:stretch>
            <a:fillRect/>
          </a:stretch>
        </p:blipFill>
        <p:spPr bwMode="auto">
          <a:xfrm>
            <a:off x="0" y="0"/>
            <a:ext cx="2822575" cy="1905000"/>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524000" y="0"/>
            <a:ext cx="5486400" cy="1524000"/>
          </a:xfrm>
          <a:solidFill>
            <a:srgbClr val="660066"/>
          </a:solidFill>
        </p:spPr>
        <p:txBody>
          <a:bodyPr/>
          <a:lstStyle/>
          <a:p>
            <a:pPr eaLnBrk="1" hangingPunct="1"/>
            <a:r>
              <a:rPr lang="en-GB" sz="3200" b="1">
                <a:solidFill>
                  <a:srgbClr val="FFFFFF"/>
                </a:solidFill>
                <a:ea typeface="MS PGothic" pitchFamily="34" charset="-128"/>
                <a:cs typeface="MS PGothic" pitchFamily="34" charset="-128"/>
              </a:rPr>
              <a:t>GM-Fisher Body: </a:t>
            </a:r>
            <a:br>
              <a:rPr lang="en-GB" sz="3200" b="1">
                <a:solidFill>
                  <a:srgbClr val="FFFFFF"/>
                </a:solidFill>
                <a:ea typeface="MS PGothic" pitchFamily="34" charset="-128"/>
                <a:cs typeface="MS PGothic" pitchFamily="34" charset="-128"/>
              </a:rPr>
            </a:br>
            <a:r>
              <a:rPr lang="en-GB" sz="3200" b="1">
                <a:solidFill>
                  <a:srgbClr val="FFFFFF"/>
                </a:solidFill>
                <a:ea typeface="MS PGothic" pitchFamily="34" charset="-128"/>
                <a:cs typeface="MS PGothic" pitchFamily="34" charset="-128"/>
              </a:rPr>
              <a:t>an hold-up story?</a:t>
            </a:r>
            <a:endParaRPr lang="en-GB">
              <a:solidFill>
                <a:srgbClr val="FFFFFF"/>
              </a:solidFill>
              <a:ea typeface="MS PGothic" pitchFamily="34" charset="-128"/>
              <a:cs typeface="MS PGothic" pitchFamily="34" charset="-128"/>
            </a:endParaRPr>
          </a:p>
        </p:txBody>
      </p:sp>
      <p:sp>
        <p:nvSpPr>
          <p:cNvPr id="54275" name="Rectangle 3"/>
          <p:cNvSpPr>
            <a:spLocks noGrp="1" noChangeArrowheads="1"/>
          </p:cNvSpPr>
          <p:nvPr>
            <p:ph idx="1"/>
          </p:nvPr>
        </p:nvSpPr>
        <p:spPr>
          <a:xfrm>
            <a:off x="685800" y="1981200"/>
            <a:ext cx="8077200" cy="4495800"/>
          </a:xfrm>
          <a:solidFill>
            <a:schemeClr val="accent2">
              <a:lumMod val="20000"/>
              <a:lumOff val="80000"/>
            </a:schemeClr>
          </a:solidFill>
        </p:spPr>
        <p:txBody>
          <a:bodyPr/>
          <a:lstStyle/>
          <a:p>
            <a:pPr eaLnBrk="1" hangingPunct="1">
              <a:lnSpc>
                <a:spcPct val="80000"/>
              </a:lnSpc>
            </a:pPr>
            <a:r>
              <a:rPr lang="en-GB" sz="2800">
                <a:ea typeface="MS PGothic" pitchFamily="34" charset="-128"/>
                <a:cs typeface="MS PGothic" pitchFamily="34" charset="-128"/>
              </a:rPr>
              <a:t>Much literature sees the reason for the existence and growth of firms in common ownership of machines and plants which avoids hold-up problems.</a:t>
            </a:r>
          </a:p>
          <a:p>
            <a:pPr eaLnBrk="1" hangingPunct="1">
              <a:lnSpc>
                <a:spcPct val="80000"/>
              </a:lnSpc>
            </a:pPr>
            <a:r>
              <a:rPr lang="en-GB" sz="2800">
                <a:ea typeface="MS PGothic" pitchFamily="34" charset="-128"/>
                <a:cs typeface="MS PGothic" pitchFamily="34" charset="-128"/>
              </a:rPr>
              <a:t>A typical example, given in this literature, is the GM-Fisher Body vertical integration when Fisher-Body was holding-up GM which wanted to expand production facilities</a:t>
            </a:r>
          </a:p>
          <a:p>
            <a:pPr eaLnBrk="1" hangingPunct="1">
              <a:lnSpc>
                <a:spcPct val="80000"/>
              </a:lnSpc>
            </a:pPr>
            <a:r>
              <a:rPr lang="en-GB" sz="2800">
                <a:ea typeface="MS PGothic" pitchFamily="34" charset="-128"/>
                <a:cs typeface="MS PGothic" pitchFamily="34" charset="-128"/>
              </a:rPr>
              <a:t>Fisher increased its short-term proﬁt by failing</a:t>
            </a:r>
            <a:r>
              <a:rPr lang="en-GB" sz="2800">
                <a:latin typeface="Helvetica" pitchFamily="8" charset="0"/>
                <a:ea typeface="MS PGothic" pitchFamily="34" charset="-128"/>
                <a:cs typeface="MS PGothic" pitchFamily="34" charset="-128"/>
              </a:rPr>
              <a:t> </a:t>
            </a:r>
            <a:r>
              <a:rPr lang="en-GB" sz="2800">
                <a:ea typeface="MS PGothic" pitchFamily="34" charset="-128"/>
                <a:cs typeface="MS PGothic" pitchFamily="34" charset="-128"/>
              </a:rPr>
              <a:t>to make the investments required by GM in a plant located near GM production</a:t>
            </a:r>
            <a:r>
              <a:rPr lang="en-GB" sz="2800">
                <a:latin typeface="Helvetica" pitchFamily="8" charset="0"/>
                <a:ea typeface="MS PGothic" pitchFamily="34" charset="-128"/>
                <a:cs typeface="MS PGothic" pitchFamily="34" charset="-128"/>
              </a:rPr>
              <a:t> </a:t>
            </a:r>
            <a:r>
              <a:rPr lang="en-GB" sz="2800">
                <a:ea typeface="MS PGothic" pitchFamily="34" charset="-128"/>
                <a:cs typeface="MS PGothic" pitchFamily="34" charset="-128"/>
              </a:rPr>
              <a:t>facilities in Flint, Michigan.</a:t>
            </a:r>
          </a:p>
        </p:txBody>
      </p:sp>
      <p:pic>
        <p:nvPicPr>
          <p:cNvPr id="33796" name="Immagine 3"/>
          <p:cNvPicPr>
            <a:picLocks noChangeAspect="1"/>
          </p:cNvPicPr>
          <p:nvPr/>
        </p:nvPicPr>
        <p:blipFill>
          <a:blip r:embed="rId2"/>
          <a:srcRect/>
          <a:stretch>
            <a:fillRect/>
          </a:stretch>
        </p:blipFill>
        <p:spPr bwMode="auto">
          <a:xfrm>
            <a:off x="0" y="0"/>
            <a:ext cx="1524000" cy="1524000"/>
          </a:xfrm>
          <a:prstGeom prst="rect">
            <a:avLst/>
          </a:prstGeom>
          <a:noFill/>
          <a:ln w="9525">
            <a:noFill/>
            <a:miter lim="800000"/>
            <a:headEnd/>
            <a:tailEnd/>
          </a:ln>
        </p:spPr>
      </p:pic>
      <p:pic>
        <p:nvPicPr>
          <p:cNvPr id="33797" name="Immagine 4"/>
          <p:cNvPicPr>
            <a:picLocks noChangeAspect="1"/>
          </p:cNvPicPr>
          <p:nvPr/>
        </p:nvPicPr>
        <p:blipFill>
          <a:blip r:embed="rId3"/>
          <a:srcRect/>
          <a:stretch>
            <a:fillRect/>
          </a:stretch>
        </p:blipFill>
        <p:spPr bwMode="auto">
          <a:xfrm>
            <a:off x="7010400" y="0"/>
            <a:ext cx="2133600" cy="1506538"/>
          </a:xfrm>
          <a:prstGeom prst="rect">
            <a:avLst/>
          </a:prstGeom>
          <a:noFill/>
          <a:ln w="9525">
            <a:noFill/>
            <a:miter lim="800000"/>
            <a:headEnd/>
            <a:tailEnd/>
          </a:ln>
        </p:spPr>
      </p:pic>
    </p:spTree>
    <p:extLst>
      <p:ext uri="{BB962C8B-B14F-4D97-AF65-F5344CB8AC3E}">
        <p14:creationId xmlns:p14="http://schemas.microsoft.com/office/powerpoint/2010/main" val="19683054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752600" y="0"/>
            <a:ext cx="7391400" cy="1219200"/>
          </a:xfrm>
          <a:solidFill>
            <a:srgbClr val="660066"/>
          </a:solidFill>
        </p:spPr>
        <p:txBody>
          <a:bodyPr>
            <a:normAutofit fontScale="90000"/>
          </a:bodyPr>
          <a:lstStyle/>
          <a:p>
            <a:pPr eaLnBrk="1" hangingPunct="1">
              <a:defRPr/>
            </a:pPr>
            <a:r>
              <a:rPr lang="en-GB" sz="4100">
                <a:solidFill>
                  <a:srgbClr val="FFFFFF"/>
                </a:solidFill>
                <a:ea typeface="ＭＳ Ｐゴシック" pitchFamily="112" charset="-128"/>
                <a:cs typeface="ＭＳ Ｐゴシック" pitchFamily="112" charset="-128"/>
              </a:rPr>
              <a:t>Top management </a:t>
            </a:r>
            <a:br>
              <a:rPr lang="en-GB" sz="4100">
                <a:solidFill>
                  <a:srgbClr val="FFFFFF"/>
                </a:solidFill>
                <a:ea typeface="ＭＳ Ｐゴシック" pitchFamily="112" charset="-128"/>
                <a:cs typeface="ＭＳ Ｐゴシック" pitchFamily="112" charset="-128"/>
              </a:rPr>
            </a:br>
            <a:r>
              <a:rPr lang="en-GB" sz="4100">
                <a:solidFill>
                  <a:srgbClr val="FFFFFF"/>
                </a:solidFill>
                <a:ea typeface="ＭＳ Ｐゴシック" pitchFamily="112" charset="-128"/>
                <a:cs typeface="ＭＳ Ｐゴシック" pitchFamily="112" charset="-128"/>
              </a:rPr>
              <a:t>with a judicial function.</a:t>
            </a:r>
          </a:p>
        </p:txBody>
      </p:sp>
      <p:sp>
        <p:nvSpPr>
          <p:cNvPr id="55299" name="Rectangle 3"/>
          <p:cNvSpPr>
            <a:spLocks noGrp="1" noChangeArrowheads="1"/>
          </p:cNvSpPr>
          <p:nvPr>
            <p:ph idx="1"/>
          </p:nvPr>
        </p:nvSpPr>
        <p:spPr>
          <a:xfrm>
            <a:off x="1752600" y="1524000"/>
            <a:ext cx="7010400" cy="4724400"/>
          </a:xfrm>
          <a:solidFill>
            <a:schemeClr val="bg2">
              <a:lumMod val="20000"/>
              <a:lumOff val="80000"/>
            </a:schemeClr>
          </a:solidFill>
          <a:ln>
            <a:solidFill>
              <a:srgbClr val="FF0000"/>
            </a:solidFill>
          </a:ln>
        </p:spPr>
        <p:txBody>
          <a:bodyPr/>
          <a:lstStyle/>
          <a:p>
            <a:pPr eaLnBrk="1" hangingPunct="1">
              <a:lnSpc>
                <a:spcPct val="80000"/>
              </a:lnSpc>
              <a:buFontTx/>
              <a:buNone/>
            </a:pPr>
            <a:r>
              <a:rPr lang="en-GB" sz="2800">
                <a:solidFill>
                  <a:srgbClr val="000090"/>
                </a:solidFill>
                <a:ea typeface="MS PGothic" pitchFamily="34" charset="-128"/>
                <a:cs typeface="MS PGothic" pitchFamily="34" charset="-128"/>
              </a:rPr>
              <a:t>GM growth  required the adjudication of the responsibilities among individuals cooperating in production.</a:t>
            </a:r>
          </a:p>
          <a:p>
            <a:pPr eaLnBrk="1" hangingPunct="1">
              <a:lnSpc>
                <a:spcPct val="80000"/>
              </a:lnSpc>
              <a:buFontTx/>
              <a:buNone/>
            </a:pPr>
            <a:r>
              <a:rPr lang="en-GB" sz="2800">
                <a:solidFill>
                  <a:srgbClr val="000090"/>
                </a:solidFill>
                <a:ea typeface="MS PGothic" pitchFamily="34" charset="-128"/>
                <a:cs typeface="MS PGothic" pitchFamily="34" charset="-128"/>
              </a:rPr>
              <a:t>Example: Kettering vs. the production production and the failure of the copper-cooled (air-cooled) engine.</a:t>
            </a:r>
          </a:p>
          <a:p>
            <a:pPr eaLnBrk="1" hangingPunct="1">
              <a:lnSpc>
                <a:spcPct val="80000"/>
              </a:lnSpc>
              <a:buFontTx/>
              <a:buNone/>
            </a:pPr>
            <a:r>
              <a:rPr lang="en-GB" sz="2800" i="1">
                <a:solidFill>
                  <a:srgbClr val="000090"/>
                </a:solidFill>
                <a:ea typeface="MS PGothic" pitchFamily="34" charset="-128"/>
                <a:cs typeface="MS PGothic" pitchFamily="34" charset="-128"/>
              </a:rPr>
              <a:t>The role of Alfred Sloan:</a:t>
            </a:r>
            <a:r>
              <a:rPr lang="en-GB" sz="2800">
                <a:solidFill>
                  <a:srgbClr val="000090"/>
                </a:solidFill>
                <a:ea typeface="MS PGothic" pitchFamily="34" charset="-128"/>
                <a:cs typeface="MS PGothic" pitchFamily="34" charset="-128"/>
              </a:rPr>
              <a:t> </a:t>
            </a:r>
          </a:p>
          <a:p>
            <a:pPr eaLnBrk="1" hangingPunct="1">
              <a:lnSpc>
                <a:spcPct val="80000"/>
              </a:lnSpc>
              <a:buFontTx/>
              <a:buNone/>
            </a:pPr>
            <a:r>
              <a:rPr lang="en-GB" sz="2800">
                <a:solidFill>
                  <a:srgbClr val="000090"/>
                </a:solidFill>
                <a:ea typeface="MS PGothic" pitchFamily="34" charset="-128"/>
                <a:cs typeface="MS PGothic" pitchFamily="34" charset="-128"/>
              </a:rPr>
              <a:t>- Separation between top management and management of division</a:t>
            </a:r>
          </a:p>
          <a:p>
            <a:pPr eaLnBrk="1" hangingPunct="1">
              <a:lnSpc>
                <a:spcPct val="80000"/>
              </a:lnSpc>
              <a:buFontTx/>
              <a:buNone/>
            </a:pPr>
            <a:r>
              <a:rPr lang="en-GB" sz="2800">
                <a:solidFill>
                  <a:srgbClr val="000090"/>
                </a:solidFill>
                <a:ea typeface="MS PGothic" pitchFamily="34" charset="-128"/>
                <a:cs typeface="MS PGothic" pitchFamily="34" charset="-128"/>
              </a:rPr>
              <a:t>- No horse trading in the central offices.</a:t>
            </a:r>
          </a:p>
          <a:p>
            <a:pPr eaLnBrk="1" hangingPunct="1">
              <a:lnSpc>
                <a:spcPct val="80000"/>
              </a:lnSpc>
              <a:buFontTx/>
              <a:buNone/>
            </a:pPr>
            <a:r>
              <a:rPr lang="en-GB" sz="2800">
                <a:solidFill>
                  <a:srgbClr val="000090"/>
                </a:solidFill>
                <a:ea typeface="MS PGothic" pitchFamily="34" charset="-128"/>
                <a:cs typeface="MS PGothic" pitchFamily="34" charset="-128"/>
              </a:rPr>
              <a:t>- Top management with a “judicial function” adjudicating rewards and liabilities. </a:t>
            </a:r>
          </a:p>
        </p:txBody>
      </p:sp>
      <p:pic>
        <p:nvPicPr>
          <p:cNvPr id="34820" name="Immagine 3"/>
          <p:cNvPicPr>
            <a:picLocks noChangeAspect="1"/>
          </p:cNvPicPr>
          <p:nvPr/>
        </p:nvPicPr>
        <p:blipFill>
          <a:blip r:embed="rId2"/>
          <a:srcRect/>
          <a:stretch>
            <a:fillRect/>
          </a:stretch>
        </p:blipFill>
        <p:spPr bwMode="auto">
          <a:xfrm>
            <a:off x="0" y="4648200"/>
            <a:ext cx="1524000" cy="1909763"/>
          </a:xfrm>
          <a:prstGeom prst="rect">
            <a:avLst/>
          </a:prstGeom>
          <a:noFill/>
          <a:ln w="9525">
            <a:noFill/>
            <a:miter lim="800000"/>
            <a:headEnd/>
            <a:tailEnd/>
          </a:ln>
        </p:spPr>
      </p:pic>
      <p:pic>
        <p:nvPicPr>
          <p:cNvPr id="34821" name="Immagine 4"/>
          <p:cNvPicPr>
            <a:picLocks noChangeAspect="1"/>
          </p:cNvPicPr>
          <p:nvPr/>
        </p:nvPicPr>
        <p:blipFill>
          <a:blip r:embed="rId3"/>
          <a:srcRect/>
          <a:stretch>
            <a:fillRect/>
          </a:stretch>
        </p:blipFill>
        <p:spPr bwMode="auto">
          <a:xfrm>
            <a:off x="0" y="1676400"/>
            <a:ext cx="1524000" cy="1223963"/>
          </a:xfrm>
          <a:prstGeom prst="rect">
            <a:avLst/>
          </a:prstGeom>
          <a:noFill/>
          <a:ln w="9525">
            <a:noFill/>
            <a:miter lim="800000"/>
            <a:headEnd/>
            <a:tailEnd/>
          </a:ln>
        </p:spPr>
      </p:pic>
      <p:pic>
        <p:nvPicPr>
          <p:cNvPr id="34822" name="Immagine 6"/>
          <p:cNvPicPr>
            <a:picLocks noChangeAspect="1"/>
          </p:cNvPicPr>
          <p:nvPr/>
        </p:nvPicPr>
        <p:blipFill>
          <a:blip r:embed="rId4"/>
          <a:srcRect/>
          <a:stretch>
            <a:fillRect/>
          </a:stretch>
        </p:blipFill>
        <p:spPr bwMode="auto">
          <a:xfrm>
            <a:off x="152400" y="2971800"/>
            <a:ext cx="1219200" cy="1414463"/>
          </a:xfrm>
          <a:prstGeom prst="rect">
            <a:avLst/>
          </a:prstGeom>
          <a:noFill/>
          <a:ln w="9525">
            <a:noFill/>
            <a:miter lim="800000"/>
            <a:headEnd/>
            <a:tailEnd/>
          </a:ln>
        </p:spPr>
      </p:pic>
      <p:pic>
        <p:nvPicPr>
          <p:cNvPr id="34823" name="Immagine 7"/>
          <p:cNvPicPr>
            <a:picLocks noChangeAspect="1"/>
          </p:cNvPicPr>
          <p:nvPr/>
        </p:nvPicPr>
        <p:blipFill>
          <a:blip r:embed="rId5"/>
          <a:srcRect/>
          <a:stretch>
            <a:fillRect/>
          </a:stretch>
        </p:blipFill>
        <p:spPr bwMode="auto">
          <a:xfrm>
            <a:off x="0" y="0"/>
            <a:ext cx="1862138" cy="1219200"/>
          </a:xfrm>
          <a:prstGeom prst="rect">
            <a:avLst/>
          </a:prstGeom>
          <a:noFill/>
          <a:ln w="9525">
            <a:noFill/>
            <a:miter lim="800000"/>
            <a:headEnd/>
            <a:tailEnd/>
          </a:ln>
        </p:spPr>
      </p:pic>
    </p:spTree>
    <p:extLst>
      <p:ext uri="{BB962C8B-B14F-4D97-AF65-F5344CB8AC3E}">
        <p14:creationId xmlns:p14="http://schemas.microsoft.com/office/powerpoint/2010/main" val="10414122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362200" y="152400"/>
            <a:ext cx="4267200" cy="1371600"/>
          </a:xfrm>
        </p:spPr>
        <p:txBody>
          <a:bodyPr/>
          <a:lstStyle/>
          <a:p>
            <a:pPr eaLnBrk="1" hangingPunct="1"/>
            <a:r>
              <a:rPr lang="en-GB">
                <a:ea typeface="MS PGothic" pitchFamily="34" charset="-128"/>
                <a:cs typeface="MS PGothic" pitchFamily="34" charset="-128"/>
              </a:rPr>
              <a:t>A different interpretation.</a:t>
            </a:r>
          </a:p>
        </p:txBody>
      </p:sp>
      <p:sp>
        <p:nvSpPr>
          <p:cNvPr id="36867" name="Rectangle 3"/>
          <p:cNvSpPr>
            <a:spLocks noGrp="1" noChangeArrowheads="1"/>
          </p:cNvSpPr>
          <p:nvPr>
            <p:ph idx="1"/>
          </p:nvPr>
        </p:nvSpPr>
        <p:spPr>
          <a:xfrm>
            <a:off x="609600" y="1676400"/>
            <a:ext cx="8153400" cy="4648200"/>
          </a:xfrm>
          <a:solidFill>
            <a:srgbClr val="000090"/>
          </a:solidFill>
        </p:spPr>
        <p:txBody>
          <a:bodyPr/>
          <a:lstStyle/>
          <a:p>
            <a:pPr eaLnBrk="1" hangingPunct="1"/>
            <a:r>
              <a:rPr lang="en-GB" sz="2800">
                <a:solidFill>
                  <a:srgbClr val="FFFFFF"/>
                </a:solidFill>
                <a:ea typeface="MS PGothic" pitchFamily="34" charset="-128"/>
                <a:cs typeface="MS PGothic" pitchFamily="34" charset="-128"/>
              </a:rPr>
              <a:t>The transition from open body to closed body.</a:t>
            </a:r>
          </a:p>
          <a:p>
            <a:pPr eaLnBrk="1" hangingPunct="1"/>
            <a:r>
              <a:rPr lang="en-GB" sz="2800">
                <a:solidFill>
                  <a:srgbClr val="FFFFFF"/>
                </a:solidFill>
                <a:ea typeface="MS PGothic" pitchFamily="34" charset="-128"/>
                <a:cs typeface="MS PGothic" pitchFamily="34" charset="-128"/>
              </a:rPr>
              <a:t>Road-holding: fit between car body and engine.</a:t>
            </a:r>
          </a:p>
          <a:p>
            <a:pPr eaLnBrk="1" hangingPunct="1"/>
            <a:r>
              <a:rPr lang="en-GB" sz="2800">
                <a:solidFill>
                  <a:srgbClr val="FFFFFF"/>
                </a:solidFill>
                <a:ea typeface="MS PGothic" pitchFamily="34" charset="-128"/>
                <a:cs typeface="MS PGothic" pitchFamily="34" charset="-128"/>
              </a:rPr>
              <a:t>Unlike airplanes and boats, the body and engine of the car became co-specific.</a:t>
            </a:r>
          </a:p>
          <a:p>
            <a:pPr eaLnBrk="1" hangingPunct="1">
              <a:buFont typeface="Wingdings 2" pitchFamily="8" charset="2"/>
              <a:buNone/>
            </a:pPr>
            <a:endParaRPr lang="en-GB" sz="2800">
              <a:solidFill>
                <a:srgbClr val="FFFFFF"/>
              </a:solidFill>
              <a:ea typeface="MS PGothic" pitchFamily="34" charset="-128"/>
              <a:cs typeface="MS PGothic" pitchFamily="34" charset="-128"/>
            </a:endParaRPr>
          </a:p>
          <a:p>
            <a:pPr eaLnBrk="1" hangingPunct="1"/>
            <a:r>
              <a:rPr lang="en-GB" sz="2800">
                <a:solidFill>
                  <a:srgbClr val="FFFFFF"/>
                </a:solidFill>
                <a:ea typeface="MS PGothic" pitchFamily="34" charset="-128"/>
                <a:cs typeface="MS PGothic" pitchFamily="34" charset="-128"/>
              </a:rPr>
              <a:t>Unified liability towards customers and internal adjudications of liabilities.</a:t>
            </a:r>
          </a:p>
          <a:p>
            <a:pPr eaLnBrk="1" hangingPunct="1"/>
            <a:r>
              <a:rPr lang="en-GB" sz="2800">
                <a:solidFill>
                  <a:srgbClr val="FFFFFF"/>
                </a:solidFill>
                <a:ea typeface="MS PGothic" pitchFamily="34" charset="-128"/>
                <a:cs typeface="MS PGothic" pitchFamily="34" charset="-128"/>
              </a:rPr>
              <a:t>Sloan</a:t>
            </a:r>
            <a:r>
              <a:rPr lang="ja-JP" altLang="en-GB" sz="2800">
                <a:solidFill>
                  <a:srgbClr val="FFFFFF"/>
                </a:solidFill>
                <a:ea typeface="MS PGothic" pitchFamily="34" charset="-128"/>
                <a:cs typeface="MS PGothic" pitchFamily="34" charset="-128"/>
              </a:rPr>
              <a:t>’</a:t>
            </a:r>
            <a:r>
              <a:rPr lang="en-GB" altLang="ja-JP" sz="2800">
                <a:solidFill>
                  <a:srgbClr val="FFFFFF"/>
                </a:solidFill>
                <a:ea typeface="MS PGothic" pitchFamily="34" charset="-128"/>
                <a:cs typeface="MS PGothic" pitchFamily="34" charset="-128"/>
              </a:rPr>
              <a:t>s </a:t>
            </a:r>
            <a:r>
              <a:rPr lang="ja-JP" altLang="en-GB" sz="2800">
                <a:solidFill>
                  <a:srgbClr val="FFFFFF"/>
                </a:solidFill>
                <a:ea typeface="MS PGothic" pitchFamily="34" charset="-128"/>
                <a:cs typeface="MS PGothic" pitchFamily="34" charset="-128"/>
              </a:rPr>
              <a:t>“</a:t>
            </a:r>
            <a:r>
              <a:rPr lang="en-GB" altLang="ja-JP" sz="2800">
                <a:solidFill>
                  <a:srgbClr val="FFFFFF"/>
                </a:solidFill>
                <a:ea typeface="MS PGothic" pitchFamily="34" charset="-128"/>
                <a:cs typeface="MS PGothic" pitchFamily="34" charset="-128"/>
              </a:rPr>
              <a:t>internalization</a:t>
            </a:r>
            <a:r>
              <a:rPr lang="ja-JP" altLang="en-GB" sz="2800">
                <a:solidFill>
                  <a:srgbClr val="FFFFFF"/>
                </a:solidFill>
                <a:ea typeface="MS PGothic" pitchFamily="34" charset="-128"/>
                <a:cs typeface="MS PGothic" pitchFamily="34" charset="-128"/>
              </a:rPr>
              <a:t>”</a:t>
            </a:r>
            <a:r>
              <a:rPr lang="en-GB" altLang="ja-JP" sz="2800">
                <a:solidFill>
                  <a:srgbClr val="FFFFFF"/>
                </a:solidFill>
                <a:ea typeface="MS PGothic" pitchFamily="34" charset="-128"/>
                <a:cs typeface="MS PGothic" pitchFamily="34" charset="-128"/>
              </a:rPr>
              <a:t> of the judicial function. </a:t>
            </a:r>
            <a:endParaRPr lang="en-GB" sz="2800">
              <a:solidFill>
                <a:srgbClr val="FFFFFF"/>
              </a:solidFill>
              <a:ea typeface="MS PGothic" pitchFamily="34" charset="-128"/>
              <a:cs typeface="MS PGothic" pitchFamily="34" charset="-128"/>
            </a:endParaRPr>
          </a:p>
        </p:txBody>
      </p:sp>
      <p:pic>
        <p:nvPicPr>
          <p:cNvPr id="36868" name="Immagine 3"/>
          <p:cNvPicPr>
            <a:picLocks noChangeAspect="1"/>
          </p:cNvPicPr>
          <p:nvPr/>
        </p:nvPicPr>
        <p:blipFill>
          <a:blip r:embed="rId2"/>
          <a:srcRect/>
          <a:stretch>
            <a:fillRect/>
          </a:stretch>
        </p:blipFill>
        <p:spPr bwMode="auto">
          <a:xfrm>
            <a:off x="0" y="0"/>
            <a:ext cx="2295525" cy="1447800"/>
          </a:xfrm>
          <a:prstGeom prst="rect">
            <a:avLst/>
          </a:prstGeom>
          <a:noFill/>
          <a:ln w="9525">
            <a:noFill/>
            <a:miter lim="800000"/>
            <a:headEnd/>
            <a:tailEnd/>
          </a:ln>
        </p:spPr>
      </p:pic>
      <p:pic>
        <p:nvPicPr>
          <p:cNvPr id="36869" name="Immagine 4"/>
          <p:cNvPicPr>
            <a:picLocks noChangeAspect="1"/>
          </p:cNvPicPr>
          <p:nvPr/>
        </p:nvPicPr>
        <p:blipFill>
          <a:blip r:embed="rId3"/>
          <a:srcRect/>
          <a:stretch>
            <a:fillRect/>
          </a:stretch>
        </p:blipFill>
        <p:spPr bwMode="auto">
          <a:xfrm>
            <a:off x="6958013" y="0"/>
            <a:ext cx="2187575" cy="1447800"/>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062664" cy="5411688"/>
          </a:xfrm>
          <a:solidFill>
            <a:srgbClr val="EEECE1"/>
          </a:solidFill>
          <a:ln>
            <a:solidFill>
              <a:srgbClr val="FF0066"/>
            </a:solidFill>
          </a:ln>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br>
              <a:rPr lang="en-US" b="1" dirty="0">
                <a:solidFill>
                  <a:srgbClr val="FF0000"/>
                </a:solidFill>
              </a:rPr>
            </a:br>
            <a:r>
              <a:rPr lang="en-US" sz="8000" dirty="0">
                <a:solidFill>
                  <a:srgbClr val="660066"/>
                </a:solidFill>
              </a:rPr>
              <a:t>5</a:t>
            </a:r>
            <a:br>
              <a:rPr lang="en-US" sz="8000" dirty="0">
                <a:solidFill>
                  <a:srgbClr val="660066"/>
                </a:solidFill>
              </a:rPr>
            </a:br>
            <a:r>
              <a:rPr lang="en-US" dirty="0">
                <a:solidFill>
                  <a:srgbClr val="660066"/>
                </a:solidFill>
              </a:rPr>
              <a:t> </a:t>
            </a:r>
            <a:r>
              <a:rPr lang="en-US" dirty="0"/>
              <a:t>The hybrid thing-person nature of the corporation</a:t>
            </a:r>
            <a:br>
              <a:rPr lang="it-IT" dirty="0"/>
            </a:br>
            <a:endParaRPr lang="en-US" spc="50" dirty="0">
              <a:ln w="11430"/>
              <a:solidFill>
                <a:srgbClr val="660066"/>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17086444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olo 1"/>
          <p:cNvSpPr>
            <a:spLocks noGrp="1"/>
          </p:cNvSpPr>
          <p:nvPr>
            <p:ph type="title"/>
          </p:nvPr>
        </p:nvSpPr>
        <p:spPr>
          <a:xfrm>
            <a:off x="0" y="0"/>
            <a:ext cx="9144000" cy="1143000"/>
          </a:xfrm>
          <a:solidFill>
            <a:srgbClr val="333399"/>
          </a:solidFill>
        </p:spPr>
        <p:txBody>
          <a:bodyPr/>
          <a:lstStyle/>
          <a:p>
            <a:r>
              <a:rPr lang="en-GB">
                <a:solidFill>
                  <a:srgbClr val="FFFFFF"/>
                </a:solidFill>
                <a:ea typeface="ヒラギノ角ゴ Pro W3" pitchFamily="-112" charset="-128"/>
                <a:cs typeface="ヒラギノ角ゴ Pro W3" pitchFamily="-112" charset="-128"/>
              </a:rPr>
              <a:t>The  evolution of the corporation</a:t>
            </a:r>
          </a:p>
        </p:txBody>
      </p:sp>
      <p:sp>
        <p:nvSpPr>
          <p:cNvPr id="100355" name="Segnaposto contenuto 2"/>
          <p:cNvSpPr>
            <a:spLocks noGrp="1"/>
          </p:cNvSpPr>
          <p:nvPr>
            <p:ph idx="1"/>
          </p:nvPr>
        </p:nvSpPr>
        <p:spPr>
          <a:xfrm>
            <a:off x="533400" y="1066800"/>
            <a:ext cx="8305800" cy="5257800"/>
          </a:xfrm>
        </p:spPr>
        <p:txBody>
          <a:bodyPr/>
          <a:lstStyle/>
          <a:p>
            <a:r>
              <a:rPr lang="en-GB">
                <a:ea typeface="ヒラギノ角ゴ Pro W3" pitchFamily="-112" charset="-128"/>
                <a:cs typeface="ヒラギノ角ゴ Pro W3" pitchFamily="-112" charset="-128"/>
              </a:rPr>
              <a:t>The corporation evolved from a process of concentration of ownership along Coasian lines which involved an huge centralization of market transactions.</a:t>
            </a:r>
          </a:p>
          <a:p>
            <a:r>
              <a:rPr lang="en-GB">
                <a:ea typeface="ヒラギノ角ゴ Pro W3" pitchFamily="-112" charset="-128"/>
                <a:cs typeface="ヒラギノ角ゴ Pro W3" pitchFamily="-112" charset="-128"/>
              </a:rPr>
              <a:t>The centralization could not have been by mortal legal person but involved the creation of immortal legal fictions.</a:t>
            </a:r>
          </a:p>
          <a:p>
            <a:r>
              <a:rPr lang="en-GB">
                <a:ea typeface="ヒラギノ角ゴ Pro W3" pitchFamily="-112" charset="-128"/>
                <a:cs typeface="ヒラギノ角ゴ Pro W3" pitchFamily="-112" charset="-128"/>
              </a:rPr>
              <a:t>This last process evolved along Fullerian lines and implied an evident decentralization of the public ordering.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995343"/>
          </a:xfrm>
          <a:solidFill>
            <a:srgbClr val="FF0000"/>
          </a:solidFill>
        </p:spPr>
        <p:txBody>
          <a:bodyPr/>
          <a:lstStyle/>
          <a:p>
            <a:r>
              <a:rPr lang="it-IT" dirty="0" err="1">
                <a:solidFill>
                  <a:schemeClr val="bg1"/>
                </a:solidFill>
              </a:rPr>
              <a:t>Commitment</a:t>
            </a:r>
            <a:r>
              <a:rPr lang="it-IT" dirty="0">
                <a:solidFill>
                  <a:schemeClr val="bg1"/>
                </a:solidFill>
              </a:rPr>
              <a:t> and </a:t>
            </a:r>
            <a:r>
              <a:rPr lang="it-IT" dirty="0" err="1">
                <a:solidFill>
                  <a:schemeClr val="bg1"/>
                </a:solidFill>
              </a:rPr>
              <a:t>Esteem</a:t>
            </a:r>
            <a:endParaRPr lang="it-IT" dirty="0">
              <a:solidFill>
                <a:schemeClr val="bg1"/>
              </a:solidFill>
            </a:endParaRPr>
          </a:p>
        </p:txBody>
      </p:sp>
      <p:sp>
        <p:nvSpPr>
          <p:cNvPr id="3" name="Segnaposto contenuto 2"/>
          <p:cNvSpPr>
            <a:spLocks noGrp="1"/>
          </p:cNvSpPr>
          <p:nvPr>
            <p:ph idx="1"/>
          </p:nvPr>
        </p:nvSpPr>
        <p:spPr>
          <a:xfrm>
            <a:off x="0" y="879276"/>
            <a:ext cx="9144000" cy="5978724"/>
          </a:xfrm>
          <a:solidFill>
            <a:schemeClr val="accent2">
              <a:lumMod val="20000"/>
              <a:lumOff val="80000"/>
            </a:schemeClr>
          </a:solidFill>
        </p:spPr>
        <p:txBody>
          <a:bodyPr>
            <a:noAutofit/>
          </a:bodyPr>
          <a:lstStyle/>
          <a:p>
            <a:r>
              <a:rPr lang="en-US" sz="2400" b="1" dirty="0"/>
              <a:t>Commitment</a:t>
            </a:r>
            <a:r>
              <a:rPr lang="en-US" sz="2400" dirty="0"/>
              <a:t> (Colin Mayer) and </a:t>
            </a:r>
            <a:r>
              <a:rPr lang="en-US" sz="2400" b="1" dirty="0"/>
              <a:t>Esteem</a:t>
            </a:r>
            <a:r>
              <a:rPr lang="en-US" sz="2400" dirty="0"/>
              <a:t> (Petit)  are  two aspects of human nature that are relevant to understand all sorts of human institutions and organizations.</a:t>
            </a:r>
          </a:p>
          <a:p>
            <a:r>
              <a:rPr lang="en-US" sz="2400" dirty="0"/>
              <a:t>Human evolution involves that commitment and esteem play a central role in human affairs. Moreover, the esteem derived from the </a:t>
            </a:r>
            <a:r>
              <a:rPr lang="en-US" sz="2400" b="1" dirty="0"/>
              <a:t>commitment to non-human persons </a:t>
            </a:r>
            <a:r>
              <a:rPr lang="en-US" sz="2400" dirty="0"/>
              <a:t>is likely to be a universal outcome of the evolution of our species.</a:t>
            </a:r>
          </a:p>
          <a:p>
            <a:r>
              <a:rPr lang="en-US" sz="2400" dirty="0"/>
              <a:t>A naive view of evolution, paralleling the utility maximizing individual of </a:t>
            </a:r>
            <a:r>
              <a:rPr lang="en-US" sz="2400" b="1" dirty="0"/>
              <a:t>neoclassical theory</a:t>
            </a:r>
            <a:r>
              <a:rPr lang="en-US" sz="2400" dirty="0"/>
              <a:t>, would only emphasize the role of the </a:t>
            </a:r>
            <a:r>
              <a:rPr lang="en-US" sz="2400" b="1" dirty="0"/>
              <a:t>selfish gene</a:t>
            </a:r>
            <a:r>
              <a:rPr lang="en-US" sz="2400" dirty="0"/>
              <a:t> and would  be unable to explain the evolutionary emergence of commitment and esteem.</a:t>
            </a:r>
          </a:p>
          <a:p>
            <a:r>
              <a:rPr lang="en-US" sz="2400" dirty="0"/>
              <a:t>The esteem for individuals showing commitment </a:t>
            </a:r>
            <a:r>
              <a:rPr lang="en-US" sz="2400" b="1" dirty="0">
                <a:solidFill>
                  <a:srgbClr val="660066"/>
                </a:solidFill>
              </a:rPr>
              <a:t>to non</a:t>
            </a:r>
            <a:r>
              <a:rPr lang="en-US" sz="2400" dirty="0">
                <a:solidFill>
                  <a:srgbClr val="660066"/>
                </a:solidFill>
              </a:rPr>
              <a:t>-</a:t>
            </a:r>
            <a:r>
              <a:rPr lang="en-US" sz="2400" dirty="0"/>
              <a:t>( and often super-) </a:t>
            </a:r>
            <a:r>
              <a:rPr lang="en-US" sz="2400" b="1" dirty="0">
                <a:solidFill>
                  <a:srgbClr val="660066"/>
                </a:solidFill>
              </a:rPr>
              <a:t>human entities </a:t>
            </a:r>
            <a:r>
              <a:rPr lang="en-US" sz="2400" dirty="0"/>
              <a:t>has marked the most important achievements and the most tragic failures of our species.</a:t>
            </a:r>
          </a:p>
          <a:p>
            <a:endParaRPr lang="en-US" sz="2400" dirty="0"/>
          </a:p>
          <a:p>
            <a:endParaRPr lang="en-US" sz="2400"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0" y="0"/>
            <a:ext cx="9144000" cy="990600"/>
          </a:xfrm>
          <a:solidFill>
            <a:srgbClr val="FFFF00"/>
          </a:solidFill>
        </p:spPr>
        <p:txBody>
          <a:bodyPr/>
          <a:lstStyle/>
          <a:p>
            <a:pPr eaLnBrk="1" hangingPunct="1"/>
            <a:r>
              <a:rPr lang="en-GB" sz="3600" b="1">
                <a:solidFill>
                  <a:srgbClr val="CC0000"/>
                </a:solidFill>
                <a:ea typeface="ＭＳ Ｐゴシック" charset="0"/>
                <a:cs typeface="ＭＳ Ｐゴシック" charset="0"/>
              </a:rPr>
              <a:t>Selection taxes and subsidies.</a:t>
            </a:r>
            <a:endParaRPr lang="en-GB" sz="3600" b="1">
              <a:solidFill>
                <a:srgbClr val="FF00CC"/>
              </a:solidFill>
              <a:ea typeface="ＭＳ Ｐゴシック" charset="0"/>
              <a:cs typeface="ＭＳ Ｐゴシック" charset="0"/>
            </a:endParaRPr>
          </a:p>
        </p:txBody>
      </p:sp>
      <p:sp>
        <p:nvSpPr>
          <p:cNvPr id="24579" name="Rectangle 3"/>
          <p:cNvSpPr>
            <a:spLocks noChangeArrowheads="1"/>
          </p:cNvSpPr>
          <p:nvPr/>
        </p:nvSpPr>
        <p:spPr bwMode="auto">
          <a:xfrm>
            <a:off x="0" y="990600"/>
            <a:ext cx="9067800" cy="6001642"/>
          </a:xfrm>
          <a:prstGeom prst="rect">
            <a:avLst/>
          </a:prstGeom>
          <a:noFill/>
          <a:ln w="9525">
            <a:solidFill>
              <a:srgbClr val="FF0000"/>
            </a:solidFill>
            <a:miter lim="800000"/>
            <a:headEnd/>
            <a:tailEnd/>
          </a:ln>
        </p:spPr>
        <p:txBody>
          <a:bodyPr>
            <a:prstTxWarp prst="textNoShape">
              <a:avLst/>
            </a:prstTxWarp>
            <a:spAutoFit/>
          </a:bodyPr>
          <a:lstStyle/>
          <a:p>
            <a:pPr algn="just" defTabSz="457200" eaLnBrk="1" fontAlgn="auto" hangingPunct="1">
              <a:spcBef>
                <a:spcPts val="0"/>
              </a:spcBef>
              <a:spcAft>
                <a:spcPts val="0"/>
              </a:spcAft>
              <a:defRPr/>
            </a:pPr>
            <a:r>
              <a:rPr lang="en-GB" sz="1800" b="1" dirty="0">
                <a:solidFill>
                  <a:srgbClr val="663333"/>
                </a:solidFill>
                <a:latin typeface="Times" charset="0"/>
                <a:ea typeface="ＭＳ Ｐゴシック" pitchFamily="-106" charset="-128"/>
                <a:cs typeface="ＭＳ Ｐゴシック" pitchFamily="-106" charset="-128"/>
              </a:rPr>
              <a:t> </a:t>
            </a:r>
            <a:r>
              <a:rPr lang="en-GB" dirty="0">
                <a:solidFill>
                  <a:prstClr val="black"/>
                </a:solidFill>
                <a:latin typeface="Calibri"/>
                <a:ea typeface="ＭＳ Ｐゴシック" pitchFamily="-106" charset="-128"/>
                <a:cs typeface="ＭＳ Ｐゴシック" pitchFamily="-106" charset="-128"/>
              </a:rPr>
              <a:t>The natural world is often seen as some sort of competitive market exclusively driven by the adaptations to the environment.</a:t>
            </a:r>
          </a:p>
          <a:p>
            <a:pPr algn="just" defTabSz="457200" eaLnBrk="1" fontAlgn="auto" hangingPunct="1">
              <a:spcBef>
                <a:spcPts val="0"/>
              </a:spcBef>
              <a:spcAft>
                <a:spcPts val="0"/>
              </a:spcAft>
              <a:defRPr/>
            </a:pPr>
            <a:r>
              <a:rPr lang="en-GB" dirty="0">
                <a:solidFill>
                  <a:prstClr val="black"/>
                </a:solidFill>
                <a:latin typeface="Calibri"/>
                <a:ea typeface="ＭＳ Ｐゴシック" pitchFamily="-106" charset="-128"/>
                <a:cs typeface="ＭＳ Ｐゴシック" pitchFamily="-106" charset="-128"/>
              </a:rPr>
              <a:t>However, in nature, tax and subsidies are produced by the </a:t>
            </a:r>
            <a:r>
              <a:rPr lang="en-GB" dirty="0">
                <a:ln>
                  <a:solidFill>
                    <a:srgbClr val="FF0000"/>
                  </a:solidFill>
                </a:ln>
                <a:solidFill>
                  <a:prstClr val="black"/>
                </a:solidFill>
                <a:latin typeface="Calibri"/>
                <a:ea typeface="ＭＳ Ｐゴシック" pitchFamily="-106" charset="-128"/>
                <a:cs typeface="ＭＳ Ｐゴシック" pitchFamily="-106" charset="-128"/>
              </a:rPr>
              <a:t>interactions</a:t>
            </a:r>
            <a:r>
              <a:rPr lang="en-GB" dirty="0">
                <a:solidFill>
                  <a:prstClr val="black"/>
                </a:solidFill>
                <a:latin typeface="Calibri"/>
                <a:ea typeface="ＭＳ Ｐゴシック" pitchFamily="-106" charset="-128"/>
                <a:cs typeface="ＭＳ Ｐゴシック" pitchFamily="-106" charset="-128"/>
              </a:rPr>
              <a:t> of different selection mechanisms. </a:t>
            </a:r>
          </a:p>
          <a:p>
            <a:pPr algn="just" defTabSz="457200" eaLnBrk="1" fontAlgn="auto" hangingPunct="1">
              <a:spcBef>
                <a:spcPts val="0"/>
              </a:spcBef>
              <a:spcAft>
                <a:spcPts val="0"/>
              </a:spcAft>
              <a:defRPr/>
            </a:pPr>
            <a:r>
              <a:rPr lang="en-GB" dirty="0">
                <a:solidFill>
                  <a:prstClr val="black"/>
                </a:solidFill>
                <a:latin typeface="Calibri"/>
                <a:ea typeface="ＭＳ Ｐゴシック" pitchFamily="-106" charset="-128"/>
                <a:cs typeface="ＭＳ Ｐゴシック" pitchFamily="-106" charset="-128"/>
              </a:rPr>
              <a:t>While what matters is overall fitness, the different forms of selection can still be distinguished in terms of </a:t>
            </a:r>
            <a:r>
              <a:rPr lang="en-GB" dirty="0">
                <a:ln>
                  <a:solidFill>
                    <a:srgbClr val="FF0000"/>
                  </a:solidFill>
                </a:ln>
                <a:solidFill>
                  <a:prstClr val="black"/>
                </a:solidFill>
                <a:latin typeface="Calibri"/>
                <a:ea typeface="ＭＳ Ｐゴシック" pitchFamily="-106" charset="-128"/>
                <a:cs typeface="ＭＳ Ｐゴシック" pitchFamily="-106" charset="-128"/>
              </a:rPr>
              <a:t>the different selective agents: </a:t>
            </a:r>
          </a:p>
          <a:p>
            <a:pPr algn="just" defTabSz="457200" eaLnBrk="1" fontAlgn="auto" hangingPunct="1">
              <a:spcBef>
                <a:spcPts val="0"/>
              </a:spcBef>
              <a:spcAft>
                <a:spcPts val="0"/>
              </a:spcAft>
              <a:buFontTx/>
              <a:buChar char="-"/>
              <a:defRPr/>
            </a:pPr>
            <a:r>
              <a:rPr lang="en-GB" dirty="0">
                <a:solidFill>
                  <a:prstClr val="black"/>
                </a:solidFill>
                <a:latin typeface="Calibri"/>
                <a:ea typeface="ＭＳ Ｐゴシック" pitchFamily="-106" charset="-128"/>
                <a:cs typeface="ＭＳ Ｐゴシック" pitchFamily="-106" charset="-128"/>
              </a:rPr>
              <a:t> forces active in the environment  (</a:t>
            </a:r>
            <a:r>
              <a:rPr lang="en-GB" i="1" dirty="0">
                <a:solidFill>
                  <a:srgbClr val="FF0000"/>
                </a:solidFill>
                <a:latin typeface="Calibri"/>
                <a:ea typeface="ＭＳ Ｐゴシック" pitchFamily="-106" charset="-128"/>
                <a:cs typeface="ＭＳ Ｐゴシック" pitchFamily="-106" charset="-128"/>
              </a:rPr>
              <a:t>natural selection)</a:t>
            </a:r>
            <a:r>
              <a:rPr lang="en-GB" dirty="0">
                <a:solidFill>
                  <a:prstClr val="black"/>
                </a:solidFill>
                <a:latin typeface="Calibri"/>
                <a:ea typeface="ＭＳ Ｐゴシック" pitchFamily="-106" charset="-128"/>
                <a:cs typeface="ＭＳ Ｐゴシック" pitchFamily="-106" charset="-128"/>
              </a:rPr>
              <a:t>,</a:t>
            </a:r>
          </a:p>
          <a:p>
            <a:pPr algn="just" defTabSz="457200" eaLnBrk="1" fontAlgn="auto" hangingPunct="1">
              <a:spcBef>
                <a:spcPts val="0"/>
              </a:spcBef>
              <a:spcAft>
                <a:spcPts val="0"/>
              </a:spcAft>
              <a:defRPr/>
            </a:pPr>
            <a:r>
              <a:rPr lang="en-GB" dirty="0">
                <a:solidFill>
                  <a:prstClr val="black"/>
                </a:solidFill>
                <a:latin typeface="Calibri"/>
                <a:ea typeface="ＭＳ Ｐゴシック" pitchFamily="-106" charset="-128"/>
                <a:cs typeface="ＭＳ Ｐゴシック" pitchFamily="-106" charset="-128"/>
              </a:rPr>
              <a:t>- a mate or a rival (</a:t>
            </a:r>
            <a:r>
              <a:rPr lang="en-GB" i="1" dirty="0">
                <a:solidFill>
                  <a:srgbClr val="FF0000"/>
                </a:solidFill>
                <a:latin typeface="Calibri"/>
                <a:ea typeface="ＭＳ Ｐゴシック" pitchFamily="-106" charset="-128"/>
                <a:cs typeface="ＭＳ Ｐゴシック" pitchFamily="-106" charset="-128"/>
              </a:rPr>
              <a:t>sexual selection</a:t>
            </a:r>
            <a:r>
              <a:rPr lang="en-GB" i="1" dirty="0">
                <a:solidFill>
                  <a:prstClr val="black"/>
                </a:solidFill>
                <a:latin typeface="Calibri"/>
                <a:ea typeface="ＭＳ Ｐゴシック" pitchFamily="-106" charset="-128"/>
                <a:cs typeface="ＭＳ Ｐゴシック" pitchFamily="-106" charset="-128"/>
              </a:rPr>
              <a:t>)</a:t>
            </a:r>
            <a:r>
              <a:rPr lang="en-GB" dirty="0">
                <a:solidFill>
                  <a:prstClr val="black"/>
                </a:solidFill>
                <a:latin typeface="Calibri"/>
                <a:ea typeface="ＭＳ Ｐゴシック" pitchFamily="-106" charset="-128"/>
                <a:cs typeface="ＭＳ Ｐゴシック" pitchFamily="-106" charset="-128"/>
              </a:rPr>
              <a:t>, </a:t>
            </a:r>
          </a:p>
          <a:p>
            <a:pPr algn="just" defTabSz="457200" eaLnBrk="1" fontAlgn="auto" hangingPunct="1">
              <a:spcBef>
                <a:spcPts val="0"/>
              </a:spcBef>
              <a:spcAft>
                <a:spcPts val="0"/>
              </a:spcAft>
              <a:buFontTx/>
              <a:buChar char="-"/>
              <a:defRPr/>
            </a:pPr>
            <a:r>
              <a:rPr lang="en-GB" dirty="0">
                <a:solidFill>
                  <a:prstClr val="black"/>
                </a:solidFill>
                <a:latin typeface="Calibri"/>
                <a:ea typeface="ＭＳ Ｐゴシック" pitchFamily="-106" charset="-128"/>
                <a:cs typeface="ＭＳ Ｐゴシック" pitchFamily="-106" charset="-128"/>
              </a:rPr>
              <a:t>humans (</a:t>
            </a:r>
            <a:r>
              <a:rPr lang="en-GB" i="1" dirty="0">
                <a:solidFill>
                  <a:srgbClr val="FF0000"/>
                </a:solidFill>
                <a:latin typeface="Calibri"/>
                <a:ea typeface="ＭＳ Ｐゴシック" pitchFamily="-106" charset="-128"/>
                <a:cs typeface="ＭＳ Ｐゴシック" pitchFamily="-106" charset="-128"/>
              </a:rPr>
              <a:t>artificial selection)</a:t>
            </a:r>
            <a:r>
              <a:rPr lang="en-GB" dirty="0">
                <a:solidFill>
                  <a:prstClr val="black"/>
                </a:solidFill>
                <a:latin typeface="Calibri"/>
                <a:ea typeface="ＭＳ Ｐゴシック" pitchFamily="-106" charset="-128"/>
                <a:cs typeface="ＭＳ Ｐゴシック" pitchFamily="-106" charset="-128"/>
              </a:rPr>
              <a:t>. </a:t>
            </a:r>
          </a:p>
          <a:p>
            <a:pPr algn="just" defTabSz="457200" eaLnBrk="1" fontAlgn="auto" hangingPunct="1">
              <a:spcBef>
                <a:spcPts val="0"/>
              </a:spcBef>
              <a:spcAft>
                <a:spcPts val="0"/>
              </a:spcAft>
              <a:buFontTx/>
              <a:buChar char="-"/>
              <a:defRPr/>
            </a:pPr>
            <a:r>
              <a:rPr lang="en-GB" b="1" dirty="0">
                <a:solidFill>
                  <a:srgbClr val="660066"/>
                </a:solidFill>
                <a:latin typeface="Calibri"/>
                <a:ea typeface="ＭＳ Ｐゴシック" pitchFamily="-106" charset="-128"/>
                <a:cs typeface="ＭＳ Ｐゴシック" pitchFamily="-106" charset="-128"/>
              </a:rPr>
              <a:t>One selective agent may impose a tax or a subsidy on other selective agents. </a:t>
            </a:r>
          </a:p>
          <a:p>
            <a:pPr algn="just" defTabSz="457200" eaLnBrk="1" fontAlgn="auto" hangingPunct="1">
              <a:spcBef>
                <a:spcPts val="0"/>
              </a:spcBef>
              <a:spcAft>
                <a:spcPts val="0"/>
              </a:spcAft>
              <a:defRPr/>
            </a:pPr>
            <a:r>
              <a:rPr lang="en-GB" b="1" dirty="0">
                <a:solidFill>
                  <a:srgbClr val="660066"/>
                </a:solidFill>
                <a:latin typeface="Calibri"/>
                <a:ea typeface="ＭＳ Ｐゴシック" pitchFamily="-106" charset="-128"/>
                <a:cs typeface="ＭＳ Ｐゴシック" pitchFamily="-106" charset="-128"/>
              </a:rPr>
              <a:t>Humans (</a:t>
            </a:r>
            <a:r>
              <a:rPr lang="en-GB" b="1" dirty="0">
                <a:solidFill>
                  <a:srgbClr val="FF0000"/>
                </a:solidFill>
                <a:latin typeface="Calibri"/>
                <a:ea typeface="ＭＳ Ｐゴシック" pitchFamily="-106" charset="-128"/>
                <a:cs typeface="ＭＳ Ｐゴシック" pitchFamily="-106" charset="-128"/>
              </a:rPr>
              <a:t>artificial selection</a:t>
            </a:r>
            <a:r>
              <a:rPr lang="en-GB" b="1" dirty="0">
                <a:solidFill>
                  <a:srgbClr val="660066"/>
                </a:solidFill>
                <a:latin typeface="Calibri"/>
                <a:ea typeface="ＭＳ Ｐゴシック" pitchFamily="-106" charset="-128"/>
                <a:cs typeface="ＭＳ Ｐゴシック" pitchFamily="-106" charset="-128"/>
              </a:rPr>
              <a:t>) impose these taxes and subsidies on natural selection. </a:t>
            </a:r>
          </a:p>
          <a:p>
            <a:pPr algn="just" defTabSz="457200" eaLnBrk="1" fontAlgn="auto" hangingPunct="1">
              <a:spcBef>
                <a:spcPts val="0"/>
              </a:spcBef>
              <a:spcAft>
                <a:spcPts val="0"/>
              </a:spcAft>
              <a:defRPr/>
            </a:pPr>
            <a:r>
              <a:rPr lang="en-GB" b="1" dirty="0">
                <a:solidFill>
                  <a:srgbClr val="660066"/>
                </a:solidFill>
                <a:latin typeface="Calibri"/>
                <a:ea typeface="ＭＳ Ｐゴシック" pitchFamily="-106" charset="-128"/>
                <a:cs typeface="ＭＳ Ｐゴシック" pitchFamily="-106" charset="-128"/>
              </a:rPr>
              <a:t>However, </a:t>
            </a:r>
            <a:r>
              <a:rPr lang="en-GB" b="1" u="sng" dirty="0">
                <a:solidFill>
                  <a:srgbClr val="FF0000"/>
                </a:solidFill>
                <a:latin typeface="Calibri"/>
                <a:ea typeface="ＭＳ Ｐゴシック" pitchFamily="-106" charset="-128"/>
                <a:cs typeface="ＭＳ Ｐゴシック" pitchFamily="-106" charset="-128"/>
              </a:rPr>
              <a:t>also sexual selection </a:t>
            </a:r>
            <a:r>
              <a:rPr lang="en-GB" b="1" dirty="0">
                <a:solidFill>
                  <a:srgbClr val="660066"/>
                </a:solidFill>
                <a:latin typeface="Calibri"/>
                <a:ea typeface="ＭＳ Ｐゴシック" pitchFamily="-106" charset="-128"/>
                <a:cs typeface="ＭＳ Ｐゴシック" pitchFamily="-106" charset="-128"/>
              </a:rPr>
              <a:t>can play a similar role.</a:t>
            </a:r>
            <a:endParaRPr lang="it-IT" b="1" dirty="0">
              <a:solidFill>
                <a:srgbClr val="660066"/>
              </a:solidFill>
              <a:latin typeface="Calibri"/>
              <a:ea typeface="ＭＳ Ｐゴシック" pitchFamily="-106" charset="-128"/>
              <a:cs typeface="ＭＳ Ｐゴシック" pitchFamily="-106" charset="-128"/>
            </a:endParaRPr>
          </a:p>
          <a:p>
            <a:pPr algn="just" defTabSz="457200" eaLnBrk="1" fontAlgn="auto" hangingPunct="1">
              <a:spcBef>
                <a:spcPts val="0"/>
              </a:spcBef>
              <a:spcAft>
                <a:spcPts val="0"/>
              </a:spcAft>
              <a:defRPr/>
            </a:pPr>
            <a:endParaRPr lang="en-GB" b="1" dirty="0">
              <a:solidFill>
                <a:srgbClr val="663333"/>
              </a:solidFill>
              <a:latin typeface="Times" charset="0"/>
              <a:ea typeface="ＭＳ Ｐゴシック" pitchFamily="-106" charset="-128"/>
              <a:cs typeface="ＭＳ Ｐゴシック" pitchFamily="-106"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
          <p:cNvSpPr>
            <a:spLocks noGrp="1" noChangeArrowheads="1"/>
          </p:cNvSpPr>
          <p:nvPr>
            <p:ph type="title"/>
          </p:nvPr>
        </p:nvSpPr>
        <p:spPr>
          <a:xfrm>
            <a:off x="2185988" y="0"/>
            <a:ext cx="6958012" cy="1601788"/>
          </a:xfrm>
          <a:solidFill>
            <a:srgbClr val="0000FF"/>
          </a:solidFill>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a:solidFill>
                  <a:srgbClr val="FFFFFF"/>
                </a:solidFill>
                <a:ea typeface="ＭＳ Ｐゴシック" charset="0"/>
                <a:cs typeface="ＭＳ Ｐゴシック" charset="0"/>
              </a:rPr>
              <a:t>The challenge to microeconomics</a:t>
            </a:r>
            <a:br>
              <a:rPr lang="it-IT" sz="3600">
                <a:solidFill>
                  <a:srgbClr val="FFFFFF"/>
                </a:solidFill>
                <a:ea typeface="ＭＳ Ｐゴシック" charset="0"/>
                <a:cs typeface="ＭＳ Ｐゴシック" charset="0"/>
              </a:rPr>
            </a:br>
            <a:r>
              <a:rPr lang="it-IT" sz="3600">
                <a:solidFill>
                  <a:srgbClr val="FFFFFF"/>
                </a:solidFill>
                <a:ea typeface="ＭＳ Ｐゴシック" charset="0"/>
                <a:cs typeface="ＭＳ Ｐゴシック" charset="0"/>
              </a:rPr>
              <a:t>of the </a:t>
            </a:r>
            <a:r>
              <a:rPr lang="it-IT" sz="3600">
                <a:solidFill>
                  <a:srgbClr val="FFFF00"/>
                </a:solidFill>
                <a:ea typeface="ＭＳ Ｐゴシック" charset="0"/>
                <a:cs typeface="ＭＳ Ｐゴシック" charset="0"/>
              </a:rPr>
              <a:t>R</a:t>
            </a:r>
            <a:r>
              <a:rPr lang="it-IT" sz="3600">
                <a:solidFill>
                  <a:srgbClr val="FFFFFF"/>
                </a:solidFill>
                <a:ea typeface="ＭＳ Ｐゴシック" charset="0"/>
                <a:cs typeface="ＭＳ Ｐゴシック" charset="0"/>
              </a:rPr>
              <a:t>e-constructed </a:t>
            </a:r>
            <a:r>
              <a:rPr lang="it-IT" sz="3600">
                <a:solidFill>
                  <a:srgbClr val="FFFF00"/>
                </a:solidFill>
                <a:ea typeface="ＭＳ Ｐゴシック" charset="0"/>
                <a:cs typeface="ＭＳ Ｐゴシック" charset="0"/>
              </a:rPr>
              <a:t>R</a:t>
            </a:r>
            <a:r>
              <a:rPr lang="it-IT" sz="3600">
                <a:solidFill>
                  <a:srgbClr val="FFFFFF"/>
                </a:solidFill>
                <a:ea typeface="ＭＳ Ｐゴシック" charset="0"/>
                <a:cs typeface="ＭＳ Ｐゴシック" charset="0"/>
              </a:rPr>
              <a:t>onald.</a:t>
            </a:r>
          </a:p>
        </p:txBody>
      </p:sp>
      <p:sp>
        <p:nvSpPr>
          <p:cNvPr id="64515" name="Rectangle 2"/>
          <p:cNvSpPr>
            <a:spLocks noGrp="1" noChangeArrowheads="1"/>
          </p:cNvSpPr>
          <p:nvPr>
            <p:ph type="body" idx="1"/>
          </p:nvPr>
        </p:nvSpPr>
        <p:spPr>
          <a:xfrm>
            <a:off x="0" y="1601788"/>
            <a:ext cx="9144000" cy="5256212"/>
          </a:xfrm>
          <a:solidFill>
            <a:srgbClr val="FFFFFF"/>
          </a:solidFill>
          <a:ln w="9360">
            <a:solidFill>
              <a:srgbClr val="99CC00"/>
            </a:solidFill>
          </a:ln>
        </p:spPr>
        <p:txBody>
          <a:bodyPr/>
          <a:lstStyle/>
          <a:p>
            <a:pPr algn="just" eaLnBrk="1" hangingPunct="1">
              <a:lnSpc>
                <a:spcPct val="60000"/>
              </a:lnSpc>
              <a:spcBef>
                <a:spcPts val="1200"/>
              </a:spcBef>
              <a:spcAft>
                <a:spcPts val="1200"/>
              </a:spcAft>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000" b="1" dirty="0">
                <a:solidFill>
                  <a:srgbClr val="660066"/>
                </a:solidFill>
                <a:ea typeface="ＭＳ Ｐゴシック" charset="0"/>
                <a:cs typeface="ＭＳ Ｐゴシック" charset="0"/>
              </a:rPr>
              <a:t>In this way, </a:t>
            </a:r>
            <a:r>
              <a:rPr lang="en-US" sz="2000" b="1" dirty="0" err="1">
                <a:solidFill>
                  <a:srgbClr val="660066"/>
                </a:solidFill>
                <a:ea typeface="ＭＳ Ｐゴシック" charset="0"/>
                <a:cs typeface="ＭＳ Ｐゴシック" charset="0"/>
              </a:rPr>
              <a:t>Coase</a:t>
            </a:r>
            <a:r>
              <a:rPr lang="en-US" sz="2000" b="1" dirty="0">
                <a:solidFill>
                  <a:srgbClr val="660066"/>
                </a:solidFill>
                <a:ea typeface="ＭＳ Ｐゴシック" charset="0"/>
                <a:cs typeface="ＭＳ Ｐゴシック" charset="0"/>
              </a:rPr>
              <a:t> challenges the standard building of microeconomics</a:t>
            </a:r>
          </a:p>
          <a:p>
            <a:pPr algn="just" eaLnBrk="1" hangingPunct="1">
              <a:lnSpc>
                <a:spcPct val="60000"/>
              </a:lnSpc>
              <a:spcBef>
                <a:spcPts val="1200"/>
              </a:spcBef>
              <a:spcAft>
                <a:spcPts val="1200"/>
              </a:spcAft>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000" b="1" dirty="0">
                <a:solidFill>
                  <a:srgbClr val="660066"/>
                </a:solidFill>
                <a:ea typeface="ＭＳ Ｐゴシック" charset="0"/>
                <a:cs typeface="ＭＳ Ｐゴシック" charset="0"/>
              </a:rPr>
              <a:t>where the existence and the size of  the firms are explained</a:t>
            </a:r>
          </a:p>
          <a:p>
            <a:pPr algn="just" eaLnBrk="1" hangingPunct="1">
              <a:lnSpc>
                <a:spcPct val="60000"/>
              </a:lnSpc>
              <a:spcBef>
                <a:spcPts val="1200"/>
              </a:spcBef>
              <a:spcAft>
                <a:spcPts val="1200"/>
              </a:spcAft>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000" b="1" dirty="0">
                <a:solidFill>
                  <a:srgbClr val="660066"/>
                </a:solidFill>
                <a:ea typeface="ＭＳ Ｐゴシック" charset="0"/>
                <a:cs typeface="ＭＳ Ｐゴシック" charset="0"/>
              </a:rPr>
              <a:t>by U-shaped cost curves (with an initial phase of increasing returns).</a:t>
            </a:r>
          </a:p>
          <a:p>
            <a:pPr algn="just" eaLnBrk="1" hangingPunct="1">
              <a:lnSpc>
                <a:spcPct val="60000"/>
              </a:lnSpc>
              <a:spcBef>
                <a:spcPts val="1200"/>
              </a:spcBef>
              <a:spcAft>
                <a:spcPts val="1200"/>
              </a:spcAft>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000" b="1" dirty="0">
                <a:solidFill>
                  <a:srgbClr val="FF0000"/>
                </a:solidFill>
                <a:ea typeface="ＭＳ Ｐゴシック" charset="0"/>
                <a:cs typeface="ＭＳ Ｐゴシック" charset="0"/>
              </a:rPr>
              <a:t>The positive and negative effects (increasing and decreasing returns)</a:t>
            </a:r>
          </a:p>
          <a:p>
            <a:pPr algn="just" eaLnBrk="1" hangingPunct="1">
              <a:lnSpc>
                <a:spcPct val="60000"/>
              </a:lnSpc>
              <a:spcBef>
                <a:spcPts val="1200"/>
              </a:spcBef>
              <a:spcAft>
                <a:spcPts val="1200"/>
              </a:spcAft>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000" b="1" dirty="0">
                <a:solidFill>
                  <a:srgbClr val="FF0000"/>
                </a:solidFill>
                <a:ea typeface="ＭＳ Ｐゴシック" charset="0"/>
                <a:cs typeface="ＭＳ Ｐゴシック" charset="0"/>
              </a:rPr>
              <a:t>which the production of some units has on other homogeneous units,  </a:t>
            </a:r>
          </a:p>
          <a:p>
            <a:pPr algn="just" eaLnBrk="1" hangingPunct="1">
              <a:lnSpc>
                <a:spcPct val="60000"/>
              </a:lnSpc>
              <a:spcBef>
                <a:spcPts val="1200"/>
              </a:spcBef>
              <a:spcAft>
                <a:spcPts val="1200"/>
              </a:spcAft>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000" b="1" dirty="0">
                <a:solidFill>
                  <a:srgbClr val="FF0000"/>
                </a:solidFill>
                <a:ea typeface="ＭＳ Ｐゴシック" charset="0"/>
                <a:cs typeface="ＭＳ Ｐゴシック" charset="0"/>
              </a:rPr>
              <a:t>are only a particular type of externality </a:t>
            </a:r>
          </a:p>
          <a:p>
            <a:pPr algn="just" eaLnBrk="1" hangingPunct="1">
              <a:lnSpc>
                <a:spcPct val="60000"/>
              </a:lnSpc>
              <a:spcBef>
                <a:spcPts val="1200"/>
              </a:spcBef>
              <a:spcAft>
                <a:spcPts val="1200"/>
              </a:spcAft>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000" b="1" dirty="0">
                <a:solidFill>
                  <a:srgbClr val="FF0000"/>
                </a:solidFill>
                <a:ea typeface="ＭＳ Ｐゴシック" charset="0"/>
                <a:cs typeface="ＭＳ Ｐゴシック" charset="0"/>
              </a:rPr>
              <a:t>which would be internalized by markets in a word of zero transaction costs. </a:t>
            </a:r>
          </a:p>
          <a:p>
            <a:pPr algn="just" eaLnBrk="1" hangingPunct="1">
              <a:lnSpc>
                <a:spcPct val="60000"/>
              </a:lnSpc>
              <a:spcBef>
                <a:spcPts val="1200"/>
              </a:spcBef>
              <a:spcAft>
                <a:spcPts val="1200"/>
              </a:spcAft>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000" b="1" dirty="0">
                <a:solidFill>
                  <a:srgbClr val="660066"/>
                </a:solidFill>
                <a:ea typeface="ＭＳ Ｐゴシック" charset="0"/>
                <a:cs typeface="ＭＳ Ｐゴシック" charset="0"/>
              </a:rPr>
              <a:t>Once this compensation is made, in order to break even, it is not necessary </a:t>
            </a:r>
          </a:p>
          <a:p>
            <a:pPr algn="just" eaLnBrk="1" hangingPunct="1">
              <a:lnSpc>
                <a:spcPct val="60000"/>
              </a:lnSpc>
              <a:spcBef>
                <a:spcPts val="1200"/>
              </a:spcBef>
              <a:spcAft>
                <a:spcPts val="1200"/>
              </a:spcAft>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000" b="1" dirty="0">
                <a:solidFill>
                  <a:srgbClr val="660066"/>
                </a:solidFill>
                <a:ea typeface="ＭＳ Ｐゴシック" charset="0"/>
                <a:cs typeface="ＭＳ Ｐゴシック" charset="0"/>
              </a:rPr>
              <a:t>to produce a certain number of units within a firm.</a:t>
            </a:r>
          </a:p>
          <a:p>
            <a:pPr algn="just" eaLnBrk="1" hangingPunct="1">
              <a:lnSpc>
                <a:spcPct val="60000"/>
              </a:lnSpc>
              <a:spcBef>
                <a:spcPts val="1200"/>
              </a:spcBef>
              <a:spcAft>
                <a:spcPts val="1200"/>
              </a:spcAft>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000" b="1" dirty="0">
                <a:solidFill>
                  <a:srgbClr val="FF0000"/>
                </a:solidFill>
                <a:ea typeface="ＭＳ Ｐゴシック" charset="0"/>
                <a:cs typeface="ＭＳ Ｐゴシック" charset="0"/>
              </a:rPr>
              <a:t>Again in a world of zero transaction costs, </a:t>
            </a:r>
          </a:p>
          <a:p>
            <a:pPr algn="just" eaLnBrk="1" hangingPunct="1">
              <a:lnSpc>
                <a:spcPct val="60000"/>
              </a:lnSpc>
              <a:spcBef>
                <a:spcPts val="1200"/>
              </a:spcBef>
              <a:spcAft>
                <a:spcPts val="1200"/>
              </a:spcAft>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000" b="1" dirty="0">
                <a:solidFill>
                  <a:srgbClr val="FF0000"/>
                </a:solidFill>
                <a:ea typeface="ＭＳ Ｐゴシック" charset="0"/>
                <a:cs typeface="ＭＳ Ｐゴシック" charset="0"/>
              </a:rPr>
              <a:t>whatever the technology, firms do not exist................</a:t>
            </a:r>
          </a:p>
          <a:p>
            <a:pPr algn="just" eaLnBrk="1" hangingPunct="1">
              <a:lnSpc>
                <a:spcPct val="60000"/>
              </a:lnSpc>
              <a:spcBef>
                <a:spcPts val="1200"/>
              </a:spcBef>
              <a:spcAft>
                <a:spcPts val="1200"/>
              </a:spcAft>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n-US" sz="2000" dirty="0">
              <a:solidFill>
                <a:srgbClr val="FF0066"/>
              </a:solidFill>
              <a:ea typeface="ＭＳ Ｐゴシック" charset="0"/>
              <a:cs typeface="ＭＳ Ｐゴシック" charset="0"/>
            </a:endParaRPr>
          </a:p>
          <a:p>
            <a:pPr algn="just" eaLnBrk="1" hangingPunct="1">
              <a:lnSpc>
                <a:spcPct val="60000"/>
              </a:lnSpc>
              <a:spcBef>
                <a:spcPts val="1200"/>
              </a:spcBef>
              <a:spcAft>
                <a:spcPts val="1200"/>
              </a:spcAft>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n-US" sz="2000" dirty="0">
              <a:solidFill>
                <a:srgbClr val="FF0066"/>
              </a:solidFill>
              <a:ea typeface="ＭＳ Ｐゴシック" charset="0"/>
              <a:cs typeface="ＭＳ Ｐゴシック" charset="0"/>
            </a:endParaRPr>
          </a:p>
        </p:txBody>
      </p:sp>
      <p:pic>
        <p:nvPicPr>
          <p:cNvPr id="64516" name="Immagine 3"/>
          <p:cNvPicPr>
            <a:picLocks noChangeAspect="1"/>
          </p:cNvPicPr>
          <p:nvPr/>
        </p:nvPicPr>
        <p:blipFill>
          <a:blip r:embed="rId3"/>
          <a:srcRect/>
          <a:stretch>
            <a:fillRect/>
          </a:stretch>
        </p:blipFill>
        <p:spPr bwMode="auto">
          <a:xfrm>
            <a:off x="0" y="0"/>
            <a:ext cx="2185988" cy="1601788"/>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0" y="1725613"/>
            <a:ext cx="9144000" cy="5386387"/>
          </a:xfrm>
          <a:prstGeom prst="rect">
            <a:avLst/>
          </a:prstGeom>
          <a:solidFill>
            <a:schemeClr val="tx1"/>
          </a:solidFill>
          <a:ln w="9525">
            <a:noFill/>
            <a:miter lim="800000"/>
            <a:headEnd/>
            <a:tailEnd/>
          </a:ln>
        </p:spPr>
        <p:txBody>
          <a:bodyPr>
            <a:prstTxWarp prst="textNoShape">
              <a:avLst/>
            </a:prstTxWarp>
            <a:spAutoFit/>
          </a:bodyPr>
          <a:lstStyle/>
          <a:p>
            <a:pPr defTabSz="457200" eaLnBrk="1" hangingPunct="1"/>
            <a:endParaRPr lang="en-GB" b="1">
              <a:solidFill>
                <a:srgbClr val="CC0000"/>
              </a:solidFill>
              <a:latin typeface="Times" charset="0"/>
              <a:ea typeface="ヒラギノ角ゴ Pro W3" charset="-128"/>
              <a:cs typeface="ヒラギノ角ゴ Pro W3" charset="-128"/>
            </a:endParaRPr>
          </a:p>
          <a:p>
            <a:pPr defTabSz="457200" eaLnBrk="1" hangingPunct="1"/>
            <a:r>
              <a:rPr lang="en-GB" b="1">
                <a:solidFill>
                  <a:prstClr val="white"/>
                </a:solidFill>
                <a:latin typeface="Times" charset="0"/>
                <a:ea typeface="ヒラギノ角ゴ Pro W3" charset="-128"/>
                <a:cs typeface="ヒラギノ角ゴ Pro W3" charset="-128"/>
              </a:rPr>
              <a:t>Sexual selection has effects on natural selection.</a:t>
            </a:r>
          </a:p>
          <a:p>
            <a:pPr defTabSz="457200" eaLnBrk="1" hangingPunct="1"/>
            <a:endParaRPr lang="en-GB" b="1">
              <a:solidFill>
                <a:prstClr val="white"/>
              </a:solidFill>
              <a:latin typeface="Times" charset="0"/>
              <a:ea typeface="ヒラギノ角ゴ Pro W3" charset="-128"/>
              <a:cs typeface="ヒラギノ角ゴ Pro W3" charset="-128"/>
            </a:endParaRPr>
          </a:p>
          <a:p>
            <a:pPr defTabSz="457200" eaLnBrk="1" hangingPunct="1"/>
            <a:r>
              <a:rPr lang="en-GB" b="1">
                <a:solidFill>
                  <a:prstClr val="white"/>
                </a:solidFill>
                <a:latin typeface="Times" charset="0"/>
                <a:ea typeface="ヒラギノ角ゴ Pro W3" charset="-128"/>
                <a:cs typeface="ヒラギノ角ゴ Pro W3" charset="-128"/>
              </a:rPr>
              <a:t>One well-known case is the growth of the peacock tail which imposes a tax for the species in terms of its successful adaptation to the environment. </a:t>
            </a:r>
          </a:p>
          <a:p>
            <a:pPr defTabSz="457200" eaLnBrk="1" hangingPunct="1"/>
            <a:endParaRPr lang="en-GB" b="1">
              <a:solidFill>
                <a:prstClr val="white"/>
              </a:solidFill>
              <a:latin typeface="Times" charset="0"/>
              <a:ea typeface="ヒラギノ角ゴ Pro W3" charset="-128"/>
              <a:cs typeface="ヒラギノ角ゴ Pro W3" charset="-128"/>
            </a:endParaRPr>
          </a:p>
          <a:p>
            <a:pPr defTabSz="457200" eaLnBrk="1" hangingPunct="1"/>
            <a:r>
              <a:rPr lang="en-GB" b="1">
                <a:solidFill>
                  <a:prstClr val="white"/>
                </a:solidFill>
                <a:latin typeface="Times" charset="0"/>
                <a:ea typeface="ヒラギノ角ゴ Pro W3" charset="-128"/>
                <a:cs typeface="ヒラギノ角ゴ Pro W3" charset="-128"/>
              </a:rPr>
              <a:t>However, in cases of complementarities, sexual selection can give a subsidy to one particular characteristic and help to unfreeze epistatic interactions.</a:t>
            </a:r>
          </a:p>
          <a:p>
            <a:pPr defTabSz="457200" eaLnBrk="1" hangingPunct="1"/>
            <a:endParaRPr lang="en-GB" b="1">
              <a:solidFill>
                <a:prstClr val="white"/>
              </a:solidFill>
              <a:latin typeface="Times" charset="0"/>
              <a:ea typeface="ヒラギノ角ゴ Pro W3" charset="-128"/>
              <a:cs typeface="ヒラギノ角ゴ Pro W3" charset="-128"/>
            </a:endParaRPr>
          </a:p>
          <a:p>
            <a:pPr defTabSz="457200" eaLnBrk="1" hangingPunct="1"/>
            <a:r>
              <a:rPr lang="en-GB" b="1">
                <a:solidFill>
                  <a:prstClr val="white"/>
                </a:solidFill>
                <a:latin typeface="Times" charset="0"/>
                <a:ea typeface="ヒラギノ角ゴ Pro W3" charset="-128"/>
                <a:cs typeface="ヒラギノ角ゴ Pro W3" charset="-128"/>
              </a:rPr>
              <a:t>This last case is relevant for the development of human intelligence. </a:t>
            </a:r>
          </a:p>
          <a:p>
            <a:pPr defTabSz="457200" eaLnBrk="1" hangingPunct="1"/>
            <a:endParaRPr lang="en-GB" sz="2800" b="1">
              <a:solidFill>
                <a:srgbClr val="CC0000"/>
              </a:solidFill>
              <a:latin typeface="Times" charset="0"/>
              <a:ea typeface="ヒラギノ角ゴ Pro W3" charset="-128"/>
              <a:cs typeface="ヒラギノ角ゴ Pro W3" charset="-128"/>
            </a:endParaRPr>
          </a:p>
          <a:p>
            <a:pPr defTabSz="457200" eaLnBrk="1" hangingPunct="1"/>
            <a:endParaRPr lang="en-GB" sz="2800" b="1">
              <a:solidFill>
                <a:srgbClr val="CC0000"/>
              </a:solidFill>
              <a:latin typeface="Times" charset="0"/>
              <a:ea typeface="ヒラギノ角ゴ Pro W3" charset="-128"/>
              <a:cs typeface="ヒラギノ角ゴ Pro W3" charset="-128"/>
            </a:endParaRPr>
          </a:p>
        </p:txBody>
      </p:sp>
      <p:sp>
        <p:nvSpPr>
          <p:cNvPr id="31747" name="Rectangle 3"/>
          <p:cNvSpPr>
            <a:spLocks noChangeArrowheads="1"/>
          </p:cNvSpPr>
          <p:nvPr/>
        </p:nvSpPr>
        <p:spPr bwMode="auto">
          <a:xfrm>
            <a:off x="3649663" y="257175"/>
            <a:ext cx="184150" cy="366713"/>
          </a:xfrm>
          <a:prstGeom prst="rect">
            <a:avLst/>
          </a:prstGeom>
          <a:noFill/>
          <a:ln w="9525">
            <a:noFill/>
            <a:miter lim="800000"/>
            <a:headEnd/>
            <a:tailEnd/>
          </a:ln>
        </p:spPr>
        <p:txBody>
          <a:bodyPr wrap="none">
            <a:prstTxWarp prst="textNoShape">
              <a:avLst/>
            </a:prstTxWarp>
            <a:spAutoFit/>
          </a:bodyPr>
          <a:lstStyle/>
          <a:p>
            <a:pPr defTabSz="457200" eaLnBrk="1" hangingPunct="1"/>
            <a:endParaRPr lang="en-GB" sz="1800">
              <a:solidFill>
                <a:prstClr val="black"/>
              </a:solidFill>
              <a:latin typeface="Calibri"/>
              <a:ea typeface="ヒラギノ角ゴ Pro W3" charset="-128"/>
              <a:cs typeface="ヒラギノ角ゴ Pro W3" charset="-128"/>
            </a:endParaRPr>
          </a:p>
        </p:txBody>
      </p:sp>
      <p:sp>
        <p:nvSpPr>
          <p:cNvPr id="28676" name="Rectangle 4"/>
          <p:cNvSpPr>
            <a:spLocks noGrp="1" noChangeArrowheads="1"/>
          </p:cNvSpPr>
          <p:nvPr>
            <p:ph type="title" idx="4294967295"/>
          </p:nvPr>
        </p:nvSpPr>
        <p:spPr>
          <a:xfrm>
            <a:off x="2301875" y="0"/>
            <a:ext cx="5392738" cy="1725613"/>
          </a:xfrm>
          <a:solidFill>
            <a:srgbClr val="000090"/>
          </a:solidFill>
          <a:ln>
            <a:solidFill>
              <a:schemeClr val="tx1"/>
            </a:solidFill>
          </a:ln>
        </p:spPr>
        <p:txBody>
          <a:bodyPr rtlCol="0">
            <a:normAutofit fontScale="90000"/>
          </a:bodyPr>
          <a:lstStyle/>
          <a:p>
            <a:pPr eaLnBrk="1" fontAlgn="auto" hangingPunct="1">
              <a:spcAft>
                <a:spcPts val="0"/>
              </a:spcAft>
              <a:defRPr/>
            </a:pPr>
            <a:r>
              <a:rPr lang="en-GB" sz="4000" b="1" dirty="0">
                <a:solidFill>
                  <a:schemeClr val="accent2">
                    <a:lumMod val="20000"/>
                    <a:lumOff val="80000"/>
                  </a:schemeClr>
                </a:solidFill>
                <a:ea typeface="+mj-ea"/>
                <a:cs typeface="+mj-cs"/>
              </a:rPr>
              <a:t>The Peacock Tail Tax and the Human Brain Subsidy</a:t>
            </a:r>
          </a:p>
        </p:txBody>
      </p:sp>
      <p:pic>
        <p:nvPicPr>
          <p:cNvPr id="31749" name="Immagine 4"/>
          <p:cNvPicPr>
            <a:picLocks noChangeAspect="1"/>
          </p:cNvPicPr>
          <p:nvPr/>
        </p:nvPicPr>
        <p:blipFill>
          <a:blip r:embed="rId3"/>
          <a:srcRect/>
          <a:stretch>
            <a:fillRect/>
          </a:stretch>
        </p:blipFill>
        <p:spPr bwMode="auto">
          <a:xfrm>
            <a:off x="7831138" y="0"/>
            <a:ext cx="1312862" cy="1725613"/>
          </a:xfrm>
          <a:prstGeom prst="rect">
            <a:avLst/>
          </a:prstGeom>
          <a:noFill/>
          <a:ln w="9525">
            <a:noFill/>
            <a:miter lim="800000"/>
            <a:headEnd/>
            <a:tailEnd/>
          </a:ln>
        </p:spPr>
      </p:pic>
      <p:pic>
        <p:nvPicPr>
          <p:cNvPr id="31750" name="Immagine 5"/>
          <p:cNvPicPr>
            <a:picLocks noChangeAspect="1"/>
          </p:cNvPicPr>
          <p:nvPr/>
        </p:nvPicPr>
        <p:blipFill>
          <a:blip r:embed="rId4"/>
          <a:srcRect/>
          <a:stretch>
            <a:fillRect/>
          </a:stretch>
        </p:blipFill>
        <p:spPr bwMode="auto">
          <a:xfrm>
            <a:off x="0" y="0"/>
            <a:ext cx="2301875" cy="1725613"/>
          </a:xfrm>
          <a:prstGeom prst="rect">
            <a:avLst/>
          </a:prstGeom>
          <a:noFill/>
          <a:ln w="9525">
            <a:no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0" y="1219200"/>
            <a:ext cx="9144000" cy="5570538"/>
          </a:xfrm>
          <a:prstGeom prst="rect">
            <a:avLst/>
          </a:prstGeom>
          <a:noFill/>
          <a:ln w="9525">
            <a:noFill/>
            <a:miter lim="800000"/>
            <a:headEnd/>
            <a:tailEnd/>
          </a:ln>
        </p:spPr>
        <p:txBody>
          <a:bodyPr>
            <a:prstTxWarp prst="textNoShape">
              <a:avLst/>
            </a:prstTxWarp>
            <a:spAutoFit/>
          </a:bodyPr>
          <a:lstStyle/>
          <a:p>
            <a:pPr defTabSz="457200"/>
            <a:endParaRPr lang="en-GB" sz="2000">
              <a:solidFill>
                <a:srgbClr val="FF0000"/>
              </a:solidFill>
              <a:latin typeface="Calibri"/>
              <a:ea typeface="ヒラギノ角ゴ Pro W3" charset="-128"/>
              <a:cs typeface="ヒラギノ角ゴ Pro W3" charset="-128"/>
            </a:endParaRPr>
          </a:p>
          <a:p>
            <a:pPr defTabSz="457200"/>
            <a:endParaRPr lang="en-GB" sz="2000">
              <a:solidFill>
                <a:srgbClr val="FF0000"/>
              </a:solidFill>
              <a:latin typeface="Calibri"/>
              <a:ea typeface="ヒラギノ角ゴ Pro W3" charset="-128"/>
              <a:cs typeface="ヒラギノ角ゴ Pro W3" charset="-128"/>
            </a:endParaRPr>
          </a:p>
          <a:p>
            <a:pPr defTabSz="457200"/>
            <a:r>
              <a:rPr lang="en-GB" sz="2000" b="1">
                <a:solidFill>
                  <a:srgbClr val="FF0000"/>
                </a:solidFill>
                <a:latin typeface="Calibri"/>
                <a:ea typeface="ヒラギノ角ゴ Pro W3" charset="-128"/>
                <a:cs typeface="ヒラギノ角ゴ Pro W3" charset="-128"/>
              </a:rPr>
              <a:t>Because of concealed ovulation,</a:t>
            </a:r>
            <a:r>
              <a:rPr lang="en-GB" sz="2000" b="1">
                <a:solidFill>
                  <a:prstClr val="black"/>
                </a:solidFill>
                <a:latin typeface="Calibri"/>
                <a:ea typeface="ヒラギノ角ゴ Pro W3" charset="-128"/>
                <a:cs typeface="ヒラギノ角ゴ Pro W3" charset="-128"/>
              </a:rPr>
              <a:t> exclusive access could only be gained </a:t>
            </a:r>
            <a:r>
              <a:rPr lang="en-GB" sz="2000" b="1">
                <a:solidFill>
                  <a:srgbClr val="FF0000"/>
                </a:solidFill>
                <a:latin typeface="Calibri"/>
                <a:ea typeface="ヒラギノ角ゴ Pro W3" charset="-128"/>
                <a:cs typeface="ヒラギノ角ゴ Pro W3" charset="-128"/>
              </a:rPr>
              <a:t>by long term relations,</a:t>
            </a:r>
            <a:r>
              <a:rPr lang="en-GB" sz="2000" b="1">
                <a:solidFill>
                  <a:prstClr val="black"/>
                </a:solidFill>
                <a:latin typeface="Calibri"/>
                <a:ea typeface="ヒラギノ角ゴ Pro W3" charset="-128"/>
                <a:cs typeface="ヒラギノ角ゴ Pro W3" charset="-128"/>
              </a:rPr>
              <a:t> which, in hunting and gathering societies, required women’s cooperation. Unlike other female primates, women had some </a:t>
            </a:r>
            <a:r>
              <a:rPr lang="en-GB" sz="2000" b="1">
                <a:solidFill>
                  <a:srgbClr val="FF0000"/>
                </a:solidFill>
                <a:latin typeface="Calibri"/>
                <a:ea typeface="ヒラギノ角ゴ Pro W3" charset="-128"/>
                <a:cs typeface="ヒラギノ角ゴ Pro W3" charset="-128"/>
              </a:rPr>
              <a:t>bargaining power,</a:t>
            </a:r>
            <a:r>
              <a:rPr lang="en-GB" sz="2000" b="1">
                <a:solidFill>
                  <a:prstClr val="black"/>
                </a:solidFill>
                <a:latin typeface="Calibri"/>
                <a:ea typeface="ヒラギノ角ゴ Pro W3" charset="-128"/>
                <a:cs typeface="ヒラギノ角ゴ Pro W3" charset="-128"/>
              </a:rPr>
              <a:t> including the possibility of exchanging exclusive access for parental care or other benefits.</a:t>
            </a:r>
          </a:p>
          <a:p>
            <a:pPr defTabSz="457200"/>
            <a:endParaRPr lang="en-GB" sz="2000" b="1">
              <a:solidFill>
                <a:prstClr val="black"/>
              </a:solidFill>
              <a:latin typeface="Calibri"/>
              <a:ea typeface="ヒラギノ角ゴ Pro W3" charset="-128"/>
              <a:cs typeface="ヒラギノ角ゴ Pro W3" charset="-128"/>
            </a:endParaRPr>
          </a:p>
          <a:p>
            <a:pPr defTabSz="457200"/>
            <a:r>
              <a:rPr lang="en-GB" sz="2000" b="1">
                <a:solidFill>
                  <a:prstClr val="black"/>
                </a:solidFill>
                <a:latin typeface="Calibri"/>
                <a:ea typeface="ヒラギノ角ゴ Pro W3" charset="-128"/>
                <a:cs typeface="ヒラギノ角ゴ Pro W3" charset="-128"/>
              </a:rPr>
              <a:t>Long term deals require articulated languages, emotional and rational understanding, social and political skills and the ability to show some moral virtues such as commitment and loyalty.</a:t>
            </a:r>
          </a:p>
          <a:p>
            <a:pPr defTabSz="457200"/>
            <a:endParaRPr lang="en-GB" sz="2000" b="1">
              <a:solidFill>
                <a:prstClr val="black"/>
              </a:solidFill>
              <a:latin typeface="Calibri"/>
              <a:ea typeface="ヒラギノ角ゴ Pro W3" charset="-128"/>
              <a:cs typeface="ヒラギノ角ゴ Pro W3" charset="-128"/>
            </a:endParaRPr>
          </a:p>
          <a:p>
            <a:pPr defTabSz="457200"/>
            <a:r>
              <a:rPr lang="en-GB" sz="2000" b="1">
                <a:solidFill>
                  <a:prstClr val="black"/>
                </a:solidFill>
                <a:latin typeface="Calibri"/>
                <a:ea typeface="ヒラギノ角ゴ Pro W3" charset="-128"/>
                <a:cs typeface="ヒラギノ角ゴ Pro W3" charset="-128"/>
              </a:rPr>
              <a:t>The human fertilization system gave </a:t>
            </a:r>
            <a:r>
              <a:rPr lang="en-GB" sz="2000" b="1">
                <a:solidFill>
                  <a:srgbClr val="FF0000"/>
                </a:solidFill>
                <a:latin typeface="Calibri"/>
                <a:ea typeface="ヒラギノ角ゴ Pro W3" charset="-128"/>
                <a:cs typeface="ヒラギノ角ゴ Pro W3" charset="-128"/>
              </a:rPr>
              <a:t>a sexual subsidy to the “infant industry of our intelligence”.</a:t>
            </a:r>
            <a:r>
              <a:rPr lang="en-GB" sz="2000" b="1">
                <a:solidFill>
                  <a:prstClr val="black"/>
                </a:solidFill>
                <a:latin typeface="Calibri"/>
                <a:ea typeface="ヒラギノ角ゴ Pro W3" charset="-128"/>
                <a:cs typeface="ヒラギノ角ゴ Pro W3" charset="-128"/>
              </a:rPr>
              <a:t> The </a:t>
            </a:r>
            <a:r>
              <a:rPr lang="en-GB" sz="2000" b="1" u="sng">
                <a:solidFill>
                  <a:prstClr val="black"/>
                </a:solidFill>
                <a:latin typeface="Calibri"/>
                <a:ea typeface="ヒラギノ角ゴ Pro W3" charset="-128"/>
                <a:cs typeface="ヒラギノ角ゴ Pro W3" charset="-128"/>
              </a:rPr>
              <a:t>positional advantage</a:t>
            </a:r>
            <a:r>
              <a:rPr lang="en-GB" sz="2000" b="1">
                <a:solidFill>
                  <a:prstClr val="black"/>
                </a:solidFill>
                <a:latin typeface="Calibri"/>
                <a:ea typeface="ヒラギノ角ゴ Pro W3" charset="-128"/>
                <a:cs typeface="ヒラギノ角ゴ Pro W3" charset="-128"/>
              </a:rPr>
              <a:t> that intelligence gave in sexual selection allowed us to </a:t>
            </a:r>
            <a:r>
              <a:rPr lang="en-GB" sz="2000" b="1">
                <a:solidFill>
                  <a:srgbClr val="FF0000"/>
                </a:solidFill>
                <a:latin typeface="Calibri"/>
                <a:ea typeface="ヒラギノ角ゴ Pro W3" charset="-128"/>
                <a:cs typeface="ヒラギノ角ゴ Pro W3" charset="-128"/>
              </a:rPr>
              <a:t>overcome the public good and complementarities problems</a:t>
            </a:r>
            <a:r>
              <a:rPr lang="en-GB" sz="2000" b="1">
                <a:solidFill>
                  <a:prstClr val="black"/>
                </a:solidFill>
                <a:latin typeface="Calibri"/>
                <a:ea typeface="ヒラギノ角ゴ Pro W3" charset="-128"/>
                <a:cs typeface="ヒラギノ角ゴ Pro W3" charset="-128"/>
              </a:rPr>
              <a:t> that impeded its development.  </a:t>
            </a:r>
          </a:p>
          <a:p>
            <a:pPr defTabSz="457200"/>
            <a:endParaRPr lang="en-GB" sz="1800">
              <a:solidFill>
                <a:prstClr val="black"/>
              </a:solidFill>
              <a:latin typeface="Calibri"/>
              <a:ea typeface="ヒラギノ角ゴ Pro W3" charset="-128"/>
              <a:cs typeface="ヒラギノ角ゴ Pro W3" charset="-128"/>
            </a:endParaRPr>
          </a:p>
          <a:p>
            <a:pPr defTabSz="457200"/>
            <a:endParaRPr lang="en-GB" sz="1800">
              <a:solidFill>
                <a:prstClr val="black"/>
              </a:solidFill>
              <a:latin typeface="Calibri"/>
              <a:ea typeface="ヒラギノ角ゴ Pro W3" charset="-128"/>
              <a:cs typeface="ヒラギノ角ゴ Pro W3" charset="-128"/>
            </a:endParaRPr>
          </a:p>
        </p:txBody>
      </p:sp>
      <p:sp>
        <p:nvSpPr>
          <p:cNvPr id="38915" name="Rectangle 3"/>
          <p:cNvSpPr>
            <a:spLocks noGrp="1" noChangeArrowheads="1"/>
          </p:cNvSpPr>
          <p:nvPr>
            <p:ph type="title" idx="4294967295"/>
          </p:nvPr>
        </p:nvSpPr>
        <p:spPr>
          <a:xfrm>
            <a:off x="1354138" y="0"/>
            <a:ext cx="7789862" cy="1576388"/>
          </a:xfrm>
          <a:solidFill>
            <a:schemeClr val="folHlink"/>
          </a:solidFill>
          <a:ln>
            <a:solidFill>
              <a:srgbClr val="660066"/>
            </a:solidFill>
          </a:ln>
        </p:spPr>
        <p:txBody>
          <a:bodyPr/>
          <a:lstStyle/>
          <a:p>
            <a:pPr eaLnBrk="1" hangingPunct="1"/>
            <a:r>
              <a:rPr lang="en-GB" sz="3600" b="1">
                <a:solidFill>
                  <a:srgbClr val="FFFF00"/>
                </a:solidFill>
              </a:rPr>
              <a:t>A Sexual Subsidy </a:t>
            </a:r>
            <a:br>
              <a:rPr lang="en-GB" sz="3600" b="1">
                <a:solidFill>
                  <a:srgbClr val="FFFF00"/>
                </a:solidFill>
              </a:rPr>
            </a:br>
            <a:r>
              <a:rPr lang="en-GB" sz="3600" b="1">
                <a:solidFill>
                  <a:srgbClr val="FFFF00"/>
                </a:solidFill>
              </a:rPr>
              <a:t>to Human Intelligence.</a:t>
            </a:r>
            <a:endParaRPr lang="en-GB">
              <a:solidFill>
                <a:srgbClr val="FFFF00"/>
              </a:solidFill>
            </a:endParaRPr>
          </a:p>
        </p:txBody>
      </p:sp>
      <p:pic>
        <p:nvPicPr>
          <p:cNvPr id="38916" name="Immagine 3"/>
          <p:cNvPicPr>
            <a:picLocks noChangeAspect="1"/>
          </p:cNvPicPr>
          <p:nvPr/>
        </p:nvPicPr>
        <p:blipFill>
          <a:blip r:embed="rId3"/>
          <a:srcRect/>
          <a:stretch>
            <a:fillRect/>
          </a:stretch>
        </p:blipFill>
        <p:spPr bwMode="auto">
          <a:xfrm>
            <a:off x="0" y="0"/>
            <a:ext cx="1354138" cy="1576388"/>
          </a:xfrm>
          <a:prstGeom prst="rect">
            <a:avLst/>
          </a:prstGeom>
          <a:noFill/>
          <a:ln w="9525">
            <a:solidFill>
              <a:srgbClr val="660066"/>
            </a:solidFill>
            <a:miter lim="800000"/>
            <a:headEnd/>
            <a:tailEn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1285875" y="0"/>
            <a:ext cx="6680200" cy="1498600"/>
          </a:xfrm>
          <a:solidFill>
            <a:srgbClr val="C0504D"/>
          </a:solidFill>
        </p:spPr>
        <p:txBody>
          <a:bodyPr/>
          <a:lstStyle/>
          <a:p>
            <a:pPr eaLnBrk="1" hangingPunct="1"/>
            <a:r>
              <a:rPr lang="en-GB" sz="4000">
                <a:solidFill>
                  <a:srgbClr val="FFFFFF"/>
                </a:solidFill>
              </a:rPr>
              <a:t>Human intelligence </a:t>
            </a:r>
            <a:br>
              <a:rPr lang="en-GB" sz="4000">
                <a:solidFill>
                  <a:srgbClr val="FFFFFF"/>
                </a:solidFill>
              </a:rPr>
            </a:br>
            <a:r>
              <a:rPr lang="en-GB" sz="4000">
                <a:solidFill>
                  <a:srgbClr val="FFFFFF"/>
                </a:solidFill>
              </a:rPr>
              <a:t>and sexual selection</a:t>
            </a:r>
          </a:p>
        </p:txBody>
      </p:sp>
      <p:sp>
        <p:nvSpPr>
          <p:cNvPr id="30723" name="Rectangle 3"/>
          <p:cNvSpPr>
            <a:spLocks noChangeArrowheads="1"/>
          </p:cNvSpPr>
          <p:nvPr/>
        </p:nvSpPr>
        <p:spPr bwMode="auto">
          <a:xfrm>
            <a:off x="0" y="1498898"/>
            <a:ext cx="9144000" cy="5892880"/>
          </a:xfrm>
          <a:prstGeom prst="rect">
            <a:avLst/>
          </a:prstGeom>
          <a:noFill/>
          <a:ln w="9525">
            <a:solidFill>
              <a:srgbClr val="660066"/>
            </a:solidFill>
            <a:miter lim="800000"/>
            <a:headEnd/>
            <a:tailEnd/>
          </a:ln>
          <a:effectLst>
            <a:softEdge rad="101600"/>
          </a:effectLst>
        </p:spPr>
        <p:txBody>
          <a:bodyPr>
            <a:prstTxWarp prst="textNoShape">
              <a:avLst/>
            </a:prstTxWarp>
            <a:spAutoFit/>
          </a:bodyPr>
          <a:lstStyle/>
          <a:p>
            <a:pPr defTabSz="457200" eaLnBrk="1" fontAlgn="auto" hangingPunct="1">
              <a:spcBef>
                <a:spcPts val="0"/>
              </a:spcBef>
              <a:spcAft>
                <a:spcPts val="0"/>
              </a:spcAft>
              <a:defRPr/>
            </a:pPr>
            <a:r>
              <a:rPr lang="en-GB" b="1" dirty="0">
                <a:solidFill>
                  <a:srgbClr val="660066"/>
                </a:solidFill>
                <a:latin typeface="Times" charset="0"/>
                <a:ea typeface="ヒラギノ角ゴ Pro W3" charset="-128"/>
                <a:cs typeface="ヒラギノ角ゴ Pro W3" charset="-128"/>
              </a:rPr>
              <a:t>For </a:t>
            </a:r>
            <a:r>
              <a:rPr lang="en-GB" b="1" dirty="0">
                <a:ln>
                  <a:solidFill>
                    <a:srgbClr val="FF0000"/>
                  </a:solidFill>
                </a:ln>
                <a:solidFill>
                  <a:srgbClr val="660066"/>
                </a:solidFill>
                <a:latin typeface="Times" charset="0"/>
                <a:ea typeface="ヒラギノ角ゴ Pro W3" charset="-128"/>
                <a:cs typeface="ヒラギノ角ゴ Pro W3" charset="-128"/>
              </a:rPr>
              <a:t>women</a:t>
            </a:r>
            <a:r>
              <a:rPr lang="en-GB" b="1" dirty="0">
                <a:solidFill>
                  <a:srgbClr val="660066"/>
                </a:solidFill>
                <a:latin typeface="Times" charset="0"/>
                <a:ea typeface="ヒラギノ角ゴ Pro W3" charset="-128"/>
                <a:cs typeface="ヒラギノ角ゴ Pro W3" charset="-128"/>
              </a:rPr>
              <a:t>, concealed ovulation implied that brain-power was a decisive element in sexual selection. With concealed ovulation receptivity signals could be sent only to the particular males best fitting their tastes and their interests (including the parental investments that one could have expected from particular partners).</a:t>
            </a:r>
            <a:r>
              <a:rPr lang="en-GB" b="1" dirty="0">
                <a:solidFill>
                  <a:srgbClr val="C0504D"/>
                </a:solidFill>
                <a:latin typeface="Times" charset="0"/>
                <a:ea typeface="ヒラギノ角ゴ Pro W3" charset="-128"/>
                <a:cs typeface="ヒラギノ角ゴ Pro W3" charset="-128"/>
              </a:rPr>
              <a:t> </a:t>
            </a:r>
            <a:r>
              <a:rPr lang="en-GB" b="1" dirty="0">
                <a:solidFill>
                  <a:srgbClr val="FF0000"/>
                </a:solidFill>
                <a:latin typeface="Times" charset="0"/>
                <a:ea typeface="ヒラギノ角ゴ Pro W3" charset="-128"/>
                <a:cs typeface="ヒラギノ角ゴ Pro W3" charset="-128"/>
              </a:rPr>
              <a:t>While, for most  species, signalling receptivity was a mechanical action, in the case of humans it became one of the many brain-intensive activities that women had to learn to perform. </a:t>
            </a:r>
          </a:p>
          <a:p>
            <a:pPr defTabSz="457200" eaLnBrk="1" fontAlgn="auto" hangingPunct="1">
              <a:spcBef>
                <a:spcPts val="0"/>
              </a:spcBef>
              <a:spcAft>
                <a:spcPts val="0"/>
              </a:spcAft>
              <a:defRPr/>
            </a:pPr>
            <a:r>
              <a:rPr lang="en-GB" b="1" dirty="0">
                <a:solidFill>
                  <a:srgbClr val="FF0000"/>
                </a:solidFill>
                <a:latin typeface="Times" charset="0"/>
                <a:ea typeface="ヒラギノ角ゴ Pro W3" charset="-128"/>
                <a:cs typeface="ヒラギノ角ゴ Pro W3" charset="-128"/>
              </a:rPr>
              <a:t> </a:t>
            </a:r>
          </a:p>
          <a:p>
            <a:pPr defTabSz="457200" eaLnBrk="1" fontAlgn="auto" hangingPunct="1">
              <a:spcBef>
                <a:spcPts val="0"/>
              </a:spcBef>
              <a:spcAft>
                <a:spcPts val="0"/>
              </a:spcAft>
              <a:defRPr/>
            </a:pPr>
            <a:r>
              <a:rPr lang="en-GB" b="1" dirty="0">
                <a:solidFill>
                  <a:srgbClr val="660066"/>
                </a:solidFill>
                <a:latin typeface="Times" charset="0"/>
                <a:ea typeface="ヒラギノ角ゴ Pro W3" charset="-128"/>
                <a:cs typeface="ヒラギノ角ゴ Pro W3" charset="-128"/>
              </a:rPr>
              <a:t>In order to gain exclusive access to fertility </a:t>
            </a:r>
            <a:r>
              <a:rPr lang="en-GB" b="1" dirty="0">
                <a:ln>
                  <a:solidFill>
                    <a:srgbClr val="FF0000"/>
                  </a:solidFill>
                </a:ln>
                <a:solidFill>
                  <a:srgbClr val="660066"/>
                </a:solidFill>
                <a:latin typeface="Times" charset="0"/>
                <a:ea typeface="ヒラギノ角ゴ Pro W3" charset="-128"/>
                <a:cs typeface="ヒラギノ角ゴ Pro W3" charset="-128"/>
              </a:rPr>
              <a:t>also men</a:t>
            </a:r>
            <a:r>
              <a:rPr lang="en-GB" b="1" dirty="0">
                <a:solidFill>
                  <a:srgbClr val="660066"/>
                </a:solidFill>
                <a:latin typeface="Times" charset="0"/>
                <a:ea typeface="ヒラギノ角ゴ Pro W3" charset="-128"/>
                <a:cs typeface="ヒラギノ角ゴ Pro W3" charset="-128"/>
              </a:rPr>
              <a:t> had also to acquire brain-intensive social skills. In order to find reliable partners  they had to learn to play all sorts of complicated social games (and also, sometimes, the ability to break the rules). </a:t>
            </a:r>
          </a:p>
          <a:p>
            <a:pPr defTabSz="457200" eaLnBrk="1" fontAlgn="auto" hangingPunct="1">
              <a:spcBef>
                <a:spcPts val="0"/>
              </a:spcBef>
              <a:spcAft>
                <a:spcPts val="0"/>
              </a:spcAft>
              <a:defRPr/>
            </a:pPr>
            <a:r>
              <a:rPr lang="en-GB" b="1" dirty="0">
                <a:solidFill>
                  <a:srgbClr val="C0504D"/>
                </a:solidFill>
                <a:latin typeface="Times" charset="0"/>
                <a:ea typeface="ヒラギノ角ゴ Pro W3" charset="-128"/>
                <a:cs typeface="ヒラギノ角ゴ Pro W3" charset="-128"/>
              </a:rPr>
              <a:t> </a:t>
            </a:r>
          </a:p>
          <a:p>
            <a:pPr defTabSz="457200" eaLnBrk="1" fontAlgn="auto" hangingPunct="1">
              <a:spcBef>
                <a:spcPts val="0"/>
              </a:spcBef>
              <a:spcAft>
                <a:spcPts val="0"/>
              </a:spcAft>
              <a:defRPr/>
            </a:pPr>
            <a:endParaRPr lang="en-GB" sz="1800" b="1" dirty="0">
              <a:solidFill>
                <a:srgbClr val="C0504D"/>
              </a:solidFill>
              <a:latin typeface="Calibri"/>
              <a:ea typeface="ヒラギノ角ゴ Pro W3" charset="-128"/>
              <a:cs typeface="ヒラギノ角ゴ Pro W3" charset="-128"/>
            </a:endParaRPr>
          </a:p>
          <a:p>
            <a:pPr defTabSz="457200" eaLnBrk="1" fontAlgn="auto" hangingPunct="1">
              <a:spcBef>
                <a:spcPts val="0"/>
              </a:spcBef>
              <a:spcAft>
                <a:spcPts val="0"/>
              </a:spcAft>
              <a:defRPr/>
            </a:pPr>
            <a:endParaRPr lang="en-GB" sz="1800" dirty="0">
              <a:solidFill>
                <a:prstClr val="black"/>
              </a:solidFill>
              <a:latin typeface="Calibri"/>
              <a:ea typeface="ヒラギノ角ゴ Pro W3" charset="-128"/>
              <a:cs typeface="ヒラギノ角ゴ Pro W3" charset="-128"/>
            </a:endParaRPr>
          </a:p>
        </p:txBody>
      </p:sp>
      <p:pic>
        <p:nvPicPr>
          <p:cNvPr id="40964" name="Immagine 3"/>
          <p:cNvPicPr>
            <a:picLocks noChangeAspect="1"/>
          </p:cNvPicPr>
          <p:nvPr/>
        </p:nvPicPr>
        <p:blipFill>
          <a:blip r:embed="rId3"/>
          <a:srcRect/>
          <a:stretch>
            <a:fillRect/>
          </a:stretch>
        </p:blipFill>
        <p:spPr bwMode="auto">
          <a:xfrm>
            <a:off x="0" y="0"/>
            <a:ext cx="1285875" cy="1498600"/>
          </a:xfrm>
          <a:prstGeom prst="rect">
            <a:avLst/>
          </a:prstGeom>
          <a:noFill/>
          <a:ln w="9525">
            <a:noFill/>
            <a:miter lim="800000"/>
            <a:headEnd/>
            <a:tailEnd/>
          </a:ln>
        </p:spPr>
      </p:pic>
      <p:pic>
        <p:nvPicPr>
          <p:cNvPr id="40965" name="Immagine 5"/>
          <p:cNvPicPr>
            <a:picLocks noChangeAspect="1"/>
          </p:cNvPicPr>
          <p:nvPr/>
        </p:nvPicPr>
        <p:blipFill>
          <a:blip r:embed="rId4"/>
          <a:srcRect/>
          <a:stretch>
            <a:fillRect/>
          </a:stretch>
        </p:blipFill>
        <p:spPr bwMode="auto">
          <a:xfrm>
            <a:off x="7966075" y="0"/>
            <a:ext cx="1177925" cy="1600200"/>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olo 1"/>
          <p:cNvSpPr>
            <a:spLocks noGrp="1"/>
          </p:cNvSpPr>
          <p:nvPr>
            <p:ph type="title"/>
          </p:nvPr>
        </p:nvSpPr>
        <p:spPr>
          <a:xfrm>
            <a:off x="2100263" y="0"/>
            <a:ext cx="7043737" cy="1417638"/>
          </a:xfrm>
          <a:solidFill>
            <a:srgbClr val="984807"/>
          </a:solidFill>
        </p:spPr>
        <p:txBody>
          <a:bodyPr/>
          <a:lstStyle/>
          <a:p>
            <a:pPr eaLnBrk="1" hangingPunct="1"/>
            <a:r>
              <a:rPr lang="it-IT" sz="2800">
                <a:solidFill>
                  <a:srgbClr val="FFFF00"/>
                </a:solidFill>
              </a:rPr>
              <a:t>The Classical Hypothesis: Harmony’s Fate</a:t>
            </a:r>
            <a:r>
              <a:rPr lang="it-IT">
                <a:solidFill>
                  <a:srgbClr val="FFFF00"/>
                </a:solidFill>
              </a:rPr>
              <a:t>.</a:t>
            </a:r>
          </a:p>
        </p:txBody>
      </p:sp>
      <p:sp>
        <p:nvSpPr>
          <p:cNvPr id="3" name="Segnaposto contenuto 2"/>
          <p:cNvSpPr>
            <a:spLocks noGrp="1"/>
          </p:cNvSpPr>
          <p:nvPr>
            <p:ph idx="1"/>
          </p:nvPr>
        </p:nvSpPr>
        <p:spPr>
          <a:xfrm>
            <a:off x="2100263" y="1417638"/>
            <a:ext cx="7043737" cy="5440362"/>
          </a:xfrm>
          <a:solidFill>
            <a:schemeClr val="accent2">
              <a:lumMod val="40000"/>
              <a:lumOff val="60000"/>
            </a:schemeClr>
          </a:solidFill>
        </p:spPr>
        <p:txBody>
          <a:bodyPr rtlCol="0">
            <a:normAutofit/>
          </a:bodyPr>
          <a:lstStyle/>
          <a:p>
            <a:pPr eaLnBrk="1" fontAlgn="auto" hangingPunct="1">
              <a:spcAft>
                <a:spcPts val="0"/>
              </a:spcAft>
              <a:buFontTx/>
              <a:buNone/>
              <a:defRPr/>
            </a:pPr>
            <a:r>
              <a:rPr lang="en-GB" sz="2400">
                <a:ea typeface="+mn-ea"/>
                <a:cs typeface="+mn-cs"/>
              </a:rPr>
              <a:t>Harmony was given as bride to Cadmus the founder Thebe who had saved Zeus from the monster Tifeus.</a:t>
            </a:r>
          </a:p>
          <a:p>
            <a:pPr eaLnBrk="1" fontAlgn="auto" hangingPunct="1">
              <a:spcAft>
                <a:spcPts val="0"/>
              </a:spcAft>
              <a:buFontTx/>
              <a:buNone/>
              <a:defRPr/>
            </a:pPr>
            <a:r>
              <a:rPr lang="en-GB" sz="2400">
                <a:ea typeface="+mn-ea"/>
                <a:cs typeface="+mn-cs"/>
              </a:rPr>
              <a:t> Her own fate and Thebe’s fate show that her mission was a failure and originated the great tradition of Greek tragedy.</a:t>
            </a:r>
          </a:p>
          <a:p>
            <a:pPr eaLnBrk="1" fontAlgn="auto" hangingPunct="1">
              <a:spcAft>
                <a:spcPts val="0"/>
              </a:spcAft>
              <a:buFontTx/>
              <a:buNone/>
              <a:defRPr/>
            </a:pPr>
            <a:r>
              <a:rPr lang="en-GB" sz="2400">
                <a:ea typeface="+mn-ea"/>
                <a:cs typeface="+mn-cs"/>
              </a:rPr>
              <a:t> She was the daughter of the God of Love and of the God of War and embodies the idea that Harmony required both Love and War.</a:t>
            </a:r>
          </a:p>
          <a:p>
            <a:pPr eaLnBrk="1" fontAlgn="auto" hangingPunct="1">
              <a:spcAft>
                <a:spcPts val="0"/>
              </a:spcAft>
              <a:buFontTx/>
              <a:buNone/>
              <a:defRPr/>
            </a:pPr>
            <a:r>
              <a:rPr lang="en-GB" sz="2400">
                <a:ea typeface="+mn-ea"/>
                <a:cs typeface="+mn-cs"/>
              </a:rPr>
              <a:t>The solidarity of communities should co-evolved and in some sense it was a product of war and hate.</a:t>
            </a:r>
          </a:p>
          <a:p>
            <a:pPr eaLnBrk="1" fontAlgn="auto" hangingPunct="1">
              <a:spcAft>
                <a:spcPts val="0"/>
              </a:spcAft>
              <a:buFontTx/>
              <a:buNone/>
              <a:defRPr/>
            </a:pPr>
            <a:r>
              <a:rPr lang="en-GB" sz="2400">
                <a:ea typeface="+mn-ea"/>
                <a:cs typeface="+mn-cs"/>
              </a:rPr>
              <a:t>Harmony was a Goddess of Parrochial Altruism!</a:t>
            </a:r>
          </a:p>
          <a:p>
            <a:pPr eaLnBrk="1" fontAlgn="auto" hangingPunct="1">
              <a:spcAft>
                <a:spcPts val="0"/>
              </a:spcAft>
              <a:buFontTx/>
              <a:buNone/>
              <a:defRPr/>
            </a:pPr>
            <a:r>
              <a:rPr lang="en-GB" sz="2400">
                <a:ea typeface="+mn-ea"/>
                <a:cs typeface="+mn-cs"/>
              </a:rPr>
              <a:t> </a:t>
            </a:r>
          </a:p>
        </p:txBody>
      </p:sp>
      <p:pic>
        <p:nvPicPr>
          <p:cNvPr id="43012" name="Picture 2"/>
          <p:cNvPicPr>
            <a:picLocks noChangeAspect="1" noChangeArrowheads="1"/>
          </p:cNvPicPr>
          <p:nvPr/>
        </p:nvPicPr>
        <p:blipFill>
          <a:blip r:embed="rId2"/>
          <a:srcRect/>
          <a:stretch>
            <a:fillRect/>
          </a:stretch>
        </p:blipFill>
        <p:spPr bwMode="auto">
          <a:xfrm>
            <a:off x="0" y="-152400"/>
            <a:ext cx="2100263" cy="7010400"/>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219200"/>
          </a:xfrm>
          <a:solidFill>
            <a:srgbClr val="660066"/>
          </a:solidFill>
          <a:ln>
            <a:solidFill>
              <a:srgbClr val="660066"/>
            </a:solidFill>
          </a:ln>
        </p:spPr>
        <p:txBody>
          <a:bodyPr rtlCol="0">
            <a:normAutofit fontScale="90000"/>
          </a:bodyPr>
          <a:lstStyle/>
          <a:p>
            <a:pPr eaLnBrk="1" fontAlgn="auto" hangingPunct="1">
              <a:spcAft>
                <a:spcPts val="0"/>
              </a:spcAft>
              <a:defRPr/>
            </a:pPr>
            <a:r>
              <a:rPr lang="it-IT" dirty="0">
                <a:ln>
                  <a:solidFill>
                    <a:srgbClr val="CCFFCC"/>
                  </a:solidFill>
                </a:ln>
                <a:solidFill>
                  <a:srgbClr val="FFFF00"/>
                </a:solidFill>
                <a:ea typeface="+mj-ea"/>
                <a:cs typeface="+mj-cs"/>
              </a:rPr>
              <a:t>The </a:t>
            </a:r>
            <a:r>
              <a:rPr lang="it-IT" dirty="0" err="1">
                <a:ln>
                  <a:solidFill>
                    <a:srgbClr val="CCFFCC"/>
                  </a:solidFill>
                </a:ln>
                <a:solidFill>
                  <a:srgbClr val="FFFF00"/>
                </a:solidFill>
                <a:ea typeface="+mj-ea"/>
                <a:cs typeface="+mj-cs"/>
              </a:rPr>
              <a:t>Classical</a:t>
            </a:r>
            <a:r>
              <a:rPr lang="it-IT" dirty="0">
                <a:ln>
                  <a:solidFill>
                    <a:srgbClr val="CCFFCC"/>
                  </a:solidFill>
                </a:ln>
                <a:solidFill>
                  <a:srgbClr val="FFFF00"/>
                </a:solidFill>
                <a:ea typeface="+mj-ea"/>
                <a:cs typeface="+mj-cs"/>
              </a:rPr>
              <a:t> </a:t>
            </a:r>
            <a:r>
              <a:rPr lang="it-IT" dirty="0" err="1">
                <a:ln>
                  <a:solidFill>
                    <a:srgbClr val="CCFFCC"/>
                  </a:solidFill>
                </a:ln>
                <a:solidFill>
                  <a:srgbClr val="FFFF00"/>
                </a:solidFill>
                <a:ea typeface="+mj-ea"/>
                <a:cs typeface="+mj-cs"/>
              </a:rPr>
              <a:t>hypothesis</a:t>
            </a:r>
            <a:r>
              <a:rPr lang="it-IT" dirty="0">
                <a:ln>
                  <a:solidFill>
                    <a:srgbClr val="CCFFCC"/>
                  </a:solidFill>
                </a:ln>
                <a:solidFill>
                  <a:srgbClr val="FFFF00"/>
                </a:solidFill>
                <a:ea typeface="+mj-ea"/>
                <a:cs typeface="+mj-cs"/>
              </a:rPr>
              <a:t>: </a:t>
            </a:r>
            <a:br>
              <a:rPr lang="it-IT" dirty="0">
                <a:ln>
                  <a:solidFill>
                    <a:srgbClr val="CCFFCC"/>
                  </a:solidFill>
                </a:ln>
                <a:solidFill>
                  <a:srgbClr val="FFFF00"/>
                </a:solidFill>
                <a:ea typeface="+mj-ea"/>
                <a:cs typeface="+mj-cs"/>
              </a:rPr>
            </a:br>
            <a:r>
              <a:rPr lang="it-IT" dirty="0" err="1">
                <a:ln>
                  <a:solidFill>
                    <a:srgbClr val="CCFFCC"/>
                  </a:solidFill>
                </a:ln>
                <a:solidFill>
                  <a:srgbClr val="FFFF00"/>
                </a:solidFill>
                <a:ea typeface="+mj-ea"/>
                <a:cs typeface="+mj-cs"/>
              </a:rPr>
              <a:t>From</a:t>
            </a:r>
            <a:r>
              <a:rPr lang="it-IT" dirty="0">
                <a:ln>
                  <a:solidFill>
                    <a:srgbClr val="CCFFCC"/>
                  </a:solidFill>
                </a:ln>
                <a:solidFill>
                  <a:srgbClr val="FFFF00"/>
                </a:solidFill>
                <a:ea typeface="+mj-ea"/>
                <a:cs typeface="+mj-cs"/>
              </a:rPr>
              <a:t> War </a:t>
            </a:r>
            <a:r>
              <a:rPr lang="it-IT" dirty="0" err="1">
                <a:ln>
                  <a:solidFill>
                    <a:srgbClr val="CCFFCC"/>
                  </a:solidFill>
                </a:ln>
                <a:solidFill>
                  <a:srgbClr val="FFFF00"/>
                </a:solidFill>
                <a:ea typeface="+mj-ea"/>
                <a:cs typeface="+mj-cs"/>
              </a:rPr>
              <a:t>to</a:t>
            </a:r>
            <a:r>
              <a:rPr lang="it-IT" dirty="0">
                <a:ln>
                  <a:solidFill>
                    <a:srgbClr val="CCFFCC"/>
                  </a:solidFill>
                </a:ln>
                <a:solidFill>
                  <a:srgbClr val="FFFF00"/>
                </a:solidFill>
                <a:ea typeface="+mj-ea"/>
                <a:cs typeface="+mj-cs"/>
              </a:rPr>
              <a:t> Love.</a:t>
            </a:r>
          </a:p>
        </p:txBody>
      </p:sp>
      <p:sp>
        <p:nvSpPr>
          <p:cNvPr id="64515" name="Segnaposto contenuto 4"/>
          <p:cNvSpPr>
            <a:spLocks noGrp="1"/>
          </p:cNvSpPr>
          <p:nvPr>
            <p:ph idx="1"/>
          </p:nvPr>
        </p:nvSpPr>
        <p:spPr>
          <a:xfrm>
            <a:off x="533400" y="1371600"/>
            <a:ext cx="8305800" cy="5257800"/>
          </a:xfrm>
        </p:spPr>
        <p:txBody>
          <a:bodyPr rtlCol="0">
            <a:normAutofit lnSpcReduction="10000"/>
          </a:bodyPr>
          <a:lstStyle/>
          <a:p>
            <a:pPr eaLnBrk="1" fontAlgn="auto" hangingPunct="1">
              <a:spcAft>
                <a:spcPts val="0"/>
              </a:spcAft>
              <a:buFont typeface="Arial"/>
              <a:buChar char="•"/>
              <a:defRPr/>
            </a:pPr>
            <a:r>
              <a:rPr lang="it-IT" sz="2400" dirty="0" err="1">
                <a:ea typeface="+mn-ea"/>
                <a:cs typeface="+mn-cs"/>
              </a:rPr>
              <a:t>Human</a:t>
            </a:r>
            <a:r>
              <a:rPr lang="it-IT" sz="2400" dirty="0">
                <a:ea typeface="+mn-ea"/>
                <a:cs typeface="+mn-cs"/>
              </a:rPr>
              <a:t> cultural </a:t>
            </a:r>
            <a:r>
              <a:rPr lang="it-IT" sz="2400" dirty="0" err="1">
                <a:ea typeface="+mn-ea"/>
                <a:cs typeface="+mn-cs"/>
              </a:rPr>
              <a:t>differentiation</a:t>
            </a:r>
            <a:r>
              <a:rPr lang="it-IT" sz="2400" dirty="0">
                <a:ea typeface="+mn-ea"/>
                <a:cs typeface="+mn-cs"/>
              </a:rPr>
              <a:t> </a:t>
            </a:r>
            <a:r>
              <a:rPr lang="it-IT" sz="2400" dirty="0" err="1">
                <a:ea typeface="+mn-ea"/>
                <a:cs typeface="+mn-cs"/>
              </a:rPr>
              <a:t>allowed</a:t>
            </a:r>
            <a:r>
              <a:rPr lang="it-IT" sz="2400" dirty="0">
                <a:ea typeface="+mn-ea"/>
                <a:cs typeface="+mn-cs"/>
              </a:rPr>
              <a:t> </a:t>
            </a:r>
            <a:r>
              <a:rPr lang="it-IT" sz="2400" dirty="0" err="1">
                <a:ea typeface="+mn-ea"/>
                <a:cs typeface="+mn-cs"/>
              </a:rPr>
              <a:t>an</a:t>
            </a:r>
            <a:r>
              <a:rPr lang="it-IT" sz="2400" dirty="0">
                <a:ea typeface="+mn-ea"/>
                <a:cs typeface="+mn-cs"/>
              </a:rPr>
              <a:t> </a:t>
            </a:r>
            <a:r>
              <a:rPr lang="it-IT" sz="2400" dirty="0" err="1">
                <a:ea typeface="+mn-ea"/>
                <a:cs typeface="+mn-cs"/>
              </a:rPr>
              <a:t>unlimited</a:t>
            </a:r>
            <a:r>
              <a:rPr lang="it-IT" sz="2400" dirty="0">
                <a:ea typeface="+mn-ea"/>
                <a:cs typeface="+mn-cs"/>
              </a:rPr>
              <a:t> </a:t>
            </a:r>
            <a:r>
              <a:rPr lang="it-IT" sz="2400" dirty="0" err="1">
                <a:ea typeface="+mn-ea"/>
                <a:cs typeface="+mn-cs"/>
              </a:rPr>
              <a:t>possibility</a:t>
            </a:r>
            <a:r>
              <a:rPr lang="it-IT" sz="2400" dirty="0">
                <a:ea typeface="+mn-ea"/>
                <a:cs typeface="+mn-cs"/>
              </a:rPr>
              <a:t> </a:t>
            </a:r>
            <a:r>
              <a:rPr lang="it-IT" sz="2400" dirty="0" err="1">
                <a:ea typeface="+mn-ea"/>
                <a:cs typeface="+mn-cs"/>
              </a:rPr>
              <a:t>of</a:t>
            </a:r>
            <a:r>
              <a:rPr lang="it-IT" sz="2400" dirty="0">
                <a:ea typeface="+mn-ea"/>
                <a:cs typeface="+mn-cs"/>
              </a:rPr>
              <a:t> </a:t>
            </a:r>
            <a:r>
              <a:rPr lang="it-IT" sz="2400" dirty="0" err="1">
                <a:ea typeface="+mn-ea"/>
                <a:cs typeface="+mn-cs"/>
              </a:rPr>
              <a:t>waging</a:t>
            </a:r>
            <a:r>
              <a:rPr lang="it-IT" sz="2400" dirty="0">
                <a:ea typeface="+mn-ea"/>
                <a:cs typeface="+mn-cs"/>
              </a:rPr>
              <a:t> </a:t>
            </a:r>
            <a:r>
              <a:rPr lang="it-IT" sz="2400" dirty="0" err="1">
                <a:ea typeface="+mn-ea"/>
                <a:cs typeface="+mn-cs"/>
              </a:rPr>
              <a:t>wars</a:t>
            </a:r>
            <a:r>
              <a:rPr lang="it-IT" sz="2400" dirty="0">
                <a:ea typeface="+mn-ea"/>
                <a:cs typeface="+mn-cs"/>
              </a:rPr>
              <a:t>.</a:t>
            </a:r>
          </a:p>
          <a:p>
            <a:pPr eaLnBrk="1" fontAlgn="auto" hangingPunct="1">
              <a:spcAft>
                <a:spcPts val="0"/>
              </a:spcAft>
              <a:buFont typeface="Arial"/>
              <a:buChar char="•"/>
              <a:defRPr/>
            </a:pPr>
            <a:r>
              <a:rPr lang="it-IT" sz="2400" dirty="0" err="1">
                <a:ea typeface="+mn-ea"/>
                <a:cs typeface="+mn-cs"/>
              </a:rPr>
              <a:t>Intragroup</a:t>
            </a:r>
            <a:r>
              <a:rPr lang="it-IT" sz="2400" dirty="0">
                <a:ea typeface="+mn-ea"/>
                <a:cs typeface="+mn-cs"/>
              </a:rPr>
              <a:t> love </a:t>
            </a:r>
            <a:r>
              <a:rPr lang="it-IT" sz="2400" dirty="0" err="1">
                <a:ea typeface="+mn-ea"/>
                <a:cs typeface="+mn-cs"/>
              </a:rPr>
              <a:t>was</a:t>
            </a:r>
            <a:r>
              <a:rPr lang="it-IT" sz="2400" dirty="0">
                <a:ea typeface="+mn-ea"/>
                <a:cs typeface="+mn-cs"/>
              </a:rPr>
              <a:t> </a:t>
            </a:r>
            <a:r>
              <a:rPr lang="it-IT" sz="2400" dirty="0" err="1">
                <a:ea typeface="+mn-ea"/>
                <a:cs typeface="+mn-cs"/>
              </a:rPr>
              <a:t>stimulated</a:t>
            </a:r>
            <a:r>
              <a:rPr lang="it-IT" sz="2400" dirty="0">
                <a:ea typeface="+mn-ea"/>
                <a:cs typeface="+mn-cs"/>
              </a:rPr>
              <a:t> </a:t>
            </a:r>
            <a:r>
              <a:rPr lang="it-IT" sz="2400" dirty="0" err="1">
                <a:ea typeface="+mn-ea"/>
                <a:cs typeface="+mn-cs"/>
              </a:rPr>
              <a:t>by</a:t>
            </a:r>
            <a:r>
              <a:rPr lang="it-IT" sz="2400" dirty="0">
                <a:ea typeface="+mn-ea"/>
                <a:cs typeface="+mn-cs"/>
              </a:rPr>
              <a:t> </a:t>
            </a:r>
            <a:r>
              <a:rPr lang="it-IT" sz="2400" dirty="0" err="1">
                <a:ea typeface="+mn-ea"/>
                <a:cs typeface="+mn-cs"/>
              </a:rPr>
              <a:t>intergroup</a:t>
            </a:r>
            <a:r>
              <a:rPr lang="it-IT" sz="2400" dirty="0">
                <a:ea typeface="+mn-ea"/>
                <a:cs typeface="+mn-cs"/>
              </a:rPr>
              <a:t> </a:t>
            </a:r>
            <a:r>
              <a:rPr lang="it-IT" sz="2400" dirty="0" err="1">
                <a:ea typeface="+mn-ea"/>
                <a:cs typeface="+mn-cs"/>
              </a:rPr>
              <a:t>hate</a:t>
            </a:r>
            <a:r>
              <a:rPr lang="it-IT" sz="2400" dirty="0">
                <a:ea typeface="+mn-ea"/>
                <a:cs typeface="+mn-cs"/>
              </a:rPr>
              <a:t>.</a:t>
            </a:r>
          </a:p>
          <a:p>
            <a:pPr eaLnBrk="1" fontAlgn="auto" hangingPunct="1">
              <a:spcAft>
                <a:spcPts val="0"/>
              </a:spcAft>
              <a:buFont typeface="Arial"/>
              <a:buChar char="•"/>
              <a:defRPr/>
            </a:pPr>
            <a:r>
              <a:rPr lang="it-IT" sz="2400" dirty="0" err="1">
                <a:ea typeface="+mn-ea"/>
                <a:cs typeface="+mn-cs"/>
              </a:rPr>
              <a:t>Wars</a:t>
            </a:r>
            <a:r>
              <a:rPr lang="it-IT" sz="2400" dirty="0">
                <a:ea typeface="+mn-ea"/>
                <a:cs typeface="+mn-cs"/>
              </a:rPr>
              <a:t> </a:t>
            </a:r>
            <a:r>
              <a:rPr lang="it-IT" sz="2400" dirty="0" err="1">
                <a:ea typeface="+mn-ea"/>
                <a:cs typeface="+mn-cs"/>
              </a:rPr>
              <a:t>allowed</a:t>
            </a:r>
            <a:r>
              <a:rPr lang="it-IT" sz="2400" dirty="0">
                <a:ea typeface="+mn-ea"/>
                <a:cs typeface="+mn-cs"/>
              </a:rPr>
              <a:t> </a:t>
            </a:r>
            <a:r>
              <a:rPr lang="it-IT" sz="2400" dirty="0" err="1">
                <a:ea typeface="+mn-ea"/>
                <a:cs typeface="+mn-cs"/>
              </a:rPr>
              <a:t>group</a:t>
            </a:r>
            <a:r>
              <a:rPr lang="it-IT" sz="2400" dirty="0">
                <a:ea typeface="+mn-ea"/>
                <a:cs typeface="+mn-cs"/>
              </a:rPr>
              <a:t> </a:t>
            </a:r>
            <a:r>
              <a:rPr lang="it-IT" sz="2400" dirty="0" err="1">
                <a:ea typeface="+mn-ea"/>
                <a:cs typeface="+mn-cs"/>
              </a:rPr>
              <a:t>selection</a:t>
            </a:r>
            <a:r>
              <a:rPr lang="it-IT" sz="2400" dirty="0">
                <a:ea typeface="+mn-ea"/>
                <a:cs typeface="+mn-cs"/>
              </a:rPr>
              <a:t> </a:t>
            </a:r>
            <a:r>
              <a:rPr lang="it-IT" sz="2400" dirty="0" err="1">
                <a:ea typeface="+mn-ea"/>
                <a:cs typeface="+mn-cs"/>
              </a:rPr>
              <a:t>favouring</a:t>
            </a:r>
            <a:r>
              <a:rPr lang="it-IT" sz="2400" dirty="0">
                <a:ea typeface="+mn-ea"/>
                <a:cs typeface="+mn-cs"/>
              </a:rPr>
              <a:t> </a:t>
            </a:r>
            <a:r>
              <a:rPr lang="it-IT" sz="2400" dirty="0" err="1">
                <a:ea typeface="+mn-ea"/>
                <a:cs typeface="+mn-cs"/>
              </a:rPr>
              <a:t>groups</a:t>
            </a:r>
            <a:r>
              <a:rPr lang="it-IT" sz="2400" dirty="0">
                <a:ea typeface="+mn-ea"/>
                <a:cs typeface="+mn-cs"/>
              </a:rPr>
              <a:t> </a:t>
            </a:r>
            <a:r>
              <a:rPr lang="it-IT" sz="2400" dirty="0" err="1">
                <a:ea typeface="+mn-ea"/>
                <a:cs typeface="+mn-cs"/>
              </a:rPr>
              <a:t>that</a:t>
            </a:r>
            <a:r>
              <a:rPr lang="it-IT" sz="2400" dirty="0">
                <a:ea typeface="+mn-ea"/>
                <a:cs typeface="+mn-cs"/>
              </a:rPr>
              <a:t> </a:t>
            </a:r>
            <a:r>
              <a:rPr lang="it-IT" sz="2400" dirty="0" err="1">
                <a:ea typeface="+mn-ea"/>
                <a:cs typeface="+mn-cs"/>
              </a:rPr>
              <a:t>were</a:t>
            </a:r>
            <a:r>
              <a:rPr lang="it-IT" sz="2400" dirty="0">
                <a:ea typeface="+mn-ea"/>
                <a:cs typeface="+mn-cs"/>
              </a:rPr>
              <a:t> </a:t>
            </a:r>
            <a:r>
              <a:rPr lang="it-IT" sz="2400" dirty="0" err="1">
                <a:ea typeface="+mn-ea"/>
                <a:cs typeface="+mn-cs"/>
              </a:rPr>
              <a:t>characterized</a:t>
            </a:r>
            <a:r>
              <a:rPr lang="it-IT" sz="2400" dirty="0">
                <a:ea typeface="+mn-ea"/>
                <a:cs typeface="+mn-cs"/>
              </a:rPr>
              <a:t> </a:t>
            </a:r>
            <a:r>
              <a:rPr lang="it-IT" sz="2400" dirty="0" err="1">
                <a:ea typeface="+mn-ea"/>
                <a:cs typeface="+mn-cs"/>
              </a:rPr>
              <a:t>by</a:t>
            </a:r>
            <a:r>
              <a:rPr lang="it-IT" sz="2400" dirty="0">
                <a:ea typeface="+mn-ea"/>
                <a:cs typeface="+mn-cs"/>
              </a:rPr>
              <a:t> </a:t>
            </a:r>
            <a:r>
              <a:rPr lang="it-IT" sz="2400" dirty="0" err="1">
                <a:ea typeface="+mn-ea"/>
                <a:cs typeface="+mn-cs"/>
              </a:rPr>
              <a:t>internal</a:t>
            </a:r>
            <a:r>
              <a:rPr lang="it-IT" sz="2400" dirty="0">
                <a:ea typeface="+mn-ea"/>
                <a:cs typeface="+mn-cs"/>
              </a:rPr>
              <a:t> </a:t>
            </a:r>
            <a:r>
              <a:rPr lang="it-IT" sz="2400" dirty="0" err="1">
                <a:ea typeface="+mn-ea"/>
                <a:cs typeface="+mn-cs"/>
              </a:rPr>
              <a:t>harmony</a:t>
            </a:r>
            <a:r>
              <a:rPr lang="it-IT" sz="2400" dirty="0">
                <a:ea typeface="+mn-ea"/>
                <a:cs typeface="+mn-cs"/>
              </a:rPr>
              <a:t>.</a:t>
            </a:r>
          </a:p>
          <a:p>
            <a:pPr eaLnBrk="1" fontAlgn="auto" hangingPunct="1">
              <a:spcAft>
                <a:spcPts val="0"/>
              </a:spcAft>
              <a:buFont typeface="Arial"/>
              <a:buChar char="•"/>
              <a:defRPr/>
            </a:pPr>
            <a:r>
              <a:rPr lang="it-IT" sz="2400" dirty="0" err="1">
                <a:ea typeface="+mn-ea"/>
                <a:cs typeface="+mn-cs"/>
              </a:rPr>
              <a:t>Human</a:t>
            </a:r>
            <a:r>
              <a:rPr lang="it-IT" sz="2400" dirty="0">
                <a:ea typeface="+mn-ea"/>
                <a:cs typeface="+mn-cs"/>
              </a:rPr>
              <a:t> gender relations </a:t>
            </a:r>
            <a:r>
              <a:rPr lang="it-IT" sz="2400" dirty="0" err="1">
                <a:ea typeface="+mn-ea"/>
                <a:cs typeface="+mn-cs"/>
              </a:rPr>
              <a:t>were</a:t>
            </a:r>
            <a:r>
              <a:rPr lang="it-IT" sz="2400" dirty="0">
                <a:ea typeface="+mn-ea"/>
                <a:cs typeface="+mn-cs"/>
              </a:rPr>
              <a:t> </a:t>
            </a:r>
            <a:r>
              <a:rPr lang="it-IT" sz="2400" dirty="0" err="1">
                <a:ea typeface="+mn-ea"/>
                <a:cs typeface="+mn-cs"/>
              </a:rPr>
              <a:t>shaped</a:t>
            </a:r>
            <a:r>
              <a:rPr lang="it-IT" sz="2400" dirty="0">
                <a:ea typeface="+mn-ea"/>
                <a:cs typeface="+mn-cs"/>
              </a:rPr>
              <a:t> </a:t>
            </a:r>
            <a:r>
              <a:rPr lang="it-IT" sz="2400" dirty="0" err="1">
                <a:ea typeface="+mn-ea"/>
                <a:cs typeface="+mn-cs"/>
              </a:rPr>
              <a:t>by</a:t>
            </a:r>
            <a:r>
              <a:rPr lang="it-IT" sz="2400" dirty="0">
                <a:ea typeface="+mn-ea"/>
                <a:cs typeface="+mn-cs"/>
              </a:rPr>
              <a:t> the </a:t>
            </a:r>
            <a:r>
              <a:rPr lang="it-IT" sz="2400" dirty="0" err="1">
                <a:ea typeface="+mn-ea"/>
                <a:cs typeface="+mn-cs"/>
              </a:rPr>
              <a:t>need</a:t>
            </a:r>
            <a:r>
              <a:rPr lang="it-IT" sz="2400" dirty="0">
                <a:ea typeface="+mn-ea"/>
                <a:cs typeface="+mn-cs"/>
              </a:rPr>
              <a:t> </a:t>
            </a:r>
            <a:r>
              <a:rPr lang="it-IT" sz="2400" dirty="0" err="1">
                <a:ea typeface="+mn-ea"/>
                <a:cs typeface="+mn-cs"/>
              </a:rPr>
              <a:t>to</a:t>
            </a:r>
            <a:r>
              <a:rPr lang="it-IT" sz="2400" dirty="0">
                <a:ea typeface="+mn-ea"/>
                <a:cs typeface="+mn-cs"/>
              </a:rPr>
              <a:t> reduce </a:t>
            </a:r>
            <a:r>
              <a:rPr lang="it-IT" sz="2400" dirty="0" err="1">
                <a:ea typeface="+mn-ea"/>
                <a:cs typeface="+mn-cs"/>
              </a:rPr>
              <a:t>internal</a:t>
            </a:r>
            <a:r>
              <a:rPr lang="it-IT" sz="2400" dirty="0">
                <a:ea typeface="+mn-ea"/>
                <a:cs typeface="+mn-cs"/>
              </a:rPr>
              <a:t> </a:t>
            </a:r>
            <a:r>
              <a:rPr lang="it-IT" sz="2400" dirty="0" err="1">
                <a:ea typeface="+mn-ea"/>
                <a:cs typeface="+mn-cs"/>
              </a:rPr>
              <a:t>conflict</a:t>
            </a:r>
            <a:r>
              <a:rPr lang="it-IT" sz="2400" dirty="0">
                <a:ea typeface="+mn-ea"/>
                <a:cs typeface="+mn-cs"/>
              </a:rPr>
              <a:t>. </a:t>
            </a:r>
            <a:r>
              <a:rPr lang="it-IT" sz="2400" dirty="0" err="1">
                <a:ea typeface="+mn-ea"/>
                <a:cs typeface="+mn-cs"/>
              </a:rPr>
              <a:t>Concealed</a:t>
            </a:r>
            <a:r>
              <a:rPr lang="it-IT" sz="2400" dirty="0">
                <a:ea typeface="+mn-ea"/>
                <a:cs typeface="+mn-cs"/>
              </a:rPr>
              <a:t> </a:t>
            </a:r>
            <a:r>
              <a:rPr lang="it-IT" sz="2400" dirty="0" err="1">
                <a:ea typeface="+mn-ea"/>
                <a:cs typeface="+mn-cs"/>
              </a:rPr>
              <a:t>ovulation</a:t>
            </a:r>
            <a:r>
              <a:rPr lang="it-IT" sz="2400" dirty="0">
                <a:ea typeface="+mn-ea"/>
                <a:cs typeface="+mn-cs"/>
              </a:rPr>
              <a:t>, </a:t>
            </a:r>
            <a:r>
              <a:rPr lang="it-IT" sz="2400" dirty="0" err="1">
                <a:ea typeface="+mn-ea"/>
                <a:cs typeface="+mn-cs"/>
              </a:rPr>
              <a:t>hiding</a:t>
            </a:r>
            <a:r>
              <a:rPr lang="it-IT" sz="2400" dirty="0">
                <a:ea typeface="+mn-ea"/>
                <a:cs typeface="+mn-cs"/>
              </a:rPr>
              <a:t> </a:t>
            </a:r>
            <a:r>
              <a:rPr lang="it-IT" sz="2400" dirty="0" err="1">
                <a:ea typeface="+mn-ea"/>
                <a:cs typeface="+mn-cs"/>
              </a:rPr>
              <a:t>sexual</a:t>
            </a:r>
            <a:r>
              <a:rPr lang="it-IT" sz="2400" dirty="0">
                <a:ea typeface="+mn-ea"/>
                <a:cs typeface="+mn-cs"/>
              </a:rPr>
              <a:t> </a:t>
            </a:r>
            <a:r>
              <a:rPr lang="it-IT" sz="2400" dirty="0" err="1">
                <a:ea typeface="+mn-ea"/>
                <a:cs typeface="+mn-cs"/>
              </a:rPr>
              <a:t>attributes</a:t>
            </a:r>
            <a:r>
              <a:rPr lang="it-IT" sz="2400" dirty="0">
                <a:ea typeface="+mn-ea"/>
                <a:cs typeface="+mn-cs"/>
              </a:rPr>
              <a:t> and </a:t>
            </a:r>
            <a:r>
              <a:rPr lang="it-IT" sz="2400" dirty="0" err="1">
                <a:ea typeface="+mn-ea"/>
                <a:cs typeface="+mn-cs"/>
              </a:rPr>
              <a:t>monogamic</a:t>
            </a:r>
            <a:r>
              <a:rPr lang="it-IT" sz="2400" dirty="0">
                <a:ea typeface="+mn-ea"/>
                <a:cs typeface="+mn-cs"/>
              </a:rPr>
              <a:t> relations </a:t>
            </a:r>
            <a:r>
              <a:rPr lang="it-IT" sz="2400" dirty="0" err="1">
                <a:ea typeface="+mn-ea"/>
                <a:cs typeface="+mn-cs"/>
              </a:rPr>
              <a:t>may</a:t>
            </a:r>
            <a:r>
              <a:rPr lang="it-IT" sz="2400" dirty="0">
                <a:ea typeface="+mn-ea"/>
                <a:cs typeface="+mn-cs"/>
              </a:rPr>
              <a:t> </a:t>
            </a:r>
            <a:r>
              <a:rPr lang="it-IT" sz="2400" dirty="0" err="1">
                <a:ea typeface="+mn-ea"/>
                <a:cs typeface="+mn-cs"/>
              </a:rPr>
              <a:t>have</a:t>
            </a:r>
            <a:r>
              <a:rPr lang="it-IT" sz="2400" dirty="0">
                <a:ea typeface="+mn-ea"/>
                <a:cs typeface="+mn-cs"/>
              </a:rPr>
              <a:t> </a:t>
            </a:r>
            <a:r>
              <a:rPr lang="it-IT" sz="2400" dirty="0" err="1">
                <a:ea typeface="+mn-ea"/>
                <a:cs typeface="+mn-cs"/>
              </a:rPr>
              <a:t>been</a:t>
            </a:r>
            <a:r>
              <a:rPr lang="it-IT" sz="2400" dirty="0">
                <a:ea typeface="+mn-ea"/>
                <a:cs typeface="+mn-cs"/>
              </a:rPr>
              <a:t> </a:t>
            </a:r>
            <a:r>
              <a:rPr lang="it-IT" sz="2400" u="sng" dirty="0">
                <a:ea typeface="+mn-ea"/>
                <a:cs typeface="+mn-cs"/>
              </a:rPr>
              <a:t>the </a:t>
            </a:r>
            <a:r>
              <a:rPr lang="it-IT" sz="2400" u="sng" dirty="0" err="1">
                <a:ea typeface="+mn-ea"/>
                <a:cs typeface="+mn-cs"/>
              </a:rPr>
              <a:t>product</a:t>
            </a:r>
            <a:r>
              <a:rPr lang="it-IT" sz="2400" u="sng" dirty="0">
                <a:ea typeface="+mn-ea"/>
                <a:cs typeface="+mn-cs"/>
              </a:rPr>
              <a:t> </a:t>
            </a:r>
            <a:r>
              <a:rPr lang="it-IT" sz="2400" u="sng" dirty="0" err="1">
                <a:ea typeface="+mn-ea"/>
                <a:cs typeface="+mn-cs"/>
              </a:rPr>
              <a:t>of</a:t>
            </a:r>
            <a:r>
              <a:rPr lang="it-IT" sz="2400" u="sng" dirty="0">
                <a:ea typeface="+mn-ea"/>
                <a:cs typeface="+mn-cs"/>
              </a:rPr>
              <a:t> </a:t>
            </a:r>
            <a:r>
              <a:rPr lang="it-IT" sz="2400" u="sng" dirty="0" err="1">
                <a:ea typeface="+mn-ea"/>
                <a:cs typeface="+mn-cs"/>
              </a:rPr>
              <a:t>wars</a:t>
            </a:r>
            <a:r>
              <a:rPr lang="it-IT" sz="2400" u="sng" dirty="0">
                <a:ea typeface="+mn-ea"/>
                <a:cs typeface="+mn-cs"/>
              </a:rPr>
              <a:t> </a:t>
            </a:r>
            <a:r>
              <a:rPr lang="it-IT" sz="2400" dirty="0">
                <a:ea typeface="+mn-ea"/>
                <a:cs typeface="+mn-cs"/>
              </a:rPr>
              <a:t>and </a:t>
            </a:r>
            <a:r>
              <a:rPr lang="it-IT" sz="2400" dirty="0" err="1">
                <a:ea typeface="+mn-ea"/>
                <a:cs typeface="+mn-cs"/>
              </a:rPr>
              <a:t>of</a:t>
            </a:r>
            <a:r>
              <a:rPr lang="it-IT" sz="2400" dirty="0">
                <a:ea typeface="+mn-ea"/>
                <a:cs typeface="+mn-cs"/>
              </a:rPr>
              <a:t> </a:t>
            </a:r>
            <a:r>
              <a:rPr lang="it-IT" sz="2400" dirty="0" err="1">
                <a:ea typeface="+mn-ea"/>
                <a:cs typeface="+mn-cs"/>
              </a:rPr>
              <a:t>group</a:t>
            </a:r>
            <a:r>
              <a:rPr lang="it-IT" sz="2400" dirty="0">
                <a:ea typeface="+mn-ea"/>
                <a:cs typeface="+mn-cs"/>
              </a:rPr>
              <a:t> </a:t>
            </a:r>
            <a:r>
              <a:rPr lang="it-IT" sz="2400" dirty="0" err="1">
                <a:ea typeface="+mn-ea"/>
                <a:cs typeface="+mn-cs"/>
              </a:rPr>
              <a:t>selection</a:t>
            </a:r>
            <a:r>
              <a:rPr lang="it-IT" sz="2400" dirty="0">
                <a:ea typeface="+mn-ea"/>
                <a:cs typeface="+mn-cs"/>
              </a:rPr>
              <a:t>.</a:t>
            </a:r>
          </a:p>
          <a:p>
            <a:pPr eaLnBrk="1" fontAlgn="auto" hangingPunct="1">
              <a:spcAft>
                <a:spcPts val="0"/>
              </a:spcAft>
              <a:buFont typeface="Arial"/>
              <a:buChar char="•"/>
              <a:defRPr/>
            </a:pPr>
            <a:r>
              <a:rPr lang="it-IT" sz="2400" dirty="0">
                <a:ea typeface="+mn-ea"/>
                <a:cs typeface="+mn-cs"/>
              </a:rPr>
              <a:t>War </a:t>
            </a:r>
            <a:r>
              <a:rPr lang="it-IT" sz="2400" dirty="0" err="1">
                <a:ea typeface="+mn-ea"/>
                <a:cs typeface="+mn-cs"/>
              </a:rPr>
              <a:t>generated</a:t>
            </a:r>
            <a:r>
              <a:rPr lang="it-IT" sz="2400" dirty="0">
                <a:ea typeface="+mn-ea"/>
                <a:cs typeface="+mn-cs"/>
              </a:rPr>
              <a:t> </a:t>
            </a:r>
            <a:r>
              <a:rPr lang="it-IT" sz="2400" dirty="0" err="1">
                <a:ea typeface="+mn-ea"/>
                <a:cs typeface="+mn-cs"/>
              </a:rPr>
              <a:t>human</a:t>
            </a:r>
            <a:r>
              <a:rPr lang="it-IT" sz="2400" dirty="0">
                <a:ea typeface="+mn-ea"/>
                <a:cs typeface="+mn-cs"/>
              </a:rPr>
              <a:t> </a:t>
            </a:r>
            <a:r>
              <a:rPr lang="it-IT" sz="2400" dirty="0" err="1">
                <a:ea typeface="+mn-ea"/>
                <a:cs typeface="+mn-cs"/>
              </a:rPr>
              <a:t>harmony</a:t>
            </a:r>
            <a:r>
              <a:rPr lang="it-IT" sz="2400" dirty="0">
                <a:ea typeface="+mn-ea"/>
                <a:cs typeface="+mn-cs"/>
              </a:rPr>
              <a:t>, </a:t>
            </a:r>
            <a:r>
              <a:rPr lang="it-IT" sz="2400" dirty="0" err="1">
                <a:ea typeface="+mn-ea"/>
                <a:cs typeface="+mn-cs"/>
              </a:rPr>
              <a:t>human</a:t>
            </a:r>
            <a:r>
              <a:rPr lang="it-IT" sz="2400" dirty="0">
                <a:ea typeface="+mn-ea"/>
                <a:cs typeface="+mn-cs"/>
              </a:rPr>
              <a:t> gender relations and </a:t>
            </a:r>
            <a:r>
              <a:rPr lang="it-IT" sz="2400" dirty="0" err="1">
                <a:ea typeface="+mn-ea"/>
                <a:cs typeface="+mn-cs"/>
              </a:rPr>
              <a:t>human</a:t>
            </a:r>
            <a:r>
              <a:rPr lang="it-IT" sz="2400" dirty="0">
                <a:ea typeface="+mn-ea"/>
                <a:cs typeface="+mn-cs"/>
              </a:rPr>
              <a:t> love </a:t>
            </a:r>
            <a:r>
              <a:rPr lang="it-IT" sz="2400" dirty="0" err="1">
                <a:ea typeface="+mn-ea"/>
                <a:cs typeface="+mn-cs"/>
              </a:rPr>
              <a:t>together</a:t>
            </a:r>
            <a:r>
              <a:rPr lang="it-IT" sz="2400" dirty="0">
                <a:ea typeface="+mn-ea"/>
                <a:cs typeface="+mn-cs"/>
              </a:rPr>
              <a:t> </a:t>
            </a:r>
            <a:r>
              <a:rPr lang="it-IT" sz="2400" dirty="0" err="1">
                <a:ea typeface="+mn-ea"/>
                <a:cs typeface="+mn-cs"/>
              </a:rPr>
              <a:t>with</a:t>
            </a:r>
            <a:r>
              <a:rPr lang="it-IT" sz="2400" dirty="0">
                <a:ea typeface="+mn-ea"/>
                <a:cs typeface="+mn-cs"/>
              </a:rPr>
              <a:t> </a:t>
            </a:r>
            <a:r>
              <a:rPr lang="it-IT" sz="2400" dirty="0" err="1">
                <a:ea typeface="+mn-ea"/>
                <a:cs typeface="+mn-cs"/>
              </a:rPr>
              <a:t>hate</a:t>
            </a:r>
            <a:r>
              <a:rPr lang="it-IT" sz="2400" dirty="0">
                <a:ea typeface="+mn-ea"/>
                <a:cs typeface="+mn-cs"/>
              </a:rPr>
              <a:t>..</a:t>
            </a:r>
          </a:p>
          <a:p>
            <a:pPr eaLnBrk="1" fontAlgn="auto" hangingPunct="1">
              <a:spcAft>
                <a:spcPts val="0"/>
              </a:spcAft>
              <a:buFontTx/>
              <a:buNone/>
              <a:defRPr/>
            </a:pPr>
            <a:r>
              <a:rPr lang="it-IT" sz="2400" dirty="0" err="1">
                <a:ea typeface="+mn-ea"/>
                <a:cs typeface="+mn-cs"/>
              </a:rPr>
              <a:t>Questions</a:t>
            </a:r>
            <a:r>
              <a:rPr lang="it-IT" sz="2400" dirty="0">
                <a:ea typeface="+mn-ea"/>
                <a:cs typeface="+mn-cs"/>
              </a:rPr>
              <a:t>: No </a:t>
            </a:r>
            <a:r>
              <a:rPr lang="it-IT" sz="2400" dirty="0" err="1">
                <a:ea typeface="+mn-ea"/>
                <a:cs typeface="+mn-cs"/>
              </a:rPr>
              <a:t>harmony</a:t>
            </a:r>
            <a:r>
              <a:rPr lang="it-IT" sz="2400" dirty="0">
                <a:ea typeface="+mn-ea"/>
                <a:cs typeface="+mn-cs"/>
              </a:rPr>
              <a:t> </a:t>
            </a:r>
            <a:r>
              <a:rPr lang="it-IT" sz="2400" dirty="0" err="1">
                <a:ea typeface="+mn-ea"/>
                <a:cs typeface="+mn-cs"/>
              </a:rPr>
              <a:t>without</a:t>
            </a:r>
            <a:r>
              <a:rPr lang="it-IT" sz="2400" dirty="0">
                <a:ea typeface="+mn-ea"/>
                <a:cs typeface="+mn-cs"/>
              </a:rPr>
              <a:t> </a:t>
            </a:r>
            <a:r>
              <a:rPr lang="it-IT" sz="2400" dirty="0" err="1">
                <a:ea typeface="+mn-ea"/>
                <a:cs typeface="+mn-cs"/>
              </a:rPr>
              <a:t>wars</a:t>
            </a:r>
            <a:r>
              <a:rPr lang="it-IT" sz="2400" dirty="0">
                <a:ea typeface="+mn-ea"/>
                <a:cs typeface="+mn-cs"/>
              </a:rPr>
              <a:t>?</a:t>
            </a:r>
          </a:p>
          <a:p>
            <a:pPr eaLnBrk="1" fontAlgn="auto" hangingPunct="1">
              <a:spcAft>
                <a:spcPts val="0"/>
              </a:spcAft>
              <a:buFontTx/>
              <a:buNone/>
              <a:defRPr/>
            </a:pPr>
            <a:r>
              <a:rPr lang="it-IT" sz="2400" dirty="0">
                <a:ea typeface="+mn-ea"/>
                <a:cs typeface="+mn-cs"/>
              </a:rPr>
              <a:t>			No love </a:t>
            </a:r>
            <a:r>
              <a:rPr lang="it-IT" sz="2400" dirty="0" err="1">
                <a:ea typeface="+mn-ea"/>
                <a:cs typeface="+mn-cs"/>
              </a:rPr>
              <a:t>without</a:t>
            </a:r>
            <a:r>
              <a:rPr lang="it-IT" sz="2400" dirty="0">
                <a:ea typeface="+mn-ea"/>
                <a:cs typeface="+mn-cs"/>
              </a:rPr>
              <a:t> </a:t>
            </a:r>
            <a:r>
              <a:rPr lang="it-IT" sz="2400" dirty="0" err="1">
                <a:ea typeface="+mn-ea"/>
                <a:cs typeface="+mn-cs"/>
              </a:rPr>
              <a:t>hate</a:t>
            </a:r>
            <a:r>
              <a:rPr lang="it-IT" sz="2400" dirty="0">
                <a:ea typeface="+mn-ea"/>
                <a:cs typeface="+mn-cs"/>
              </a:rPr>
              <a:t>?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olo 5"/>
          <p:cNvSpPr>
            <a:spLocks noGrp="1"/>
          </p:cNvSpPr>
          <p:nvPr>
            <p:ph type="title"/>
          </p:nvPr>
        </p:nvSpPr>
        <p:spPr>
          <a:xfrm>
            <a:off x="0" y="0"/>
            <a:ext cx="3236913" cy="1981200"/>
          </a:xfrm>
          <a:solidFill>
            <a:srgbClr val="800000"/>
          </a:solidFill>
        </p:spPr>
        <p:txBody>
          <a:bodyPr/>
          <a:lstStyle/>
          <a:p>
            <a:pPr eaLnBrk="1" hangingPunct="1"/>
            <a:r>
              <a:rPr lang="it-IT" sz="3600">
                <a:solidFill>
                  <a:srgbClr val="FFFF00"/>
                </a:solidFill>
              </a:rPr>
              <a:t>The Biblical hypothesis: Babel Tower.</a:t>
            </a:r>
          </a:p>
        </p:txBody>
      </p:sp>
      <p:sp>
        <p:nvSpPr>
          <p:cNvPr id="45059" name="Segnaposto contenuto 6"/>
          <p:cNvSpPr>
            <a:spLocks noGrp="1"/>
          </p:cNvSpPr>
          <p:nvPr>
            <p:ph idx="1"/>
          </p:nvPr>
        </p:nvSpPr>
        <p:spPr>
          <a:xfrm>
            <a:off x="3352800" y="4800600"/>
            <a:ext cx="5791200" cy="2057400"/>
          </a:xfrm>
        </p:spPr>
        <p:txBody>
          <a:bodyPr/>
          <a:lstStyle/>
          <a:p>
            <a:pPr eaLnBrk="1" hangingPunct="1"/>
            <a:r>
              <a:rPr lang="it-IT" sz="2000" b="1">
                <a:solidFill>
                  <a:srgbClr val="660066"/>
                </a:solidFill>
              </a:rPr>
              <a:t>The LORD said, "If as one people speaking the same language they have begun to do this, then nothing they plan to do will be impossible for them.  Come, let us go down and confuse their language so they will not understand each other."</a:t>
            </a:r>
          </a:p>
        </p:txBody>
      </p:sp>
      <p:sp>
        <p:nvSpPr>
          <p:cNvPr id="45060" name="Segnaposto testo 7"/>
          <p:cNvSpPr>
            <a:spLocks noGrp="1"/>
          </p:cNvSpPr>
          <p:nvPr>
            <p:ph type="body" sz="half" idx="2"/>
          </p:nvPr>
        </p:nvSpPr>
        <p:spPr>
          <a:xfrm>
            <a:off x="0" y="2057400"/>
            <a:ext cx="3200400" cy="4800600"/>
          </a:xfrm>
        </p:spPr>
        <p:txBody>
          <a:bodyPr/>
          <a:lstStyle/>
          <a:p>
            <a:pPr eaLnBrk="1" hangingPunct="1"/>
            <a:r>
              <a:rPr lang="it-IT" sz="2000" b="1">
                <a:solidFill>
                  <a:srgbClr val="FF0000"/>
                </a:solidFill>
              </a:rPr>
              <a:t>Now the whole world had one language and a common speech.</a:t>
            </a:r>
          </a:p>
          <a:p>
            <a:pPr eaLnBrk="1" hangingPunct="1"/>
            <a:r>
              <a:rPr lang="it-IT" sz="2000" b="1">
                <a:solidFill>
                  <a:srgbClr val="FF0000"/>
                </a:solidFill>
              </a:rPr>
              <a:t> They used brick instead of stone, and tar for mortar. Then they said, "Come, let us build ourselves a city, with a tower that reaches to the heavens, so that we may make a name for ourselves and not be scattered over the face of the whole earth."</a:t>
            </a:r>
          </a:p>
        </p:txBody>
      </p:sp>
      <p:pic>
        <p:nvPicPr>
          <p:cNvPr id="45061" name="Picture 2"/>
          <p:cNvPicPr>
            <a:picLocks noChangeAspect="1" noChangeArrowheads="1"/>
          </p:cNvPicPr>
          <p:nvPr/>
        </p:nvPicPr>
        <p:blipFill>
          <a:blip r:embed="rId2"/>
          <a:srcRect/>
          <a:stretch>
            <a:fillRect/>
          </a:stretch>
        </p:blipFill>
        <p:spPr bwMode="auto">
          <a:xfrm>
            <a:off x="3228975" y="0"/>
            <a:ext cx="5915025" cy="4572000"/>
          </a:xfrm>
          <a:prstGeom prst="rect">
            <a:avLst/>
          </a:prstGeom>
          <a:noFill/>
          <a:ln w="9525">
            <a:noFill/>
            <a:miter lim="800000"/>
            <a:headEnd/>
            <a:tailEnd/>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295400"/>
          </a:xfrm>
          <a:solidFill>
            <a:schemeClr val="accent2">
              <a:lumMod val="75000"/>
            </a:schemeClr>
          </a:solidFill>
        </p:spPr>
        <p:txBody>
          <a:bodyPr rtlCol="0">
            <a:normAutofit fontScale="90000"/>
          </a:bodyPr>
          <a:lstStyle/>
          <a:p>
            <a:pPr eaLnBrk="1" fontAlgn="auto" hangingPunct="1">
              <a:spcAft>
                <a:spcPts val="0"/>
              </a:spcAft>
              <a:defRPr/>
            </a:pPr>
            <a:r>
              <a:rPr lang="it-IT">
                <a:solidFill>
                  <a:srgbClr val="FFFF00"/>
                </a:solidFill>
                <a:ea typeface="+mj-ea"/>
                <a:cs typeface="+mj-cs"/>
              </a:rPr>
              <a:t>The Biblical Hypothesis:</a:t>
            </a:r>
            <a:br>
              <a:rPr lang="it-IT">
                <a:solidFill>
                  <a:srgbClr val="FFFF00"/>
                </a:solidFill>
                <a:ea typeface="+mj-ea"/>
                <a:cs typeface="+mj-cs"/>
              </a:rPr>
            </a:br>
            <a:r>
              <a:rPr lang="it-IT">
                <a:solidFill>
                  <a:srgbClr val="FFFF00"/>
                </a:solidFill>
                <a:ea typeface="+mj-ea"/>
                <a:cs typeface="+mj-cs"/>
              </a:rPr>
              <a:t>From Love to War</a:t>
            </a:r>
            <a:r>
              <a:rPr lang="it-IT">
                <a:solidFill>
                  <a:srgbClr val="FFFFFF"/>
                </a:solidFill>
                <a:ea typeface="+mj-ea"/>
                <a:cs typeface="+mj-cs"/>
              </a:rPr>
              <a:t>.</a:t>
            </a:r>
          </a:p>
        </p:txBody>
      </p:sp>
      <p:sp>
        <p:nvSpPr>
          <p:cNvPr id="46083" name="Segnaposto contenuto 3"/>
          <p:cNvSpPr>
            <a:spLocks noGrp="1"/>
          </p:cNvSpPr>
          <p:nvPr>
            <p:ph idx="1"/>
          </p:nvPr>
        </p:nvSpPr>
        <p:spPr>
          <a:xfrm>
            <a:off x="685800" y="1447800"/>
            <a:ext cx="8153400" cy="5181600"/>
          </a:xfrm>
        </p:spPr>
        <p:txBody>
          <a:bodyPr/>
          <a:lstStyle/>
          <a:p>
            <a:pPr eaLnBrk="1" hangingPunct="1">
              <a:buFontTx/>
              <a:buNone/>
            </a:pPr>
            <a:r>
              <a:rPr lang="en-GB" sz="2400"/>
              <a:t>In the classical hypothesis, cultural differenziation and wars are exogenous and the human fertilization system may endogenously arise.</a:t>
            </a:r>
          </a:p>
          <a:p>
            <a:pPr eaLnBrk="1" hangingPunct="1">
              <a:buFontTx/>
              <a:buNone/>
            </a:pPr>
            <a:r>
              <a:rPr lang="en-GB" sz="2400"/>
              <a:t> In the Babel Tower Story Communication, love and cooperation are given before cultural differentiation and wars. The pre-existence of human culture (and of large human brain) allows  later cultural differentiation and wars.</a:t>
            </a:r>
          </a:p>
          <a:p>
            <a:pPr eaLnBrk="1" hangingPunct="1">
              <a:buFontTx/>
              <a:buNone/>
            </a:pPr>
            <a:r>
              <a:rPr lang="en-GB" sz="2400"/>
              <a:t> The development of human nature (perhaps linked to the forbidden fruits of knowledge and love) is the prerequisite of a human elementary culture (but far more advanced than the culture of the other species) which in turn can generate cultural differentiation and wars.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olo 1"/>
          <p:cNvSpPr>
            <a:spLocks noGrp="1"/>
          </p:cNvSpPr>
          <p:nvPr>
            <p:ph type="title"/>
          </p:nvPr>
        </p:nvSpPr>
        <p:spPr>
          <a:xfrm>
            <a:off x="0" y="0"/>
            <a:ext cx="9144000" cy="1295400"/>
          </a:xfrm>
          <a:solidFill>
            <a:srgbClr val="000090"/>
          </a:solidFill>
        </p:spPr>
        <p:txBody>
          <a:bodyPr rtlCol="0">
            <a:normAutofit/>
          </a:bodyPr>
          <a:lstStyle/>
          <a:p>
            <a:pPr eaLnBrk="1" fontAlgn="auto" hangingPunct="1">
              <a:spcAft>
                <a:spcPts val="0"/>
              </a:spcAft>
              <a:defRPr/>
            </a:pPr>
            <a:r>
              <a:rPr lang="it-IT">
                <a:solidFill>
                  <a:srgbClr val="FFFF00"/>
                </a:solidFill>
                <a:ea typeface="+mj-ea"/>
                <a:cs typeface="+mj-cs"/>
              </a:rPr>
              <a:t>A CLASSICAL-BIBLICAL INTEGRATION?</a:t>
            </a:r>
          </a:p>
        </p:txBody>
      </p:sp>
      <p:graphicFrame>
        <p:nvGraphicFramePr>
          <p:cNvPr id="4" name="Segnaposto contenuto 3"/>
          <p:cNvGraphicFramePr>
            <a:graphicFrameLocks noGrp="1"/>
          </p:cNvGraphicFramePr>
          <p:nvPr>
            <p:ph idx="1"/>
          </p:nvPr>
        </p:nvGraphicFramePr>
        <p:xfrm>
          <a:off x="0" y="1295400"/>
          <a:ext cx="91440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7108" name="Picture 4"/>
          <p:cNvPicPr>
            <a:picLocks noChangeAspect="1" noChangeArrowheads="1"/>
          </p:cNvPicPr>
          <p:nvPr/>
        </p:nvPicPr>
        <p:blipFill>
          <a:blip r:embed="rId7"/>
          <a:srcRect/>
          <a:stretch>
            <a:fillRect/>
          </a:stretch>
        </p:blipFill>
        <p:spPr bwMode="auto">
          <a:xfrm>
            <a:off x="0" y="0"/>
            <a:ext cx="1244600" cy="1498600"/>
          </a:xfrm>
          <a:prstGeom prst="rect">
            <a:avLst/>
          </a:prstGeom>
          <a:noFill/>
          <a:ln w="9525">
            <a:noFill/>
            <a:miter lim="800000"/>
            <a:headEnd/>
            <a:tailEnd/>
          </a:ln>
        </p:spPr>
      </p:pic>
      <p:pic>
        <p:nvPicPr>
          <p:cNvPr id="47109" name="Picture 5"/>
          <p:cNvPicPr>
            <a:picLocks noChangeAspect="1" noChangeArrowheads="1"/>
          </p:cNvPicPr>
          <p:nvPr/>
        </p:nvPicPr>
        <p:blipFill>
          <a:blip r:embed="rId8"/>
          <a:srcRect/>
          <a:stretch>
            <a:fillRect/>
          </a:stretch>
        </p:blipFill>
        <p:spPr bwMode="auto">
          <a:xfrm>
            <a:off x="8077200" y="0"/>
            <a:ext cx="1066800" cy="1506538"/>
          </a:xfrm>
          <a:prstGeom prst="rect">
            <a:avLst/>
          </a:prstGeom>
          <a:noFill/>
          <a:ln w="9525">
            <a:noFill/>
            <a:miter lim="800000"/>
            <a:headEnd/>
            <a:tailEnd/>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18485" y="1"/>
            <a:ext cx="6721272" cy="1372886"/>
          </a:xfrm>
        </p:spPr>
        <p:txBody>
          <a:bodyPr/>
          <a:lstStyle/>
          <a:p>
            <a:r>
              <a:rPr lang="en-US" dirty="0"/>
              <a:t>Sacrifices and group personalities</a:t>
            </a:r>
          </a:p>
        </p:txBody>
      </p:sp>
      <p:sp>
        <p:nvSpPr>
          <p:cNvPr id="3" name="Segnaposto contenuto 2"/>
          <p:cNvSpPr>
            <a:spLocks noGrp="1"/>
          </p:cNvSpPr>
          <p:nvPr>
            <p:ph idx="1"/>
          </p:nvPr>
        </p:nvSpPr>
        <p:spPr>
          <a:xfrm>
            <a:off x="-1" y="1425008"/>
            <a:ext cx="9144001" cy="5432992"/>
          </a:xfrm>
        </p:spPr>
        <p:txBody>
          <a:bodyPr/>
          <a:lstStyle/>
          <a:p>
            <a:pPr>
              <a:buNone/>
            </a:pPr>
            <a:r>
              <a:rPr lang="en-US" sz="2400" dirty="0"/>
              <a:t>Individuals that see each other that are ready to die (and kill) for a group. They feel like being part of a single organism  because:</a:t>
            </a:r>
          </a:p>
          <a:p>
            <a:r>
              <a:rPr lang="en-US" sz="2400" dirty="0"/>
              <a:t>1) divides, created by cultural diversity, make  groups real selection units.</a:t>
            </a:r>
          </a:p>
          <a:p>
            <a:r>
              <a:rPr lang="en-US" sz="2400" dirty="0"/>
              <a:t>2) selection favors groups with ideologies esteeming individuals according to their commitment to the group.</a:t>
            </a:r>
          </a:p>
          <a:p>
            <a:pPr>
              <a:buNone/>
            </a:pPr>
            <a:r>
              <a:rPr lang="en-US" sz="2400" dirty="0"/>
              <a:t>The group is treated </a:t>
            </a:r>
            <a:r>
              <a:rPr lang="en-US" sz="2400" b="1" dirty="0">
                <a:solidFill>
                  <a:srgbClr val="660066"/>
                </a:solidFill>
              </a:rPr>
              <a:t>an independent entity characterized by a super-human personality</a:t>
            </a:r>
            <a:r>
              <a:rPr lang="en-US" sz="2400" dirty="0"/>
              <a:t>, pre-existing and going beyond individual lives. The personality of the group and the nature of its “fiduciaries” change from group to group but it does usually  involves rules consistent with the superior community interests.</a:t>
            </a:r>
          </a:p>
          <a:p>
            <a:pPr>
              <a:buNone/>
            </a:pPr>
            <a:r>
              <a:rPr lang="en-US" sz="2400" dirty="0"/>
              <a:t>When </a:t>
            </a:r>
            <a:r>
              <a:rPr lang="en-US" sz="2400" b="1" dirty="0">
                <a:solidFill>
                  <a:srgbClr val="660066"/>
                </a:solidFill>
              </a:rPr>
              <a:t>Cortes</a:t>
            </a:r>
            <a:r>
              <a:rPr lang="en-US" sz="2400" dirty="0"/>
              <a:t> went to Mexico, different ethnic groups where ready to sacrifice themselves in war to capture people to sacrifice to their super-human entities dictating their cruel laws.</a:t>
            </a:r>
          </a:p>
          <a:p>
            <a:pPr>
              <a:buNone/>
            </a:pPr>
            <a:endParaRPr lang="en-US" sz="2400" dirty="0"/>
          </a:p>
          <a:p>
            <a:pPr>
              <a:buNone/>
            </a:pPr>
            <a:endParaRPr lang="en-US" sz="2400" dirty="0"/>
          </a:p>
        </p:txBody>
      </p:sp>
      <p:pic>
        <p:nvPicPr>
          <p:cNvPr id="68610" name="Picture 2"/>
          <p:cNvPicPr>
            <a:picLocks noChangeAspect="1" noChangeArrowheads="1"/>
          </p:cNvPicPr>
          <p:nvPr/>
        </p:nvPicPr>
        <p:blipFill>
          <a:blip r:embed="rId2"/>
          <a:srcRect/>
          <a:stretch>
            <a:fillRect/>
          </a:stretch>
        </p:blipFill>
        <p:spPr bwMode="auto">
          <a:xfrm>
            <a:off x="0" y="0"/>
            <a:ext cx="1218485" cy="1425009"/>
          </a:xfrm>
          <a:prstGeom prst="rect">
            <a:avLst/>
          </a:prstGeom>
          <a:noFill/>
          <a:ln w="9525">
            <a:noFill/>
            <a:miter lim="800000"/>
            <a:headEnd/>
            <a:tailEnd/>
          </a:ln>
          <a:effectLst/>
        </p:spPr>
      </p:pic>
      <p:pic>
        <p:nvPicPr>
          <p:cNvPr id="68611" name="Picture 3"/>
          <p:cNvPicPr>
            <a:picLocks noChangeAspect="1" noChangeArrowheads="1"/>
          </p:cNvPicPr>
          <p:nvPr/>
        </p:nvPicPr>
        <p:blipFill>
          <a:blip r:embed="rId3"/>
          <a:srcRect/>
          <a:stretch>
            <a:fillRect/>
          </a:stretch>
        </p:blipFill>
        <p:spPr bwMode="auto">
          <a:xfrm>
            <a:off x="7939757" y="1"/>
            <a:ext cx="1204243" cy="1376278"/>
          </a:xfrm>
          <a:prstGeom prst="rect">
            <a:avLst/>
          </a:prstGeom>
          <a:noFill/>
          <a:ln w="9525">
            <a:noFill/>
            <a:miter lim="800000"/>
            <a:headEnd/>
            <a:tailEnd/>
          </a:ln>
          <a:effec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61720" y="-1"/>
            <a:ext cx="6058101" cy="1579357"/>
          </a:xfrm>
          <a:solidFill>
            <a:schemeClr val="bg1"/>
          </a:solidFill>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accent6">
                      <a:satMod val="175000"/>
                      <a:alpha val="40000"/>
                    </a:schemeClr>
                  </a:glow>
                  <a:innerShdw blurRad="69850" dist="43180" dir="5400000">
                    <a:srgbClr val="000000">
                      <a:alpha val="65000"/>
                    </a:srgbClr>
                  </a:innerShdw>
                </a:effectLst>
              </a:rPr>
              <a:t>Laws as  Persons</a:t>
            </a:r>
          </a:p>
        </p:txBody>
      </p:sp>
      <p:sp>
        <p:nvSpPr>
          <p:cNvPr id="3" name="Segnaposto contenuto 2"/>
          <p:cNvSpPr>
            <a:spLocks noGrp="1"/>
          </p:cNvSpPr>
          <p:nvPr>
            <p:ph idx="1"/>
          </p:nvPr>
        </p:nvSpPr>
        <p:spPr>
          <a:xfrm>
            <a:off x="0" y="1625609"/>
            <a:ext cx="9143999" cy="5127278"/>
          </a:xfrm>
          <a:solidFill>
            <a:schemeClr val="bg1"/>
          </a:solidFill>
        </p:spPr>
        <p:txBody>
          <a:bodyPr/>
          <a:lstStyle/>
          <a:p>
            <a:pPr>
              <a:buNone/>
            </a:pPr>
            <a:r>
              <a:rPr lang="en-US" sz="2400" dirty="0">
                <a:solidFill>
                  <a:srgbClr val="660066"/>
                </a:solidFill>
              </a:rPr>
              <a:t>In (Plato </a:t>
            </a:r>
            <a:r>
              <a:rPr lang="en-US" sz="2400" dirty="0" err="1">
                <a:solidFill>
                  <a:srgbClr val="660066"/>
                </a:solidFill>
              </a:rPr>
              <a:t>Crito</a:t>
            </a:r>
            <a:r>
              <a:rPr lang="en-US" sz="2400" dirty="0">
                <a:solidFill>
                  <a:srgbClr val="660066"/>
                </a:solidFill>
              </a:rPr>
              <a:t>) Laws are Persons asking Socrates:</a:t>
            </a:r>
          </a:p>
          <a:p>
            <a:pPr>
              <a:buNone/>
            </a:pPr>
            <a:r>
              <a:rPr lang="en-US" sz="2400" i="1" dirty="0">
                <a:solidFill>
                  <a:srgbClr val="660066"/>
                </a:solidFill>
              </a:rPr>
              <a:t>“……since you were born, nurtured, and educated through our means, can you say, first of all, that you are not both our offspring and our slave, as well you as your ancestors?</a:t>
            </a:r>
            <a:r>
              <a:rPr lang="en-US" sz="2400" dirty="0">
                <a:solidFill>
                  <a:srgbClr val="660066"/>
                </a:solidFill>
              </a:rPr>
              <a:t>”</a:t>
            </a:r>
          </a:p>
          <a:p>
            <a:pPr>
              <a:buNone/>
            </a:pPr>
            <a:r>
              <a:rPr lang="en-US" sz="2400" dirty="0">
                <a:solidFill>
                  <a:srgbClr val="660066"/>
                </a:solidFill>
              </a:rPr>
              <a:t> The rule of law requires Socrates to accept the death sentence and not to escape from jail.  The laws of the community are seen </a:t>
            </a:r>
            <a:r>
              <a:rPr lang="en-US" sz="2400" b="1" dirty="0">
                <a:solidFill>
                  <a:srgbClr val="FF0000"/>
                </a:solidFill>
              </a:rPr>
              <a:t>as an independent corpus </a:t>
            </a:r>
            <a:r>
              <a:rPr lang="en-US" sz="2400" dirty="0">
                <a:solidFill>
                  <a:srgbClr val="660066"/>
                </a:solidFill>
              </a:rPr>
              <a:t>whose will must be respected for the welfare of the community. Even if Athens was a model for democracy its rules share Aztec Gods superiority to individual fates. </a:t>
            </a:r>
          </a:p>
          <a:p>
            <a:pPr>
              <a:buNone/>
            </a:pPr>
            <a:r>
              <a:rPr lang="en-US" sz="2400" dirty="0">
                <a:solidFill>
                  <a:srgbClr val="660066"/>
                </a:solidFill>
              </a:rPr>
              <a:t>Humans regard </a:t>
            </a:r>
            <a:r>
              <a:rPr lang="en-US" sz="2400" b="1" dirty="0">
                <a:solidFill>
                  <a:srgbClr val="FF0000"/>
                </a:solidFill>
              </a:rPr>
              <a:t>the commitment </a:t>
            </a:r>
            <a:r>
              <a:rPr lang="en-US" sz="2400" dirty="0">
                <a:solidFill>
                  <a:srgbClr val="660066"/>
                </a:solidFill>
              </a:rPr>
              <a:t>to a superior person expressing the rules of the community as  the basis their </a:t>
            </a:r>
            <a:r>
              <a:rPr lang="en-US" sz="2400" b="1" dirty="0">
                <a:solidFill>
                  <a:srgbClr val="FF0000"/>
                </a:solidFill>
              </a:rPr>
              <a:t>self-esteem</a:t>
            </a:r>
            <a:r>
              <a:rPr lang="en-US" sz="2400" dirty="0">
                <a:solidFill>
                  <a:srgbClr val="660066"/>
                </a:solidFill>
              </a:rPr>
              <a:t>. Only on this evolutionary basis, </a:t>
            </a:r>
            <a:r>
              <a:rPr lang="en-US" sz="2400" b="1" dirty="0">
                <a:solidFill>
                  <a:srgbClr val="FF0000"/>
                </a:solidFill>
              </a:rPr>
              <a:t>sophisticated legal systems </a:t>
            </a:r>
            <a:r>
              <a:rPr lang="en-US" sz="2400" dirty="0">
                <a:solidFill>
                  <a:srgbClr val="660066"/>
                </a:solidFill>
              </a:rPr>
              <a:t>could be built.</a:t>
            </a:r>
          </a:p>
        </p:txBody>
      </p:sp>
      <p:pic>
        <p:nvPicPr>
          <p:cNvPr id="126979" name="Picture 3"/>
          <p:cNvPicPr>
            <a:picLocks noChangeAspect="1" noChangeArrowheads="1"/>
          </p:cNvPicPr>
          <p:nvPr/>
        </p:nvPicPr>
        <p:blipFill>
          <a:blip r:embed="rId2"/>
          <a:srcRect/>
          <a:stretch>
            <a:fillRect/>
          </a:stretch>
        </p:blipFill>
        <p:spPr bwMode="auto">
          <a:xfrm>
            <a:off x="0" y="0"/>
            <a:ext cx="1561720" cy="1625609"/>
          </a:xfrm>
          <a:prstGeom prst="rect">
            <a:avLst/>
          </a:prstGeom>
          <a:noFill/>
          <a:ln w="9525">
            <a:noFill/>
            <a:miter lim="800000"/>
            <a:headEnd/>
            <a:tailEnd/>
          </a:ln>
          <a:effectLst/>
        </p:spPr>
      </p:pic>
      <p:pic>
        <p:nvPicPr>
          <p:cNvPr id="126980" name="Picture 4"/>
          <p:cNvPicPr>
            <a:picLocks noChangeAspect="1" noChangeArrowheads="1"/>
          </p:cNvPicPr>
          <p:nvPr/>
        </p:nvPicPr>
        <p:blipFill>
          <a:blip r:embed="rId3"/>
          <a:srcRect/>
          <a:stretch>
            <a:fillRect/>
          </a:stretch>
        </p:blipFill>
        <p:spPr bwMode="auto">
          <a:xfrm>
            <a:off x="6962814" y="15488"/>
            <a:ext cx="2181186" cy="1563869"/>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olo 1"/>
          <p:cNvSpPr>
            <a:spLocks noGrp="1"/>
          </p:cNvSpPr>
          <p:nvPr>
            <p:ph type="title"/>
          </p:nvPr>
        </p:nvSpPr>
        <p:spPr>
          <a:xfrm>
            <a:off x="2171700" y="0"/>
            <a:ext cx="6972300" cy="2235200"/>
          </a:xfrm>
          <a:solidFill>
            <a:srgbClr val="0000FF"/>
          </a:solidFill>
        </p:spPr>
        <p:txBody>
          <a:bodyPr/>
          <a:lstStyle/>
          <a:p>
            <a:r>
              <a:rPr lang="en-GB">
                <a:solidFill>
                  <a:srgbClr val="FFFF00"/>
                </a:solidFill>
                <a:ea typeface="ＭＳ Ｐゴシック" charset="0"/>
                <a:cs typeface="ＭＳ Ｐゴシック" charset="0"/>
              </a:rPr>
              <a:t>Sailing with Ronald………</a:t>
            </a:r>
          </a:p>
        </p:txBody>
      </p:sp>
      <p:sp>
        <p:nvSpPr>
          <p:cNvPr id="3" name="Segnaposto contenuto 2"/>
          <p:cNvSpPr>
            <a:spLocks noGrp="1"/>
          </p:cNvSpPr>
          <p:nvPr>
            <p:ph idx="1"/>
          </p:nvPr>
        </p:nvSpPr>
        <p:spPr>
          <a:xfrm>
            <a:off x="0" y="2235200"/>
            <a:ext cx="9144000" cy="4622800"/>
          </a:xfrm>
        </p:spPr>
        <p:txBody>
          <a:bodyPr/>
          <a:lstStyle/>
          <a:p>
            <a:pPr>
              <a:buFont typeface="Times New Roman" charset="0"/>
              <a:buNone/>
              <a:defRPr/>
            </a:pPr>
            <a:r>
              <a:rPr lang="en-GB" sz="2800" dirty="0">
                <a:ln>
                  <a:solidFill>
                    <a:srgbClr val="660066"/>
                  </a:solidFill>
                </a:ln>
              </a:rPr>
              <a:t>……….far away from the neoclassical island of Crusoe</a:t>
            </a:r>
          </a:p>
          <a:p>
            <a:pPr marL="514350" indent="-514350">
              <a:buFont typeface="Times New Roman" charset="0"/>
              <a:buAutoNum type="arabicParenR"/>
              <a:defRPr/>
            </a:pPr>
            <a:r>
              <a:rPr lang="en-GB" sz="2800" dirty="0">
                <a:ln>
                  <a:solidFill>
                    <a:srgbClr val="660066"/>
                  </a:solidFill>
                </a:ln>
              </a:rPr>
              <a:t>If all institutions are costly, institutional mixes will prevail in the economy.</a:t>
            </a:r>
          </a:p>
          <a:p>
            <a:pPr marL="514350" indent="-514350">
              <a:buFont typeface="Times New Roman" charset="0"/>
              <a:buAutoNum type="arabicParenR"/>
              <a:defRPr/>
            </a:pPr>
            <a:r>
              <a:rPr lang="en-GB" sz="2800" dirty="0">
                <a:ln>
                  <a:solidFill>
                    <a:srgbClr val="660066"/>
                  </a:solidFill>
                </a:ln>
              </a:rPr>
              <a:t>Even the least costly mix will be incomplete.</a:t>
            </a:r>
          </a:p>
          <a:p>
            <a:pPr marL="514350" indent="-514350">
              <a:buFont typeface="Times New Roman" charset="0"/>
              <a:buAutoNum type="arabicParenR"/>
              <a:defRPr/>
            </a:pPr>
            <a:r>
              <a:rPr lang="en-GB" sz="2800" dirty="0">
                <a:ln>
                  <a:solidFill>
                    <a:srgbClr val="660066"/>
                  </a:solidFill>
                </a:ln>
              </a:rPr>
              <a:t>There will be a tendency to choose mixes with lover costs.</a:t>
            </a:r>
          </a:p>
          <a:p>
            <a:pPr marL="514350" indent="-514350">
              <a:buFont typeface="Times New Roman" charset="0"/>
              <a:buAutoNum type="arabicParenR"/>
              <a:defRPr/>
            </a:pPr>
            <a:r>
              <a:rPr lang="en-GB" sz="2800" dirty="0">
                <a:ln>
                  <a:solidFill>
                    <a:srgbClr val="660066"/>
                  </a:solidFill>
                </a:ln>
              </a:rPr>
              <a:t>Changing mix is itself costly and path dependency will characterize the development of the institutions.</a:t>
            </a:r>
          </a:p>
          <a:p>
            <a:pPr marL="514350" indent="-514350">
              <a:buFont typeface="Times New Roman" charset="0"/>
              <a:buAutoNum type="arabicParenR"/>
              <a:defRPr/>
            </a:pPr>
            <a:r>
              <a:rPr lang="en-GB" sz="2800" dirty="0">
                <a:ln>
                  <a:solidFill>
                    <a:srgbClr val="660066"/>
                  </a:solidFill>
                </a:ln>
              </a:rPr>
              <a:t>Costly institutions involve institutional substitution </a:t>
            </a:r>
            <a:r>
              <a:rPr lang="en-GB" sz="2800" dirty="0">
                <a:ln>
                  <a:solidFill>
                    <a:srgbClr val="660066"/>
                  </a:solidFill>
                </a:ln>
                <a:solidFill>
                  <a:srgbClr val="FF0000"/>
                </a:solidFill>
              </a:rPr>
              <a:t>and</a:t>
            </a:r>
            <a:r>
              <a:rPr lang="en-GB" sz="2800" dirty="0">
                <a:ln>
                  <a:solidFill>
                    <a:srgbClr val="660066"/>
                  </a:solidFill>
                </a:ln>
              </a:rPr>
              <a:t> </a:t>
            </a:r>
            <a:r>
              <a:rPr lang="en-GB" sz="2800" dirty="0" err="1">
                <a:ln>
                  <a:solidFill>
                    <a:srgbClr val="660066"/>
                  </a:solidFill>
                </a:ln>
              </a:rPr>
              <a:t>complementarity</a:t>
            </a:r>
            <a:r>
              <a:rPr lang="en-GB" sz="2800" dirty="0">
                <a:ln>
                  <a:solidFill>
                    <a:srgbClr val="660066"/>
                  </a:solidFill>
                </a:ln>
              </a:rPr>
              <a:t>.</a:t>
            </a:r>
          </a:p>
        </p:txBody>
      </p:sp>
      <p:pic>
        <p:nvPicPr>
          <p:cNvPr id="66564" name="Immagine 3"/>
          <p:cNvPicPr>
            <a:picLocks noChangeAspect="1"/>
          </p:cNvPicPr>
          <p:nvPr/>
        </p:nvPicPr>
        <p:blipFill>
          <a:blip r:embed="rId2"/>
          <a:srcRect/>
          <a:stretch>
            <a:fillRect/>
          </a:stretch>
        </p:blipFill>
        <p:spPr bwMode="auto">
          <a:xfrm>
            <a:off x="0" y="0"/>
            <a:ext cx="2171700" cy="2235200"/>
          </a:xfrm>
          <a:prstGeom prst="rect">
            <a:avLst/>
          </a:prstGeom>
          <a:noFill/>
          <a:ln w="9525">
            <a:noFill/>
            <a:miter lim="800000"/>
            <a:headEnd/>
            <a:tailEnd/>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9144000" cy="1003924"/>
          </a:xfrm>
          <a:solidFill>
            <a:srgbClr val="FFFFFF"/>
          </a:solidFill>
        </p:spPr>
        <p:txBody>
          <a:bodyPr/>
          <a:lstStyle/>
          <a:p>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Legal Personality and the Rule of Law</a:t>
            </a:r>
          </a:p>
        </p:txBody>
      </p:sp>
      <p:sp>
        <p:nvSpPr>
          <p:cNvPr id="3" name="Segnaposto contenuto 2"/>
          <p:cNvSpPr>
            <a:spLocks noGrp="1"/>
          </p:cNvSpPr>
          <p:nvPr>
            <p:ph idx="1"/>
          </p:nvPr>
        </p:nvSpPr>
        <p:spPr>
          <a:xfrm>
            <a:off x="831850" y="1003925"/>
            <a:ext cx="8006456" cy="5688900"/>
          </a:xfrm>
        </p:spPr>
        <p:txBody>
          <a:bodyPr/>
          <a:lstStyle/>
          <a:p>
            <a:r>
              <a:rPr lang="en-US" sz="2400" dirty="0"/>
              <a:t>If the power of all the individuals, including that of the present ruler, is constrained by the rule of law, </a:t>
            </a:r>
            <a:r>
              <a:rPr lang="en-US" sz="2400" b="1" dirty="0">
                <a:solidFill>
                  <a:srgbClr val="FF0000"/>
                </a:solidFill>
              </a:rPr>
              <a:t>the State must be an independent person.</a:t>
            </a:r>
            <a:r>
              <a:rPr lang="en-US" sz="2400" dirty="0"/>
              <a:t> It must be able to have powers and liabilities and rights and duties </a:t>
            </a:r>
            <a:r>
              <a:rPr lang="en-US" sz="2400" b="1" dirty="0">
                <a:solidFill>
                  <a:srgbClr val="FF0000"/>
                </a:solidFill>
              </a:rPr>
              <a:t>transcending the particular person acting on its behalf. </a:t>
            </a:r>
          </a:p>
          <a:p>
            <a:r>
              <a:rPr lang="en-US" sz="2400" dirty="0"/>
              <a:t>The State must be a </a:t>
            </a:r>
            <a:r>
              <a:rPr lang="en-US" sz="2400" b="1" dirty="0">
                <a:solidFill>
                  <a:srgbClr val="FF0000"/>
                </a:solidFill>
              </a:rPr>
              <a:t>corporation (an independent corpus) </a:t>
            </a:r>
            <a:r>
              <a:rPr lang="en-US" sz="2400" dirty="0"/>
              <a:t>whose potential immortality guarantees the continuity of the laws, allowing the individuals to interact with each other under certain rules.</a:t>
            </a:r>
          </a:p>
          <a:p>
            <a:r>
              <a:rPr lang="en-US" sz="2400" dirty="0"/>
              <a:t>A similar mechanism characterizes other institutions such as Churches Monasteries, Universities  etc. . They are all independent legal persons. </a:t>
            </a:r>
            <a:r>
              <a:rPr lang="en-US" sz="2400" b="1" dirty="0">
                <a:solidFill>
                  <a:srgbClr val="FF0000"/>
                </a:solidFill>
              </a:rPr>
              <a:t>As the Aztec priests, </a:t>
            </a:r>
            <a:r>
              <a:rPr lang="en-US" sz="2400" dirty="0"/>
              <a:t>their temporary rulers are supposed to identify with community missions, defining their (legal) personality and shaping the nature of rules that they produce.</a:t>
            </a:r>
          </a:p>
        </p:txBody>
      </p:sp>
      <p:pic>
        <p:nvPicPr>
          <p:cNvPr id="128002" name="Picture 2"/>
          <p:cNvPicPr>
            <a:picLocks noChangeAspect="1" noChangeArrowheads="1"/>
          </p:cNvPicPr>
          <p:nvPr/>
        </p:nvPicPr>
        <p:blipFill>
          <a:blip r:embed="rId2"/>
          <a:srcRect/>
          <a:stretch>
            <a:fillRect/>
          </a:stretch>
        </p:blipFill>
        <p:spPr bwMode="auto">
          <a:xfrm>
            <a:off x="0" y="1003924"/>
            <a:ext cx="831850" cy="641217"/>
          </a:xfrm>
          <a:prstGeom prst="rect">
            <a:avLst/>
          </a:prstGeom>
          <a:noFill/>
          <a:ln w="9525">
            <a:noFill/>
            <a:miter lim="800000"/>
            <a:headEnd/>
            <a:tailEnd/>
          </a:ln>
          <a:effectLst/>
        </p:spPr>
      </p:pic>
      <p:pic>
        <p:nvPicPr>
          <p:cNvPr id="5" name="Immagine 4"/>
          <p:cNvPicPr>
            <a:picLocks noChangeAspect="1"/>
          </p:cNvPicPr>
          <p:nvPr/>
        </p:nvPicPr>
        <p:blipFill>
          <a:blip r:embed="rId3"/>
          <a:stretch>
            <a:fillRect/>
          </a:stretch>
        </p:blipFill>
        <p:spPr>
          <a:xfrm>
            <a:off x="269875" y="2963526"/>
            <a:ext cx="374650" cy="465474"/>
          </a:xfrm>
          <a:prstGeom prst="rect">
            <a:avLst/>
          </a:prstGeom>
        </p:spPr>
      </p:pic>
      <p:pic>
        <p:nvPicPr>
          <p:cNvPr id="128004" name="Picture 4"/>
          <p:cNvPicPr>
            <a:picLocks noChangeAspect="1" noChangeArrowheads="1"/>
          </p:cNvPicPr>
          <p:nvPr/>
        </p:nvPicPr>
        <p:blipFill>
          <a:blip r:embed="rId4"/>
          <a:srcRect/>
          <a:stretch>
            <a:fillRect/>
          </a:stretch>
        </p:blipFill>
        <p:spPr bwMode="auto">
          <a:xfrm>
            <a:off x="120106" y="4539108"/>
            <a:ext cx="674188" cy="628485"/>
          </a:xfrm>
          <a:prstGeom prst="rect">
            <a:avLst/>
          </a:prstGeom>
          <a:noFill/>
          <a:ln w="9525">
            <a:noFill/>
            <a:miter lim="800000"/>
            <a:headEnd/>
            <a:tailEnd/>
          </a:ln>
          <a:effec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olo 1"/>
          <p:cNvSpPr>
            <a:spLocks noGrp="1"/>
          </p:cNvSpPr>
          <p:nvPr>
            <p:ph type="title"/>
          </p:nvPr>
        </p:nvSpPr>
        <p:spPr>
          <a:xfrm>
            <a:off x="111551" y="0"/>
            <a:ext cx="9032449" cy="80657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ヒラギノ角ゴ Pro W3" pitchFamily="-107" charset="-128"/>
                <a:cs typeface="ヒラギノ角ゴ Pro W3" pitchFamily="-107" charset="-128"/>
              </a:rPr>
              <a:t>                    </a:t>
            </a: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60007" dist="200025" dir="15000000" sy="30000" kx="-1800000" algn="bl" rotWithShape="0">
                    <a:prstClr val="black">
                      <a:alpha val="32000"/>
                    </a:prstClr>
                  </a:outerShdw>
                  <a:reflection blurRad="6350" stA="55000" endA="50" endPos="85000" dist="60007" dir="5400000" sy="-100000" algn="bl" rotWithShape="0"/>
                </a:effectLst>
                <a:ea typeface="ヒラギノ角ゴ Pro W3" pitchFamily="-107" charset="-128"/>
                <a:cs typeface="ヒラギノ角ゴ Pro W3" pitchFamily="-107" charset="-128"/>
              </a:rPr>
              <a:t>Chartered Corporations</a:t>
            </a:r>
          </a:p>
        </p:txBody>
      </p:sp>
      <p:sp>
        <p:nvSpPr>
          <p:cNvPr id="216067" name="Segnaposto contenuto 2"/>
          <p:cNvSpPr>
            <a:spLocks noGrp="1"/>
          </p:cNvSpPr>
          <p:nvPr>
            <p:ph idx="1"/>
          </p:nvPr>
        </p:nvSpPr>
        <p:spPr>
          <a:xfrm>
            <a:off x="549177" y="806570"/>
            <a:ext cx="8594824" cy="6051429"/>
          </a:xfrm>
          <a:solidFill>
            <a:srgbClr val="EEECE1"/>
          </a:solidFill>
        </p:spPr>
        <p:txBody>
          <a:bodyPr>
            <a:noAutofit/>
          </a:bodyPr>
          <a:lstStyle/>
          <a:p>
            <a:r>
              <a:rPr lang="en-US" sz="2400" dirty="0">
                <a:solidFill>
                  <a:srgbClr val="660066"/>
                </a:solidFill>
                <a:ea typeface="ヒラギノ角ゴ Pro W3" pitchFamily="-107" charset="-128"/>
                <a:cs typeface="ヒラギノ角ゴ Pro W3" pitchFamily="-107" charset="-128"/>
              </a:rPr>
              <a:t>                           Chartered corporations, such as the East  					     Indian or the Hudson Bay companies   						emerged from the need </a:t>
            </a:r>
            <a:r>
              <a:rPr lang="en-US" sz="2400" b="1" dirty="0">
                <a:solidFill>
                  <a:srgbClr val="FF0000"/>
                </a:solidFill>
                <a:ea typeface="ヒラギノ角ゴ Pro W3" pitchFamily="-107" charset="-128"/>
                <a:cs typeface="ヒラギノ角ゴ Pro W3" pitchFamily="-107" charset="-128"/>
              </a:rPr>
              <a:t>to decentralize </a:t>
            </a:r>
            <a:r>
              <a:rPr lang="en-US" sz="2400" dirty="0">
                <a:solidFill>
                  <a:srgbClr val="660066"/>
                </a:solidFill>
                <a:ea typeface="ヒラギノ角ゴ Pro W3" pitchFamily="-107" charset="-128"/>
                <a:cs typeface="ヒラギノ角ゴ Pro W3" pitchFamily="-107" charset="-128"/>
              </a:rPr>
              <a:t>the orderings of the National States. For distant missions abroad, rules could not be efficiently set and enforced by the central state.</a:t>
            </a:r>
          </a:p>
          <a:p>
            <a:r>
              <a:rPr lang="en-US" sz="2400" dirty="0">
                <a:solidFill>
                  <a:srgbClr val="660066"/>
                </a:solidFill>
                <a:ea typeface="ヒラギノ角ゴ Pro W3" pitchFamily="-107" charset="-128"/>
                <a:cs typeface="ヒラギノ角ゴ Pro W3" pitchFamily="-107" charset="-128"/>
              </a:rPr>
              <a:t>The corporations became </a:t>
            </a:r>
            <a:r>
              <a:rPr lang="en-US" sz="2400" b="1" dirty="0">
                <a:solidFill>
                  <a:srgbClr val="FF0000"/>
                </a:solidFill>
                <a:ea typeface="ヒラギノ角ゴ Pro W3" pitchFamily="-107" charset="-128"/>
                <a:cs typeface="ヒラギノ角ゴ Pro W3" pitchFamily="-107" charset="-128"/>
              </a:rPr>
              <a:t>independent legal persons </a:t>
            </a:r>
            <a:r>
              <a:rPr lang="en-US" sz="2400" dirty="0">
                <a:solidFill>
                  <a:srgbClr val="660066"/>
                </a:solidFill>
                <a:ea typeface="ヒラギノ角ゴ Pro W3" pitchFamily="-107" charset="-128"/>
                <a:cs typeface="ヒラギノ角ゴ Pro W3" pitchFamily="-107" charset="-128"/>
              </a:rPr>
              <a:t>able to own goods and stipulate contracts. Their assets were separated from the assets of shareholders which were liable for the debts of the corporation only for the amounts that they had invested.</a:t>
            </a:r>
          </a:p>
          <a:p>
            <a:r>
              <a:rPr lang="en-US" sz="2400" dirty="0">
                <a:solidFill>
                  <a:srgbClr val="660066"/>
                </a:solidFill>
                <a:ea typeface="ヒラギノ角ゴ Pro W3" pitchFamily="-107" charset="-128"/>
                <a:cs typeface="ヒラギノ角ゴ Pro W3" pitchFamily="-107" charset="-128"/>
              </a:rPr>
              <a:t>More important, since a (legal) person </a:t>
            </a:r>
            <a:r>
              <a:rPr lang="en-US" sz="2400" b="1" dirty="0">
                <a:solidFill>
                  <a:srgbClr val="FF0000"/>
                </a:solidFill>
                <a:ea typeface="ヒラギノ角ゴ Pro W3" pitchFamily="-107" charset="-128"/>
                <a:cs typeface="ヒラギノ角ゴ Pro W3" pitchFamily="-107" charset="-128"/>
              </a:rPr>
              <a:t>cannot contract with itself (</a:t>
            </a:r>
            <a:r>
              <a:rPr lang="en-US" sz="2400" dirty="0">
                <a:solidFill>
                  <a:srgbClr val="660066"/>
                </a:solidFill>
                <a:ea typeface="ヒラギノ角ゴ Pro W3" pitchFamily="-107" charset="-128"/>
                <a:cs typeface="ヒラギノ角ゴ Pro W3" pitchFamily="-107" charset="-128"/>
              </a:rPr>
              <a:t>or sue itself in court) chartered corporations where responsible for for </a:t>
            </a:r>
            <a:r>
              <a:rPr lang="en-US" sz="2400" b="1" dirty="0">
                <a:solidFill>
                  <a:srgbClr val="FF0000"/>
                </a:solidFill>
                <a:ea typeface="ヒラギノ角ゴ Pro W3" pitchFamily="-107" charset="-128"/>
                <a:cs typeface="ヒラギノ角ゴ Pro W3" pitchFamily="-107" charset="-128"/>
              </a:rPr>
              <a:t>settling disputes </a:t>
            </a:r>
            <a:r>
              <a:rPr lang="en-US" sz="2400" dirty="0">
                <a:solidFill>
                  <a:srgbClr val="660066"/>
                </a:solidFill>
                <a:ea typeface="ヒラギノ角ゴ Pro W3" pitchFamily="-107" charset="-128"/>
                <a:cs typeface="ヒラギノ角ゴ Pro W3" pitchFamily="-107" charset="-128"/>
              </a:rPr>
              <a:t>internal to the corporation and could build a system of rules tailored for their organizational needs.</a:t>
            </a:r>
          </a:p>
          <a:p>
            <a:pPr>
              <a:buFontTx/>
              <a:buNone/>
            </a:pPr>
            <a:r>
              <a:rPr lang="en-US" sz="2400" dirty="0">
                <a:solidFill>
                  <a:srgbClr val="660066"/>
                </a:solidFill>
                <a:ea typeface="ヒラギノ角ゴ Pro W3" pitchFamily="-107" charset="-128"/>
                <a:cs typeface="ヒラギノ角ゴ Pro W3" pitchFamily="-107" charset="-128"/>
              </a:rPr>
              <a:t> </a:t>
            </a:r>
          </a:p>
          <a:p>
            <a:pPr>
              <a:buNone/>
            </a:pPr>
            <a:endParaRPr lang="en-US" sz="2400" dirty="0">
              <a:solidFill>
                <a:srgbClr val="660066"/>
              </a:solidFill>
              <a:ea typeface="ヒラギノ角ゴ Pro W3" pitchFamily="-107" charset="-128"/>
              <a:cs typeface="ヒラギノ角ゴ Pro W3" pitchFamily="-107" charset="-128"/>
            </a:endParaRPr>
          </a:p>
        </p:txBody>
      </p:sp>
      <p:pic>
        <p:nvPicPr>
          <p:cNvPr id="69634" name="Picture 2"/>
          <p:cNvPicPr>
            <a:picLocks noChangeAspect="1" noChangeArrowheads="1"/>
          </p:cNvPicPr>
          <p:nvPr/>
        </p:nvPicPr>
        <p:blipFill>
          <a:blip r:embed="rId2"/>
          <a:srcRect/>
          <a:stretch>
            <a:fillRect/>
          </a:stretch>
        </p:blipFill>
        <p:spPr bwMode="auto">
          <a:xfrm>
            <a:off x="1" y="0"/>
            <a:ext cx="2735175" cy="1919153"/>
          </a:xfrm>
          <a:prstGeom prst="rect">
            <a:avLst/>
          </a:prstGeom>
          <a:noFill/>
          <a:ln w="9525">
            <a:noFill/>
            <a:miter lim="800000"/>
            <a:headEnd/>
            <a:tailEnd/>
          </a:ln>
          <a:effec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738142"/>
          </a:xfrm>
          <a:solidFill>
            <a:schemeClr val="accent2">
              <a:lumMod val="20000"/>
              <a:lumOff val="80000"/>
            </a:schemeClr>
          </a:solidFill>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Monopoly and </a:t>
            </a:r>
            <a:br>
              <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institutional infrastructure</a:t>
            </a:r>
            <a:endParaRPr 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Segnaposto contenuto 2"/>
          <p:cNvSpPr>
            <a:spLocks noGrp="1"/>
          </p:cNvSpPr>
          <p:nvPr>
            <p:ph idx="1"/>
          </p:nvPr>
        </p:nvSpPr>
        <p:spPr>
          <a:xfrm>
            <a:off x="1" y="1738142"/>
            <a:ext cx="9144000" cy="5119858"/>
          </a:xfrm>
          <a:ln>
            <a:solidFill>
              <a:srgbClr val="FF0000"/>
            </a:solidFill>
          </a:ln>
        </p:spPr>
        <p:txBody>
          <a:bodyPr>
            <a:normAutofit fontScale="62500" lnSpcReduction="20000"/>
          </a:bodyPr>
          <a:lstStyle/>
          <a:p>
            <a:endParaRPr lang="en-US" dirty="0">
              <a:solidFill>
                <a:srgbClr val="660066"/>
              </a:solidFill>
              <a:ea typeface="ヒラギノ角ゴ Pro W3" pitchFamily="-107" charset="-128"/>
              <a:cs typeface="ヒラギノ角ゴ Pro W3" pitchFamily="-107" charset="-128"/>
            </a:endParaRPr>
          </a:p>
          <a:p>
            <a:pPr>
              <a:buFontTx/>
              <a:buNone/>
            </a:pPr>
            <a:r>
              <a:rPr lang="en-US" dirty="0">
                <a:solidFill>
                  <a:srgbClr val="660066"/>
                </a:solidFill>
                <a:ea typeface="ヒラギノ角ゴ Pro W3" pitchFamily="-107" charset="-128"/>
                <a:cs typeface="ヒラギノ角ゴ Pro W3" pitchFamily="-107" charset="-128"/>
              </a:rPr>
              <a:t> </a:t>
            </a:r>
          </a:p>
          <a:p>
            <a:r>
              <a:rPr lang="en-US" sz="3840" dirty="0">
                <a:solidFill>
                  <a:srgbClr val="660066"/>
                </a:solidFill>
                <a:ea typeface="ヒラギノ角ゴ Pro W3" pitchFamily="-107" charset="-128"/>
                <a:cs typeface="ヒラギノ角ゴ Pro W3" pitchFamily="-107" charset="-128"/>
              </a:rPr>
              <a:t>The first chartered companies had </a:t>
            </a:r>
            <a:r>
              <a:rPr lang="en-US" sz="3840" dirty="0">
                <a:solidFill>
                  <a:srgbClr val="FF0000"/>
                </a:solidFill>
                <a:ea typeface="ヒラギノ角ゴ Pro W3" pitchFamily="-107" charset="-128"/>
                <a:cs typeface="ヒラギノ角ゴ Pro W3" pitchFamily="-107" charset="-128"/>
              </a:rPr>
              <a:t>commercial monopolies </a:t>
            </a:r>
            <a:r>
              <a:rPr lang="en-US" sz="3840" dirty="0">
                <a:solidFill>
                  <a:srgbClr val="660066"/>
                </a:solidFill>
                <a:ea typeface="ヒラギノ角ゴ Pro W3" pitchFamily="-107" charset="-128"/>
                <a:cs typeface="ヒラギノ角ゴ Pro W3" pitchFamily="-107" charset="-128"/>
              </a:rPr>
              <a:t>on enormous territories. Such regulations were later seen as an obstacle to free markets. </a:t>
            </a:r>
          </a:p>
          <a:p>
            <a:endParaRPr lang="en-US" sz="3840" dirty="0">
              <a:solidFill>
                <a:srgbClr val="660066"/>
              </a:solidFill>
              <a:ea typeface="ヒラギノ角ゴ Pro W3" pitchFamily="-107" charset="-128"/>
              <a:cs typeface="ヒラギノ角ゴ Pro W3" pitchFamily="-107" charset="-128"/>
            </a:endParaRPr>
          </a:p>
          <a:p>
            <a:r>
              <a:rPr lang="en-US" sz="3840" dirty="0">
                <a:solidFill>
                  <a:srgbClr val="660066"/>
                </a:solidFill>
                <a:ea typeface="ヒラギノ角ゴ Pro W3" pitchFamily="-107" charset="-128"/>
                <a:cs typeface="ヒラギノ角ゴ Pro W3" pitchFamily="-107" charset="-128"/>
              </a:rPr>
              <a:t>However the Sovereign and the Company struck a deal such that the company was paying for the </a:t>
            </a:r>
            <a:r>
              <a:rPr lang="en-US" sz="3840" dirty="0">
                <a:solidFill>
                  <a:srgbClr val="FF0000"/>
                </a:solidFill>
                <a:ea typeface="ヒラギノ角ゴ Pro W3" pitchFamily="-107" charset="-128"/>
                <a:cs typeface="ヒラギノ角ゴ Pro W3" pitchFamily="-107" charset="-128"/>
              </a:rPr>
              <a:t>institutional infrastructure </a:t>
            </a:r>
            <a:r>
              <a:rPr lang="en-US" sz="3840" dirty="0">
                <a:solidFill>
                  <a:srgbClr val="660066"/>
                </a:solidFill>
                <a:ea typeface="ヒラギノ角ゴ Pro W3" pitchFamily="-107" charset="-128"/>
                <a:cs typeface="ヒラギノ角ゴ Pro W3" pitchFamily="-107" charset="-128"/>
              </a:rPr>
              <a:t>necessary to have markets and, in exchange, it  could get some monopoly profits. And they shared with the Nation the commitment to the expansion of some political power.</a:t>
            </a:r>
          </a:p>
          <a:p>
            <a:endParaRPr lang="en-US" sz="3840" dirty="0">
              <a:solidFill>
                <a:srgbClr val="660066"/>
              </a:solidFill>
              <a:ea typeface="ヒラギノ角ゴ Pro W3" pitchFamily="-107" charset="-128"/>
              <a:cs typeface="ヒラギノ角ゴ Pro W3" pitchFamily="-107" charset="-128"/>
            </a:endParaRPr>
          </a:p>
          <a:p>
            <a:r>
              <a:rPr lang="en-US" sz="3840" dirty="0">
                <a:solidFill>
                  <a:srgbClr val="660066"/>
                </a:solidFill>
                <a:ea typeface="ヒラギノ角ゴ Pro W3" pitchFamily="-107" charset="-128"/>
                <a:cs typeface="ヒラギノ角ゴ Pro W3" pitchFamily="-107" charset="-128"/>
              </a:rPr>
              <a:t> All the institutions that we have considered had </a:t>
            </a:r>
            <a:r>
              <a:rPr lang="en-US" sz="3840" dirty="0">
                <a:solidFill>
                  <a:srgbClr val="FF0000"/>
                </a:solidFill>
                <a:ea typeface="ヒラギノ角ゴ Pro W3" pitchFamily="-107" charset="-128"/>
                <a:cs typeface="ヒラギノ角ゴ Pro W3" pitchFamily="-107" charset="-128"/>
              </a:rPr>
              <a:t>an independent personality justified </a:t>
            </a:r>
            <a:r>
              <a:rPr lang="en-US" sz="3840" dirty="0">
                <a:solidFill>
                  <a:srgbClr val="660066"/>
                </a:solidFill>
                <a:ea typeface="ヒラギノ角ゴ Pro W3" pitchFamily="-107" charset="-128"/>
                <a:cs typeface="ヒラギノ角ゴ Pro W3" pitchFamily="-107" charset="-128"/>
              </a:rPr>
              <a:t>(directly or indirectly via a charter)  </a:t>
            </a:r>
            <a:r>
              <a:rPr lang="en-US" sz="3840" dirty="0">
                <a:solidFill>
                  <a:srgbClr val="FF0000"/>
                </a:solidFill>
                <a:ea typeface="ヒラギノ角ゴ Pro W3" pitchFamily="-107" charset="-128"/>
                <a:cs typeface="ヒラギノ角ゴ Pro W3" pitchFamily="-107" charset="-128"/>
              </a:rPr>
              <a:t>by a well defined mission </a:t>
            </a:r>
            <a:r>
              <a:rPr lang="en-US" sz="3840" dirty="0">
                <a:solidFill>
                  <a:srgbClr val="660066"/>
                </a:solidFill>
                <a:ea typeface="ヒラギノ角ゴ Pro W3" pitchFamily="-107" charset="-128"/>
                <a:cs typeface="ヒラギノ角ゴ Pro W3" pitchFamily="-107" charset="-128"/>
              </a:rPr>
              <a:t> (defense or conquest of a territory, diffusion of the faith, education). </a:t>
            </a:r>
          </a:p>
          <a:p>
            <a:endParaRPr lang="en-US" sz="3840" dirty="0"/>
          </a:p>
        </p:txBody>
      </p:sp>
      <p:pic>
        <p:nvPicPr>
          <p:cNvPr id="129026" name="Picture 2"/>
          <p:cNvPicPr>
            <a:picLocks noChangeAspect="1" noChangeArrowheads="1"/>
          </p:cNvPicPr>
          <p:nvPr/>
        </p:nvPicPr>
        <p:blipFill>
          <a:blip r:embed="rId2"/>
          <a:srcRect/>
          <a:stretch>
            <a:fillRect/>
          </a:stretch>
        </p:blipFill>
        <p:spPr bwMode="auto">
          <a:xfrm>
            <a:off x="0" y="-1"/>
            <a:ext cx="1810566" cy="1738143"/>
          </a:xfrm>
          <a:prstGeom prst="rect">
            <a:avLst/>
          </a:prstGeom>
          <a:noFill/>
          <a:ln w="9525">
            <a:noFill/>
            <a:miter lim="800000"/>
            <a:headEnd/>
            <a:tailEnd/>
          </a:ln>
          <a:effectLst>
            <a:reflection stA="50000" endPos="75000" dist="12700" dir="5400000" sy="-100000" algn="bl" rotWithShape="0"/>
          </a:effec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3999" cy="789410"/>
          </a:xfrm>
          <a:solidFill>
            <a:srgbClr val="F2DCDB"/>
          </a:solidFill>
        </p:spPr>
        <p:txBody>
          <a:bodyPr>
            <a:prstTxWarp prst="textTriangleInverted">
              <a:avLst/>
            </a:prstTxWarp>
          </a:bodyPr>
          <a:lstStyle/>
          <a:p>
            <a:r>
              <a:rPr lang="en-US" b="1" dirty="0">
                <a:solidFill>
                  <a:srgbClr val="FF0000"/>
                </a:solidFill>
              </a:rPr>
              <a:t>The Business Corporation</a:t>
            </a:r>
          </a:p>
        </p:txBody>
      </p:sp>
      <p:sp>
        <p:nvSpPr>
          <p:cNvPr id="3" name="Segnaposto contenuto 2"/>
          <p:cNvSpPr>
            <a:spLocks noGrp="1"/>
          </p:cNvSpPr>
          <p:nvPr>
            <p:ph idx="1"/>
          </p:nvPr>
        </p:nvSpPr>
        <p:spPr>
          <a:xfrm>
            <a:off x="0" y="789410"/>
            <a:ext cx="9143999" cy="6068589"/>
          </a:xfrm>
          <a:ln>
            <a:solidFill>
              <a:srgbClr val="FF0000"/>
            </a:solidFill>
          </a:ln>
        </p:spPr>
        <p:txBody>
          <a:bodyPr>
            <a:noAutofit/>
          </a:bodyPr>
          <a:lstStyle/>
          <a:p>
            <a:r>
              <a:rPr lang="en-US" sz="2400" dirty="0"/>
              <a:t>The chartered corporations made it clear the advantages that firms could derive from having an independent legal personality. They paved the way to </a:t>
            </a:r>
            <a:r>
              <a:rPr lang="en-US" sz="2400" b="1" dirty="0">
                <a:solidFill>
                  <a:srgbClr val="FF0000"/>
                </a:solidFill>
              </a:rPr>
              <a:t>free incorporation</a:t>
            </a:r>
            <a:r>
              <a:rPr lang="en-US" sz="2400" dirty="0"/>
              <a:t>.</a:t>
            </a:r>
          </a:p>
          <a:p>
            <a:r>
              <a:rPr lang="en-US" sz="2400" dirty="0"/>
              <a:t>The limited liability of the shareholders allowed unprecedented funding possibilities. The corporation, endowed </a:t>
            </a:r>
            <a:r>
              <a:rPr lang="en-US" sz="2400" b="1" dirty="0">
                <a:solidFill>
                  <a:srgbClr val="FF0000"/>
                </a:solidFill>
              </a:rPr>
              <a:t>with its own assets and its potential immortality</a:t>
            </a:r>
            <a:r>
              <a:rPr lang="en-US" sz="2400" dirty="0">
                <a:solidFill>
                  <a:srgbClr val="FF0000"/>
                </a:solidFill>
              </a:rPr>
              <a:t>, </a:t>
            </a:r>
            <a:r>
              <a:rPr lang="en-US" sz="2400" dirty="0"/>
              <a:t>could make lasting contracts with the other persons. Many contracts and litigations were replaced by the acts of the corporation internal private ordering. </a:t>
            </a:r>
          </a:p>
          <a:p>
            <a:r>
              <a:rPr lang="en-US" sz="2400" b="1" dirty="0">
                <a:solidFill>
                  <a:srgbClr val="FF0000"/>
                </a:solidFill>
              </a:rPr>
              <a:t>By decentralizing legal personality the State also decentralized the public ordering.</a:t>
            </a:r>
          </a:p>
          <a:p>
            <a:pPr marL="0" indent="0">
              <a:buNone/>
            </a:pPr>
            <a:r>
              <a:rPr lang="en-US" sz="2400" dirty="0"/>
              <a:t>According to </a:t>
            </a:r>
            <a:r>
              <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 Fuller</a:t>
            </a:r>
            <a:r>
              <a:rPr lang="en-US" sz="2400" b="1" dirty="0">
                <a:solidFill>
                  <a:srgbClr val="660066"/>
                </a:solidFill>
              </a:rPr>
              <a:t>, </a:t>
            </a:r>
            <a:r>
              <a:rPr lang="en-US" sz="2400" dirty="0"/>
              <a:t>also the employer may find it convenient to have a </a:t>
            </a:r>
            <a:r>
              <a:rPr lang="en-US" sz="2400"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"legal system in miniature” </a:t>
            </a:r>
            <a:r>
              <a:rPr lang="en-US" sz="2400" dirty="0"/>
              <a:t>and an internal rule of law.</a:t>
            </a:r>
          </a:p>
          <a:p>
            <a:pPr marL="0" indent="0">
              <a:buNone/>
            </a:pPr>
            <a:r>
              <a:rPr lang="en-US" sz="2400" i="1" dirty="0"/>
              <a:t> </a:t>
            </a:r>
            <a:r>
              <a:rPr lang="en-US" sz="2400" i="1" dirty="0">
                <a:solidFill>
                  <a:srgbClr val="660066"/>
                </a:solidFill>
              </a:rPr>
              <a:t>“ If the employer disregards his own rule, he may find his system of law disintegrating and without any open revolt, it may cease to produce for him what he thought to obtain from it."</a:t>
            </a:r>
            <a:r>
              <a:rPr lang="it-IT" sz="2400" i="1" dirty="0">
                <a:solidFill>
                  <a:srgbClr val="660066"/>
                </a:solidFill>
              </a:rPr>
              <a:t> </a:t>
            </a:r>
            <a:endParaRPr lang="en-US" sz="2400" i="1" dirty="0">
              <a:solidFill>
                <a:srgbClr val="660066"/>
              </a:solidFil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2110" y="28575"/>
            <a:ext cx="6974092" cy="1389063"/>
          </a:xfrm>
          <a:solidFill>
            <a:schemeClr val="accent3">
              <a:lumMod val="20000"/>
              <a:lumOff val="80000"/>
            </a:schemeClr>
          </a:solidFill>
        </p:spPr>
        <p:txBody>
          <a:bodyPr>
            <a:normAutofit fontScale="90000"/>
          </a:bodyPr>
          <a:lstStyle/>
          <a:p>
            <a:r>
              <a:rPr lang="it-IT"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reflection blurRad="6350" stA="55000" endA="300" endPos="45500" dir="5400000" sy="-100000" algn="bl" rotWithShape="0"/>
                </a:effectLst>
              </a:rPr>
              <a:t>Business </a:t>
            </a:r>
            <a:r>
              <a:rPr lang="it-IT" b="1"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reflection blurRad="6350" stA="55000" endA="300" endPos="45500" dir="5400000" sy="-100000" algn="bl" rotWithShape="0"/>
                </a:effectLst>
              </a:rPr>
              <a:t>Corporations</a:t>
            </a:r>
            <a:r>
              <a:rPr lang="it-IT"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reflection blurRad="6350" stA="55000" endA="300" endPos="45500" dir="5400000" sy="-100000" algn="bl" rotWithShape="0"/>
                </a:effectLst>
              </a:rPr>
              <a:t> </a:t>
            </a:r>
            <a:br>
              <a:rPr lang="it-IT"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reflection blurRad="6350" stA="55000" endA="300" endPos="45500" dir="5400000" sy="-100000" algn="bl" rotWithShape="0"/>
                </a:effectLst>
              </a:rPr>
            </a:br>
            <a:r>
              <a:rPr lang="it-IT" b="1"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reflection blurRad="6350" stA="55000" endA="300" endPos="45500" dir="5400000" sy="-100000" algn="bl" rotWithShape="0"/>
                </a:effectLst>
              </a:rPr>
              <a:t>as</a:t>
            </a:r>
            <a:r>
              <a:rPr lang="it-IT"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reflection blurRad="6350" stA="55000" endA="300" endPos="45500" dir="5400000" sy="-100000" algn="bl" rotWithShape="0"/>
                </a:effectLst>
              </a:rPr>
              <a:t> </a:t>
            </a:r>
            <a:r>
              <a:rPr lang="it-IT" b="1"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reflection blurRad="6350" stA="55000" endA="300" endPos="45500" dir="5400000" sy="-100000" algn="bl" rotWithShape="0"/>
                </a:effectLst>
              </a:rPr>
              <a:t>half-persons</a:t>
            </a:r>
            <a:endParaRPr lang="it-IT"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reflection blurRad="6350" stA="55000" endA="300" endPos="45500" dir="5400000" sy="-100000" algn="bl" rotWithShape="0"/>
              </a:effectLst>
            </a:endParaRPr>
          </a:p>
        </p:txBody>
      </p:sp>
      <p:sp>
        <p:nvSpPr>
          <p:cNvPr id="3" name="Segnaposto contenuto 2"/>
          <p:cNvSpPr>
            <a:spLocks noGrp="1"/>
          </p:cNvSpPr>
          <p:nvPr>
            <p:ph idx="1"/>
          </p:nvPr>
        </p:nvSpPr>
        <p:spPr>
          <a:xfrm>
            <a:off x="-2" y="1417638"/>
            <a:ext cx="9144002" cy="5440361"/>
          </a:xfrm>
        </p:spPr>
        <p:txBody>
          <a:bodyPr>
            <a:normAutofit lnSpcReduction="10000"/>
          </a:bodyPr>
          <a:lstStyle/>
          <a:p>
            <a:pPr marL="0" indent="0">
              <a:buNone/>
            </a:pPr>
            <a:r>
              <a:rPr lang="en-US" sz="2400" dirty="0"/>
              <a:t>              </a:t>
            </a:r>
            <a:r>
              <a:rPr lang="en-US" sz="2400" u="sng" dirty="0">
                <a:solidFill>
                  <a:srgbClr val="660066"/>
                </a:solidFill>
              </a:rPr>
              <a:t>Iwai says that </a:t>
            </a:r>
            <a:r>
              <a:rPr lang="en-US" sz="2400" i="1" u="sng" dirty="0">
                <a:solidFill>
                  <a:srgbClr val="660066"/>
                </a:solidFill>
              </a:rPr>
              <a:t>the business corporation is a half-person.</a:t>
            </a:r>
          </a:p>
          <a:p>
            <a:pPr marL="0" indent="0">
              <a:buNone/>
            </a:pPr>
            <a:endParaRPr lang="en-US" sz="2400" u="sng" dirty="0"/>
          </a:p>
          <a:p>
            <a:r>
              <a:rPr lang="en-US" sz="2400" b="1" dirty="0">
                <a:solidFill>
                  <a:srgbClr val="FF0000"/>
                </a:solidFill>
              </a:rPr>
              <a:t>Like a person </a:t>
            </a:r>
            <a:r>
              <a:rPr lang="en-US" sz="2400" dirty="0"/>
              <a:t>it can commit itself to rules and internal orderings, make contracts and enhance its reputation. And indeed its potential unlimited life should mark its superiority with respect to physical persons.</a:t>
            </a:r>
          </a:p>
          <a:p>
            <a:r>
              <a:rPr lang="en-US" sz="2400" dirty="0"/>
              <a:t>However, </a:t>
            </a:r>
            <a:r>
              <a:rPr lang="en-US" sz="2400" b="1" dirty="0">
                <a:solidFill>
                  <a:srgbClr val="FF0000"/>
                </a:solidFill>
              </a:rPr>
              <a:t>unlike a physical persons and unlike other legal persons </a:t>
            </a:r>
            <a:r>
              <a:rPr lang="en-US" sz="2400" dirty="0"/>
              <a:t>such as Nation-States, Monasteries, Universities etc it can be treated as a thing to make money and can be bought and sold in the market </a:t>
            </a:r>
            <a:r>
              <a:rPr lang="en-US" sz="2400" b="1" dirty="0">
                <a:solidFill>
                  <a:srgbClr val="FF0000"/>
                </a:solidFill>
              </a:rPr>
              <a:t>as a thing.</a:t>
            </a:r>
          </a:p>
          <a:p>
            <a:r>
              <a:rPr lang="en-US" sz="2400" dirty="0"/>
              <a:t>But things</a:t>
            </a:r>
            <a:r>
              <a:rPr lang="en-US" sz="2400" b="1" dirty="0">
                <a:solidFill>
                  <a:srgbClr val="FF0000"/>
                </a:solidFill>
              </a:rPr>
              <a:t> are hardly compatible with persons</a:t>
            </a:r>
            <a:r>
              <a:rPr lang="en-US" sz="2400" dirty="0"/>
              <a:t>. They cannot command much </a:t>
            </a:r>
            <a:r>
              <a:rPr lang="en-US" sz="2400" b="1" dirty="0">
                <a:solidFill>
                  <a:srgbClr val="FF0000"/>
                </a:solidFill>
              </a:rPr>
              <a:t>esteem</a:t>
            </a:r>
            <a:r>
              <a:rPr lang="en-US" sz="2400" dirty="0"/>
              <a:t> for people committed to them and they cannot make </a:t>
            </a:r>
            <a:r>
              <a:rPr lang="en-US" sz="2400" b="1" dirty="0">
                <a:solidFill>
                  <a:srgbClr val="FF0000"/>
                </a:solidFill>
              </a:rPr>
              <a:t>commitments</a:t>
            </a:r>
            <a:r>
              <a:rPr lang="en-US" sz="2400" dirty="0"/>
              <a:t> that real people are going to trust.</a:t>
            </a:r>
          </a:p>
          <a:p>
            <a:r>
              <a:rPr lang="en-US" sz="2400" dirty="0"/>
              <a:t>If the </a:t>
            </a:r>
            <a:r>
              <a:rPr lang="en-US" sz="2400" b="1" dirty="0">
                <a:solidFill>
                  <a:srgbClr val="FF0000"/>
                </a:solidFill>
              </a:rPr>
              <a:t>thingness</a:t>
            </a:r>
            <a:r>
              <a:rPr lang="en-US" sz="2400" dirty="0"/>
              <a:t> of the corporation invades </a:t>
            </a:r>
            <a:r>
              <a:rPr lang="en-US" sz="2400" b="1" dirty="0">
                <a:solidFill>
                  <a:srgbClr val="FF0000"/>
                </a:solidFill>
              </a:rPr>
              <a:t>all its personality</a:t>
            </a:r>
            <a:r>
              <a:rPr lang="en-US" sz="2400" dirty="0"/>
              <a:t>, then even its economic advantages fade away.</a:t>
            </a:r>
          </a:p>
        </p:txBody>
      </p:sp>
      <p:pic>
        <p:nvPicPr>
          <p:cNvPr id="88066" name="Picture 2"/>
          <p:cNvPicPr>
            <a:picLocks noChangeAspect="1" noChangeArrowheads="1"/>
          </p:cNvPicPr>
          <p:nvPr/>
        </p:nvPicPr>
        <p:blipFill>
          <a:blip r:embed="rId2">
            <a:duotone>
              <a:prstClr val="black"/>
              <a:schemeClr val="accent3">
                <a:tint val="45000"/>
                <a:satMod val="400000"/>
              </a:schemeClr>
            </a:duotone>
          </a:blip>
          <a:srcRect/>
          <a:stretch>
            <a:fillRect/>
          </a:stretch>
        </p:blipFill>
        <p:spPr bwMode="auto">
          <a:xfrm rot="10800000" flipV="1">
            <a:off x="-1" y="0"/>
            <a:ext cx="1022110" cy="1457050"/>
          </a:xfrm>
          <a:prstGeom prst="rect">
            <a:avLst/>
          </a:prstGeom>
          <a:noFill/>
          <a:ln w="9525">
            <a:noFill/>
            <a:miter lim="800000"/>
            <a:headEnd/>
            <a:tailEnd/>
          </a:ln>
          <a:effectLst>
            <a:reflection stA="50000" endPos="75000" dist="12700" dir="5400000" sy="-100000" algn="bl" rotWithShape="0"/>
          </a:effectLst>
        </p:spPr>
      </p:pic>
      <p:pic>
        <p:nvPicPr>
          <p:cNvPr id="88067" name="Picture 3"/>
          <p:cNvPicPr>
            <a:picLocks noChangeAspect="1" noChangeArrowheads="1"/>
          </p:cNvPicPr>
          <p:nvPr/>
        </p:nvPicPr>
        <p:blipFill>
          <a:blip r:embed="rId3">
            <a:duotone>
              <a:prstClr val="black"/>
              <a:schemeClr val="accent3">
                <a:tint val="45000"/>
                <a:satMod val="400000"/>
              </a:schemeClr>
            </a:duotone>
          </a:blip>
          <a:srcRect/>
          <a:stretch>
            <a:fillRect/>
          </a:stretch>
        </p:blipFill>
        <p:spPr bwMode="auto">
          <a:xfrm>
            <a:off x="7996202" y="28575"/>
            <a:ext cx="1147798" cy="1389063"/>
          </a:xfrm>
          <a:prstGeom prst="rect">
            <a:avLst/>
          </a:prstGeom>
          <a:noFill/>
          <a:ln w="9525">
            <a:noFill/>
            <a:miter lim="800000"/>
            <a:headEnd/>
            <a:tailEnd/>
          </a:ln>
          <a:effectLst>
            <a:reflection stA="50000" endPos="75000" dist="12700" dir="5400000" sy="-100000" algn="bl" rotWithShape="0"/>
          </a:effec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olo 1"/>
          <p:cNvSpPr>
            <a:spLocks noGrp="1"/>
          </p:cNvSpPr>
          <p:nvPr>
            <p:ph type="title"/>
          </p:nvPr>
        </p:nvSpPr>
        <p:spPr>
          <a:xfrm>
            <a:off x="0" y="0"/>
            <a:ext cx="8183229" cy="1341387"/>
          </a:xfrm>
          <a:solidFill>
            <a:schemeClr val="bg2">
              <a:lumMod val="90000"/>
            </a:schemeClr>
          </a:solidFill>
        </p:spPr>
        <p:txBody>
          <a:bodyPr>
            <a:normAutofit fontScale="90000"/>
          </a:bodyPr>
          <a:lstStyle/>
          <a:p>
            <a:r>
              <a:rPr lang="en-US" dirty="0">
                <a:ea typeface="ＭＳ Ｐゴシック" pitchFamily="-112" charset="-128"/>
                <a:cs typeface="ＭＳ Ｐゴシック" pitchFamily="-112" charset="-128"/>
              </a:rPr>
              <a:t>           Two ways of keeping degeneration under control</a:t>
            </a:r>
          </a:p>
        </p:txBody>
      </p:sp>
      <p:sp>
        <p:nvSpPr>
          <p:cNvPr id="106499" name="Segnaposto contenuto 2"/>
          <p:cNvSpPr>
            <a:spLocks noGrp="1"/>
          </p:cNvSpPr>
          <p:nvPr>
            <p:ph idx="1"/>
          </p:nvPr>
        </p:nvSpPr>
        <p:spPr>
          <a:xfrm>
            <a:off x="171618" y="1544498"/>
            <a:ext cx="8743782" cy="5161102"/>
          </a:xfrm>
          <a:ln>
            <a:solidFill>
              <a:srgbClr val="660066"/>
            </a:solidFill>
          </a:ln>
        </p:spPr>
        <p:txBody>
          <a:bodyPr>
            <a:normAutofit/>
          </a:bodyPr>
          <a:lstStyle/>
          <a:p>
            <a:pPr>
              <a:buFont typeface="Wingdings 2" pitchFamily="-112" charset="2"/>
              <a:buNone/>
            </a:pPr>
            <a:r>
              <a:rPr lang="en-US" dirty="0">
                <a:ea typeface="ＭＳ Ｐゴシック" pitchFamily="-112" charset="-128"/>
                <a:cs typeface="ＭＳ Ｐゴシック" pitchFamily="-112" charset="-128"/>
              </a:rPr>
              <a:t> Shareholders have long term advantages from the fact that as a person the corporation can take commitments with other parties. However, they can also gain from </a:t>
            </a:r>
            <a:r>
              <a:rPr lang="en-US" dirty="0">
                <a:solidFill>
                  <a:srgbClr val="FF0000"/>
                </a:solidFill>
                <a:ea typeface="ＭＳ Ｐゴシック" pitchFamily="-112" charset="-128"/>
                <a:cs typeface="ＭＳ Ｐゴシック" pitchFamily="-112" charset="-128"/>
              </a:rPr>
              <a:t>selling the corporation as a thing to new owners who do not honor these commitments.</a:t>
            </a:r>
          </a:p>
          <a:p>
            <a:pPr>
              <a:buFont typeface="Wingdings 2" pitchFamily="-112" charset="2"/>
              <a:buNone/>
            </a:pPr>
            <a:r>
              <a:rPr lang="en-US" dirty="0">
                <a:ea typeface="ＭＳ Ｐゴシック" pitchFamily="-112" charset="-128"/>
                <a:cs typeface="ＭＳ Ｐゴシック" pitchFamily="-112" charset="-128"/>
              </a:rPr>
              <a:t>For some time two different paths have been followed to keep the degeneration of the corporate personality under control.</a:t>
            </a:r>
          </a:p>
        </p:txBody>
      </p:sp>
      <p:pic>
        <p:nvPicPr>
          <p:cNvPr id="57346" name="Picture 2"/>
          <p:cNvPicPr>
            <a:picLocks noChangeAspect="1" noChangeArrowheads="1"/>
          </p:cNvPicPr>
          <p:nvPr/>
        </p:nvPicPr>
        <p:blipFill>
          <a:blip r:embed="rId2"/>
          <a:srcRect/>
          <a:stretch>
            <a:fillRect/>
          </a:stretch>
        </p:blipFill>
        <p:spPr bwMode="auto">
          <a:xfrm>
            <a:off x="66675" y="30163"/>
            <a:ext cx="911545" cy="1362363"/>
          </a:xfrm>
          <a:prstGeom prst="rect">
            <a:avLst/>
          </a:prstGeom>
          <a:noFill/>
          <a:ln w="9525">
            <a:noFill/>
            <a:miter lim="800000"/>
            <a:headEnd/>
            <a:tailEnd/>
          </a:ln>
          <a:effectLst/>
        </p:spPr>
      </p:pic>
      <p:pic>
        <p:nvPicPr>
          <p:cNvPr id="5" name="Immagine 4"/>
          <p:cNvPicPr>
            <a:picLocks noChangeAspect="1"/>
          </p:cNvPicPr>
          <p:nvPr/>
        </p:nvPicPr>
        <p:blipFill>
          <a:blip r:embed="rId3">
            <a:extLst>
              <a:ext uri="{BEBA8EAE-BF5A-486C-A8C5-ECC9F3942E4B}">
                <a14:imgProps xmlns:a14="http://schemas.microsoft.com/office/drawing/2010/main">
                  <a14:imgLayer r:embed="rId4">
                    <a14:imgEffect>
                      <a14:artisticPencilGrayscale/>
                    </a14:imgEffect>
                  </a14:imgLayer>
                </a14:imgProps>
              </a:ext>
            </a:extLst>
          </a:blip>
          <a:srcRect/>
          <a:stretch>
            <a:fillRect/>
          </a:stretch>
        </p:blipFill>
        <p:spPr bwMode="auto">
          <a:xfrm>
            <a:off x="8183229" y="30163"/>
            <a:ext cx="960771" cy="1311224"/>
          </a:xfrm>
          <a:prstGeom prst="rect">
            <a:avLst/>
          </a:prstGeom>
          <a:noFill/>
          <a:ln w="9525">
            <a:noFill/>
            <a:miter lim="800000"/>
            <a:headEnd/>
            <a:tailEn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5"/>
          <p:cNvSpPr>
            <a:spLocks noGrp="1"/>
          </p:cNvSpPr>
          <p:nvPr>
            <p:ph type="sldNum" sz="quarter" idx="12"/>
          </p:nvPr>
        </p:nvSpPr>
        <p:spPr/>
        <p:txBody>
          <a:bodyPr/>
          <a:lstStyle/>
          <a:p>
            <a:pPr>
              <a:defRPr/>
            </a:pPr>
            <a:fld id="{39D55BD3-CA37-8D47-B0A3-0EB56BC72A42}" type="slidenum">
              <a:rPr lang="it-IT">
                <a:solidFill>
                  <a:prstClr val="black">
                    <a:tint val="75000"/>
                  </a:prstClr>
                </a:solidFill>
                <a:latin typeface="Calibri"/>
              </a:rPr>
              <a:pPr>
                <a:defRPr/>
              </a:pPr>
              <a:t>136</a:t>
            </a:fld>
            <a:endParaRPr lang="it-IT">
              <a:solidFill>
                <a:prstClr val="black">
                  <a:tint val="75000"/>
                </a:prstClr>
              </a:solidFill>
              <a:latin typeface="Calibri"/>
            </a:endParaRPr>
          </a:p>
        </p:txBody>
      </p:sp>
      <p:sp>
        <p:nvSpPr>
          <p:cNvPr id="279555" name="Rectangle 2"/>
          <p:cNvSpPr>
            <a:spLocks noGrp="1" noChangeArrowheads="1"/>
          </p:cNvSpPr>
          <p:nvPr>
            <p:ph type="title"/>
          </p:nvPr>
        </p:nvSpPr>
        <p:spPr>
          <a:xfrm>
            <a:off x="2037426" y="-1"/>
            <a:ext cx="7106574" cy="1720843"/>
          </a:xfrm>
          <a:solidFill>
            <a:srgbClr val="EBF1DE"/>
          </a:solidFill>
        </p:spPr>
        <p:txBody>
          <a:bodyPr>
            <a:normAutofit/>
          </a:bodyPr>
          <a:lstStyle/>
          <a:p>
            <a:pPr eaLnBrk="1" hangingPunct="1">
              <a:lnSpc>
                <a:spcPct val="80000"/>
              </a:lnSpc>
            </a:pPr>
            <a:r>
              <a:rPr lang="en-GB"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The  origins of the American </a:t>
            </a:r>
            <a:br>
              <a:rPr lang="en-GB"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GB"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Corporate Model</a:t>
            </a:r>
            <a:endParaRPr lang="en-GB"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a typeface="ヒラギノ角ゴ Pro W3" pitchFamily="8" charset="-128"/>
              <a:cs typeface="ヒラギノ角ゴ Pro W3" pitchFamily="8" charset="-128"/>
            </a:endParaRPr>
          </a:p>
        </p:txBody>
      </p:sp>
      <p:sp>
        <p:nvSpPr>
          <p:cNvPr id="279556" name="Rectangle 3"/>
          <p:cNvSpPr>
            <a:spLocks noGrp="1" noChangeArrowheads="1"/>
          </p:cNvSpPr>
          <p:nvPr>
            <p:ph type="body" idx="1"/>
          </p:nvPr>
        </p:nvSpPr>
        <p:spPr>
          <a:xfrm>
            <a:off x="27245" y="1720843"/>
            <a:ext cx="9116755" cy="5000632"/>
          </a:xfrm>
        </p:spPr>
        <p:txBody>
          <a:bodyPr>
            <a:normAutofit/>
          </a:bodyPr>
          <a:lstStyle/>
          <a:p>
            <a:pPr eaLnBrk="1" hangingPunct="1">
              <a:lnSpc>
                <a:spcPct val="90000"/>
              </a:lnSpc>
              <a:spcBef>
                <a:spcPct val="30000"/>
              </a:spcBef>
            </a:pPr>
            <a:r>
              <a:rPr lang="en-GB" sz="2400" dirty="0">
                <a:solidFill>
                  <a:srgbClr val="CC0000"/>
                </a:solidFill>
                <a:latin typeface="Garamond" pitchFamily="18" charset="0"/>
                <a:ea typeface="ヒラギノ角ゴ Pro W3" pitchFamily="8" charset="-128"/>
                <a:cs typeface="ヒラギノ角ゴ Pro W3" pitchFamily="8" charset="-128"/>
              </a:rPr>
              <a:t>At the time of the second industrial revolution,</a:t>
            </a:r>
            <a:r>
              <a:rPr lang="en-GB" sz="2400" dirty="0">
                <a:latin typeface="Garamond" pitchFamily="18" charset="0"/>
                <a:ea typeface="ヒラギノ角ゴ Pro W3" pitchFamily="8" charset="-128"/>
                <a:cs typeface="ヒラギノ角ゴ Pro W3" pitchFamily="8" charset="-128"/>
              </a:rPr>
              <a:t> thanks to two major revolutionary conflicts (independence war and secession war), the US had already fought successfully against the old European aristocracy and the slave-owning American farmers of the South. </a:t>
            </a:r>
          </a:p>
          <a:p>
            <a:pPr eaLnBrk="1" hangingPunct="1">
              <a:lnSpc>
                <a:spcPct val="90000"/>
              </a:lnSpc>
              <a:spcBef>
                <a:spcPct val="30000"/>
              </a:spcBef>
            </a:pPr>
            <a:r>
              <a:rPr lang="en-GB" sz="2400" dirty="0">
                <a:solidFill>
                  <a:srgbClr val="CC0000"/>
                </a:solidFill>
                <a:latin typeface="Garamond" pitchFamily="18" charset="0"/>
                <a:ea typeface="ヒラギノ角ゴ Pro W3" pitchFamily="8" charset="-128"/>
                <a:cs typeface="ヒラギノ角ゴ Pro W3" pitchFamily="8" charset="-128"/>
              </a:rPr>
              <a:t>The development of large firms happened in the framework of a strong democracy</a:t>
            </a:r>
            <a:r>
              <a:rPr lang="en-GB" sz="2400" dirty="0">
                <a:latin typeface="Garamond" pitchFamily="18" charset="0"/>
                <a:ea typeface="ヒラギノ角ゴ Pro W3" pitchFamily="8" charset="-128"/>
                <a:cs typeface="ヒラギノ角ゴ Pro W3" pitchFamily="8" charset="-128"/>
              </a:rPr>
              <a:t>. Large block holdings, present in more than one firm, were seen with suspicion by early antitrust authorities, (Sherman and Clayton acts). Pyramids were dismantled by F.D. Roosevelt by the means of appropriate fiscal policies.</a:t>
            </a:r>
          </a:p>
          <a:p>
            <a:pPr eaLnBrk="1" hangingPunct="1">
              <a:lnSpc>
                <a:spcPct val="90000"/>
              </a:lnSpc>
              <a:spcBef>
                <a:spcPct val="30000"/>
              </a:spcBef>
            </a:pPr>
            <a:r>
              <a:rPr lang="en-GB" sz="2400" dirty="0">
                <a:latin typeface="Garamond" pitchFamily="18" charset="0"/>
                <a:ea typeface="ヒラギノ角ゴ Pro W3" pitchFamily="8" charset="-128"/>
                <a:cs typeface="ヒラギノ角ゴ Pro W3" pitchFamily="8" charset="-128"/>
              </a:rPr>
              <a:t>This “exceptional” early dispersion of capitalist interests made </a:t>
            </a:r>
            <a:r>
              <a:rPr lang="en-GB" sz="2400" dirty="0">
                <a:solidFill>
                  <a:srgbClr val="FF0000"/>
                </a:solidFill>
                <a:latin typeface="Garamond" pitchFamily="18" charset="0"/>
                <a:ea typeface="ヒラギノ角ゴ Pro W3" pitchFamily="8" charset="-128"/>
                <a:cs typeface="ヒラギノ角ゴ Pro W3" pitchFamily="8" charset="-128"/>
              </a:rPr>
              <a:t>it less important </a:t>
            </a:r>
            <a:r>
              <a:rPr lang="en-GB" sz="2400" dirty="0">
                <a:latin typeface="Garamond" pitchFamily="18" charset="0"/>
                <a:ea typeface="ヒラギノ角ゴ Pro W3" pitchFamily="8" charset="-128"/>
                <a:cs typeface="ヒラギノ角ゴ Pro W3" pitchFamily="8" charset="-128"/>
              </a:rPr>
              <a:t>to concentrate workers’ interests in strong </a:t>
            </a:r>
            <a:r>
              <a:rPr lang="en-GB" sz="2400" dirty="0">
                <a:solidFill>
                  <a:srgbClr val="FF0000"/>
                </a:solidFill>
                <a:latin typeface="Garamond" pitchFamily="18" charset="0"/>
                <a:ea typeface="ヒラギノ角ゴ Pro W3" pitchFamily="8" charset="-128"/>
                <a:cs typeface="ヒラギノ角ゴ Pro W3" pitchFamily="8" charset="-128"/>
              </a:rPr>
              <a:t>unions</a:t>
            </a:r>
            <a:r>
              <a:rPr lang="en-GB" sz="2400" dirty="0">
                <a:latin typeface="Garamond" pitchFamily="18" charset="0"/>
                <a:ea typeface="ヒラギノ角ゴ Pro W3" pitchFamily="8" charset="-128"/>
                <a:cs typeface="ヒラギノ角ゴ Pro W3" pitchFamily="8" charset="-128"/>
              </a:rPr>
              <a:t> and in social democratic parties. </a:t>
            </a:r>
          </a:p>
          <a:p>
            <a:pPr eaLnBrk="1" hangingPunct="1">
              <a:lnSpc>
                <a:spcPct val="90000"/>
              </a:lnSpc>
              <a:spcBef>
                <a:spcPct val="30000"/>
              </a:spcBef>
            </a:pPr>
            <a:r>
              <a:rPr lang="en-GB" sz="2400" dirty="0">
                <a:solidFill>
                  <a:srgbClr val="CC0000"/>
                </a:solidFill>
                <a:latin typeface="Garamond" pitchFamily="18" charset="0"/>
                <a:ea typeface="ヒラギノ角ゴ Pro W3" pitchFamily="8" charset="-128"/>
                <a:cs typeface="ヒラギノ角ゴ Pro W3" pitchFamily="8" charset="-128"/>
              </a:rPr>
              <a:t>A </a:t>
            </a:r>
            <a:r>
              <a:rPr lang="en-GB" sz="2400" i="1" dirty="0">
                <a:solidFill>
                  <a:srgbClr val="CC0000"/>
                </a:solidFill>
                <a:latin typeface="Garamond" pitchFamily="18" charset="0"/>
                <a:ea typeface="ヒラギノ角ゴ Pro W3" pitchFamily="8" charset="-128"/>
                <a:cs typeface="ヒラギノ角ゴ Pro W3" pitchFamily="8" charset="-128"/>
              </a:rPr>
              <a:t>dispersed equilibrium</a:t>
            </a:r>
            <a:r>
              <a:rPr lang="en-GB" sz="2400" dirty="0">
                <a:solidFill>
                  <a:srgbClr val="CC0000"/>
                </a:solidFill>
                <a:latin typeface="Garamond" pitchFamily="18" charset="0"/>
                <a:ea typeface="ヒラギノ角ゴ Pro W3" pitchFamily="8" charset="-128"/>
                <a:cs typeface="ヒラギノ角ゴ Pro W3" pitchFamily="8" charset="-128"/>
              </a:rPr>
              <a:t> emerged.</a:t>
            </a:r>
            <a:endParaRPr lang="en-GB" sz="2400" dirty="0">
              <a:latin typeface="Garamond" pitchFamily="18" charset="0"/>
              <a:ea typeface="ヒラギノ角ゴ Pro W3" pitchFamily="8" charset="-128"/>
              <a:cs typeface="ヒラギノ角ゴ Pro W3" pitchFamily="8" charset="-128"/>
            </a:endParaRPr>
          </a:p>
        </p:txBody>
      </p:sp>
      <p:sp>
        <p:nvSpPr>
          <p:cNvPr id="5" name="CasellaDiTesto 4"/>
          <p:cNvSpPr txBox="1"/>
          <p:nvPr/>
        </p:nvSpPr>
        <p:spPr>
          <a:xfrm>
            <a:off x="145742" y="478889"/>
            <a:ext cx="184666" cy="369332"/>
          </a:xfrm>
          <a:prstGeom prst="rect">
            <a:avLst/>
          </a:prstGeom>
          <a:noFill/>
        </p:spPr>
        <p:txBody>
          <a:bodyPr wrap="none" rtlCol="0">
            <a:spAutoFit/>
          </a:bodyPr>
          <a:lstStyle/>
          <a:p>
            <a:pPr defTabSz="457200" eaLnBrk="1" fontAlgn="auto" hangingPunct="1">
              <a:spcBef>
                <a:spcPts val="0"/>
              </a:spcBef>
              <a:spcAft>
                <a:spcPts val="0"/>
              </a:spcAft>
            </a:pPr>
            <a:endParaRPr lang="en-US" sz="1800" dirty="0">
              <a:solidFill>
                <a:prstClr val="black"/>
              </a:solidFill>
              <a:latin typeface="Calibri"/>
            </a:endParaRPr>
          </a:p>
        </p:txBody>
      </p:sp>
      <p:pic>
        <p:nvPicPr>
          <p:cNvPr id="70658" name="Picture 2"/>
          <p:cNvPicPr>
            <a:picLocks noChangeAspect="1" noChangeArrowheads="1"/>
          </p:cNvPicPr>
          <p:nvPr/>
        </p:nvPicPr>
        <p:blipFill>
          <a:blip r:embed="rId3"/>
          <a:srcRect/>
          <a:stretch>
            <a:fillRect/>
          </a:stretch>
        </p:blipFill>
        <p:spPr bwMode="auto">
          <a:xfrm>
            <a:off x="27245" y="0"/>
            <a:ext cx="2010181" cy="1720843"/>
          </a:xfrm>
          <a:prstGeom prst="rect">
            <a:avLst/>
          </a:prstGeom>
          <a:noFill/>
          <a:ln w="9525">
            <a:noFill/>
            <a:miter lim="800000"/>
            <a:headEnd/>
            <a:tailEnd/>
          </a:ln>
          <a:effec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5"/>
          <p:cNvSpPr>
            <a:spLocks noGrp="1"/>
          </p:cNvSpPr>
          <p:nvPr>
            <p:ph type="sldNum" sz="quarter" idx="12"/>
          </p:nvPr>
        </p:nvSpPr>
        <p:spPr/>
        <p:txBody>
          <a:bodyPr/>
          <a:lstStyle/>
          <a:p>
            <a:pPr>
              <a:defRPr/>
            </a:pPr>
            <a:fld id="{39D55BD3-CA37-8D47-B0A3-0EB56BC72A42}" type="slidenum">
              <a:rPr lang="it-IT">
                <a:solidFill>
                  <a:prstClr val="black">
                    <a:tint val="75000"/>
                  </a:prstClr>
                </a:solidFill>
                <a:latin typeface="Calibri"/>
              </a:rPr>
              <a:pPr>
                <a:defRPr/>
              </a:pPr>
              <a:t>137</a:t>
            </a:fld>
            <a:endParaRPr lang="it-IT">
              <a:solidFill>
                <a:prstClr val="black">
                  <a:tint val="75000"/>
                </a:prstClr>
              </a:solidFill>
              <a:latin typeface="Calibri"/>
            </a:endParaRPr>
          </a:p>
        </p:txBody>
      </p:sp>
      <p:sp>
        <p:nvSpPr>
          <p:cNvPr id="279555" name="Rectangle 2"/>
          <p:cNvSpPr>
            <a:spLocks noGrp="1" noChangeArrowheads="1"/>
          </p:cNvSpPr>
          <p:nvPr>
            <p:ph type="title"/>
          </p:nvPr>
        </p:nvSpPr>
        <p:spPr>
          <a:xfrm>
            <a:off x="2163022" y="1"/>
            <a:ext cx="6980978" cy="1437546"/>
          </a:xfrm>
        </p:spPr>
        <p:txBody>
          <a:bodyPr/>
          <a:lstStyle/>
          <a:p>
            <a:pPr eaLnBrk="1" hangingPunct="1">
              <a:lnSpc>
                <a:spcPct val="80000"/>
              </a:lnSpc>
            </a:pPr>
            <a:r>
              <a:rPr lang="en-GB"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The  American </a:t>
            </a:r>
            <a:br>
              <a:rPr lang="en-GB"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en-GB"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anti-degenerative medicine</a:t>
            </a:r>
            <a:endParaRPr lang="en-GB"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ヒラギノ角ゴ Pro W3" pitchFamily="8" charset="-128"/>
              <a:cs typeface="ヒラギノ角ゴ Pro W3" pitchFamily="8" charset="-128"/>
            </a:endParaRPr>
          </a:p>
        </p:txBody>
      </p:sp>
      <p:sp>
        <p:nvSpPr>
          <p:cNvPr id="279556" name="Rectangle 3"/>
          <p:cNvSpPr>
            <a:spLocks noGrp="1" noChangeArrowheads="1"/>
          </p:cNvSpPr>
          <p:nvPr>
            <p:ph type="body" idx="1"/>
          </p:nvPr>
        </p:nvSpPr>
        <p:spPr>
          <a:xfrm>
            <a:off x="145742" y="1633953"/>
            <a:ext cx="8893107" cy="5087521"/>
          </a:xfrm>
        </p:spPr>
        <p:txBody>
          <a:bodyPr>
            <a:normAutofit fontScale="92500"/>
          </a:bodyPr>
          <a:lstStyle/>
          <a:p>
            <a:pPr>
              <a:buNone/>
            </a:pPr>
            <a:r>
              <a:rPr lang="en-US" sz="2400" dirty="0"/>
              <a:t>The American dispersed equilibrium has encouraged investment in human skills of </a:t>
            </a:r>
            <a:r>
              <a:rPr lang="en-US" sz="2400" dirty="0">
                <a:solidFill>
                  <a:srgbClr val="FF0000"/>
                </a:solidFill>
              </a:rPr>
              <a:t>professional managers</a:t>
            </a:r>
            <a:r>
              <a:rPr lang="en-US" sz="2400" dirty="0"/>
              <a:t>, the diversification of ownership, and the concentration of large amounts of capital in corporations. </a:t>
            </a:r>
          </a:p>
          <a:p>
            <a:endParaRPr lang="en-US" sz="2400" dirty="0"/>
          </a:p>
          <a:p>
            <a:pPr>
              <a:buNone/>
            </a:pPr>
            <a:r>
              <a:rPr lang="en-US" sz="2400" dirty="0"/>
              <a:t>By contrast, it has provided only very </a:t>
            </a:r>
            <a:r>
              <a:rPr lang="en-US" sz="2400" dirty="0">
                <a:solidFill>
                  <a:srgbClr val="FF0000"/>
                </a:solidFill>
              </a:rPr>
              <a:t>mild incentives </a:t>
            </a:r>
            <a:r>
              <a:rPr lang="en-US" sz="2400" dirty="0"/>
              <a:t>for the human capital of owners and workers. The absence of family control (</a:t>
            </a:r>
            <a:r>
              <a:rPr lang="en-US" sz="2400" dirty="0" err="1"/>
              <a:t>Berle</a:t>
            </a:r>
            <a:r>
              <a:rPr lang="en-US" sz="2400" dirty="0"/>
              <a:t> and Means) and the extension of managerial hierarchies have allowed the </a:t>
            </a:r>
            <a:r>
              <a:rPr lang="en-US" sz="2400" dirty="0">
                <a:solidFill>
                  <a:srgbClr val="FF0000"/>
                </a:solidFill>
              </a:rPr>
              <a:t>growth of large firms</a:t>
            </a:r>
            <a:r>
              <a:rPr lang="en-US" sz="2400" dirty="0"/>
              <a:t>.</a:t>
            </a:r>
          </a:p>
          <a:p>
            <a:pPr>
              <a:buNone/>
            </a:pPr>
            <a:endParaRPr lang="en-US" sz="2400" dirty="0"/>
          </a:p>
          <a:p>
            <a:pPr>
              <a:buNone/>
            </a:pPr>
            <a:r>
              <a:rPr lang="en-US" sz="2400" dirty="0"/>
              <a:t> </a:t>
            </a:r>
            <a:r>
              <a:rPr lang="en-US" sz="2400" b="1" dirty="0">
                <a:solidFill>
                  <a:srgbClr val="660066"/>
                </a:solidFill>
              </a:rPr>
              <a:t>In the American case ownership dispersion (and weak unions) and the independence of management have allowed managers to make commitments on behalf of the corporation. In this way the corporation could not be easily treated as thing and could often act as a reliable person. </a:t>
            </a:r>
          </a:p>
          <a:p>
            <a:pPr eaLnBrk="1" hangingPunct="1">
              <a:lnSpc>
                <a:spcPct val="90000"/>
              </a:lnSpc>
              <a:spcBef>
                <a:spcPct val="30000"/>
              </a:spcBef>
            </a:pPr>
            <a:endParaRPr lang="en-US" sz="2400" dirty="0">
              <a:latin typeface="Garamond" pitchFamily="18" charset="0"/>
              <a:ea typeface="ヒラギノ角ゴ Pro W3" pitchFamily="8" charset="-128"/>
              <a:cs typeface="ヒラギノ角ゴ Pro W3" pitchFamily="8" charset="-128"/>
            </a:endParaRPr>
          </a:p>
        </p:txBody>
      </p:sp>
      <p:sp>
        <p:nvSpPr>
          <p:cNvPr id="5" name="CasellaDiTesto 4"/>
          <p:cNvSpPr txBox="1"/>
          <p:nvPr/>
        </p:nvSpPr>
        <p:spPr>
          <a:xfrm>
            <a:off x="145742" y="478889"/>
            <a:ext cx="184666" cy="369332"/>
          </a:xfrm>
          <a:prstGeom prst="rect">
            <a:avLst/>
          </a:prstGeom>
          <a:noFill/>
        </p:spPr>
        <p:txBody>
          <a:bodyPr wrap="none" rtlCol="0">
            <a:spAutoFit/>
          </a:bodyPr>
          <a:lstStyle/>
          <a:p>
            <a:pPr defTabSz="457200" eaLnBrk="1" fontAlgn="auto" hangingPunct="1">
              <a:spcBef>
                <a:spcPts val="0"/>
              </a:spcBef>
              <a:spcAft>
                <a:spcPts val="0"/>
              </a:spcAft>
            </a:pPr>
            <a:endParaRPr lang="en-US" sz="1800" dirty="0">
              <a:solidFill>
                <a:prstClr val="black"/>
              </a:solidFill>
              <a:latin typeface="Calibri"/>
            </a:endParaRPr>
          </a:p>
        </p:txBody>
      </p:sp>
      <p:pic>
        <p:nvPicPr>
          <p:cNvPr id="72706" name="Picture 2"/>
          <p:cNvPicPr>
            <a:picLocks noChangeAspect="1" noChangeArrowheads="1"/>
          </p:cNvPicPr>
          <p:nvPr/>
        </p:nvPicPr>
        <p:blipFill>
          <a:blip r:embed="rId3"/>
          <a:srcRect/>
          <a:stretch>
            <a:fillRect/>
          </a:stretch>
        </p:blipFill>
        <p:spPr bwMode="auto">
          <a:xfrm>
            <a:off x="0" y="0"/>
            <a:ext cx="2337944" cy="1633953"/>
          </a:xfrm>
          <a:prstGeom prst="rect">
            <a:avLst/>
          </a:prstGeom>
          <a:noFill/>
          <a:ln w="9525">
            <a:noFill/>
            <a:miter lim="800000"/>
            <a:headEnd/>
            <a:tailEnd/>
          </a:ln>
          <a:effec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5"/>
          <p:cNvSpPr>
            <a:spLocks noGrp="1"/>
          </p:cNvSpPr>
          <p:nvPr>
            <p:ph type="sldNum" sz="quarter" idx="12"/>
          </p:nvPr>
        </p:nvSpPr>
        <p:spPr/>
        <p:txBody>
          <a:bodyPr/>
          <a:lstStyle/>
          <a:p>
            <a:pPr>
              <a:defRPr/>
            </a:pPr>
            <a:fld id="{A8DA2FC9-F072-D04A-A095-7233D2BB9EF8}" type="slidenum">
              <a:rPr lang="it-IT">
                <a:solidFill>
                  <a:prstClr val="black">
                    <a:tint val="75000"/>
                  </a:prstClr>
                </a:solidFill>
                <a:latin typeface="Calibri"/>
              </a:rPr>
              <a:pPr>
                <a:defRPr/>
              </a:pPr>
              <a:t>138</a:t>
            </a:fld>
            <a:endParaRPr lang="it-IT">
              <a:solidFill>
                <a:prstClr val="black">
                  <a:tint val="75000"/>
                </a:prstClr>
              </a:solidFill>
              <a:latin typeface="Calibri"/>
            </a:endParaRPr>
          </a:p>
        </p:txBody>
      </p:sp>
      <p:sp>
        <p:nvSpPr>
          <p:cNvPr id="281603" name="Rectangle 2"/>
          <p:cNvSpPr>
            <a:spLocks noGrp="1" noChangeArrowheads="1"/>
          </p:cNvSpPr>
          <p:nvPr>
            <p:ph type="title"/>
          </p:nvPr>
        </p:nvSpPr>
        <p:spPr>
          <a:xfrm>
            <a:off x="2581671" y="0"/>
            <a:ext cx="6562329" cy="1700064"/>
          </a:xfrm>
          <a:solidFill>
            <a:schemeClr val="bg1">
              <a:lumMod val="85000"/>
            </a:schemeClr>
          </a:solidFill>
        </p:spPr>
        <p:txBody>
          <a:bodyPr>
            <a:normAutofit/>
          </a:bodyPr>
          <a:lstStyle/>
          <a:p>
            <a:pPr eaLnBrk="1" hangingPunct="1"/>
            <a:r>
              <a:rPr lang="en-GB" sz="3600" dirty="0">
                <a:ea typeface="ヒラギノ角ゴ Pro W3" pitchFamily="8" charset="-128"/>
                <a:cs typeface="ヒラギノ角ゴ Pro W3" pitchFamily="8" charset="-128"/>
              </a:rPr>
              <a:t> </a:t>
            </a:r>
            <a:r>
              <a:rPr lang="en-GB" sz="3600" b="1" dirty="0">
                <a:solidFill>
                  <a:schemeClr val="accent3">
                    <a:lumMod val="50000"/>
                  </a:schemeClr>
                </a:solidFill>
                <a:effectLst>
                  <a:outerShdw blurRad="75057" dist="38100" dir="5400000" sy="-20000" rotWithShape="0">
                    <a:prstClr val="black">
                      <a:alpha val="25000"/>
                    </a:prstClr>
                  </a:outerShdw>
                </a:effectLst>
                <a:ea typeface="ヒラギノ角ゴ Pro W3" pitchFamily="8" charset="-128"/>
                <a:cs typeface="ヒラギノ角ゴ Pro W3" pitchFamily="8" charset="-128"/>
              </a:rPr>
              <a:t>Evolutionary roots of the European Corporations</a:t>
            </a:r>
          </a:p>
        </p:txBody>
      </p:sp>
      <p:sp>
        <p:nvSpPr>
          <p:cNvPr id="281604" name="Rectangle 3"/>
          <p:cNvSpPr>
            <a:spLocks noGrp="1" noChangeArrowheads="1"/>
          </p:cNvSpPr>
          <p:nvPr>
            <p:ph type="body" idx="1"/>
          </p:nvPr>
        </p:nvSpPr>
        <p:spPr>
          <a:xfrm>
            <a:off x="167460" y="1939988"/>
            <a:ext cx="8805592" cy="4918011"/>
          </a:xfrm>
        </p:spPr>
        <p:txBody>
          <a:bodyPr>
            <a:normAutofit/>
          </a:bodyPr>
          <a:lstStyle/>
          <a:p>
            <a:pPr eaLnBrk="1" hangingPunct="1"/>
            <a:r>
              <a:rPr lang="en-GB" sz="2600" dirty="0">
                <a:solidFill>
                  <a:srgbClr val="CC0000"/>
                </a:solidFill>
                <a:latin typeface="Garamond" pitchFamily="18" charset="0"/>
                <a:ea typeface="ヒラギノ角ゴ Pro W3" pitchFamily="8" charset="-128"/>
                <a:cs typeface="ヒラギノ角ゴ Pro W3" pitchFamily="8" charset="-128"/>
              </a:rPr>
              <a:t>The European countries</a:t>
            </a:r>
            <a:r>
              <a:rPr lang="en-GB" sz="2600" dirty="0">
                <a:latin typeface="Garamond" pitchFamily="18" charset="0"/>
                <a:ea typeface="ヒラギノ角ゴ Pro W3" pitchFamily="8" charset="-128"/>
                <a:cs typeface="ヒラギノ角ゴ Pro W3" pitchFamily="8" charset="-128"/>
              </a:rPr>
              <a:t> (with possible  exception of Switzerland) followed a different path: </a:t>
            </a:r>
            <a:r>
              <a:rPr lang="en-GB" sz="2600" dirty="0">
                <a:solidFill>
                  <a:srgbClr val="CC0000"/>
                </a:solidFill>
                <a:latin typeface="Garamond" pitchFamily="18" charset="0"/>
                <a:ea typeface="ヒラギノ角ゴ Pro W3" pitchFamily="8" charset="-128"/>
                <a:cs typeface="ヒラギノ角ゴ Pro W3" pitchFamily="8" charset="-128"/>
              </a:rPr>
              <a:t>at the time of the second industrial revolution,</a:t>
            </a:r>
            <a:r>
              <a:rPr lang="en-GB" sz="2600" dirty="0">
                <a:latin typeface="Garamond" pitchFamily="18" charset="0"/>
                <a:ea typeface="ヒラギノ角ゴ Pro W3" pitchFamily="8" charset="-128"/>
                <a:cs typeface="ヒラギノ角ゴ Pro W3" pitchFamily="8" charset="-128"/>
              </a:rPr>
              <a:t> their societies were hierarchical and still permeated by aristocratic privileges.</a:t>
            </a:r>
          </a:p>
          <a:p>
            <a:pPr eaLnBrk="1" hangingPunct="1"/>
            <a:r>
              <a:rPr lang="en-GB" sz="2600" dirty="0">
                <a:solidFill>
                  <a:srgbClr val="CC0000"/>
                </a:solidFill>
                <a:latin typeface="Garamond" pitchFamily="18" charset="0"/>
                <a:ea typeface="ヒラギノ角ゴ Pro W3" pitchFamily="8" charset="-128"/>
                <a:cs typeface="ヒラギノ角ゴ Pro W3" pitchFamily="8" charset="-128"/>
              </a:rPr>
              <a:t>No democratic authority could limit the concentration of the power</a:t>
            </a:r>
            <a:r>
              <a:rPr lang="en-GB" sz="2600" dirty="0">
                <a:latin typeface="Garamond" pitchFamily="18" charset="0"/>
                <a:ea typeface="ヒラギノ角ゴ Pro W3" pitchFamily="8" charset="-128"/>
                <a:cs typeface="ヒラギノ角ゴ Pro W3" pitchFamily="8" charset="-128"/>
              </a:rPr>
              <a:t> of the capitalist dynasties occurring with the second industrial revolution.</a:t>
            </a:r>
          </a:p>
          <a:p>
            <a:pPr eaLnBrk="1" hangingPunct="1"/>
            <a:r>
              <a:rPr lang="en-GB" sz="2600" dirty="0">
                <a:latin typeface="Garamond" pitchFamily="18" charset="0"/>
                <a:ea typeface="ヒラギノ角ゴ Pro W3" pitchFamily="8" charset="-128"/>
                <a:cs typeface="ヒラギノ角ゴ Pro W3" pitchFamily="8" charset="-128"/>
              </a:rPr>
              <a:t>A social-democratic reaction concentrated also workers’ interest.</a:t>
            </a:r>
          </a:p>
          <a:p>
            <a:pPr eaLnBrk="1" hangingPunct="1"/>
            <a:r>
              <a:rPr lang="en-GB" sz="2600" dirty="0">
                <a:latin typeface="Garamond" pitchFamily="18" charset="0"/>
                <a:ea typeface="ヒラギノ角ゴ Pro W3" pitchFamily="8" charset="-128"/>
                <a:cs typeface="ヒラギノ角ゴ Pro W3" pitchFamily="8" charset="-128"/>
              </a:rPr>
              <a:t> </a:t>
            </a:r>
            <a:r>
              <a:rPr lang="en-GB" sz="2600" dirty="0">
                <a:solidFill>
                  <a:srgbClr val="CC0000"/>
                </a:solidFill>
                <a:latin typeface="Garamond" pitchFamily="18" charset="0"/>
                <a:ea typeface="ヒラギノ角ゴ Pro W3" pitchFamily="8" charset="-128"/>
                <a:cs typeface="ヒラギノ角ゴ Pro W3" pitchFamily="8" charset="-128"/>
              </a:rPr>
              <a:t> A </a:t>
            </a:r>
            <a:r>
              <a:rPr lang="en-GB" sz="2600" i="1" dirty="0">
                <a:solidFill>
                  <a:srgbClr val="CC0000"/>
                </a:solidFill>
                <a:latin typeface="Garamond" pitchFamily="18" charset="0"/>
                <a:ea typeface="ヒラギノ角ゴ Pro W3" pitchFamily="8" charset="-128"/>
                <a:cs typeface="ヒラギノ角ゴ Pro W3" pitchFamily="8" charset="-128"/>
              </a:rPr>
              <a:t>concentrated equilibrium</a:t>
            </a:r>
            <a:r>
              <a:rPr lang="en-GB" sz="2600" dirty="0">
                <a:solidFill>
                  <a:srgbClr val="CC0000"/>
                </a:solidFill>
                <a:latin typeface="Garamond" pitchFamily="18" charset="0"/>
                <a:ea typeface="ヒラギノ角ゴ Pro W3" pitchFamily="8" charset="-128"/>
                <a:cs typeface="ヒラギノ角ゴ Pro W3" pitchFamily="8" charset="-128"/>
              </a:rPr>
              <a:t> emerged</a:t>
            </a:r>
            <a:r>
              <a:rPr lang="en-GB" sz="2600" dirty="0">
                <a:latin typeface="Garamond" pitchFamily="18" charset="0"/>
                <a:ea typeface="ヒラギノ角ゴ Pro W3" pitchFamily="8" charset="-128"/>
                <a:cs typeface="ヒラギノ角ゴ Pro W3" pitchFamily="8" charset="-128"/>
              </a:rPr>
              <a:t> in all these countries.</a:t>
            </a:r>
          </a:p>
        </p:txBody>
      </p:sp>
      <p:pic>
        <p:nvPicPr>
          <p:cNvPr id="74754" name="Picture 2"/>
          <p:cNvPicPr>
            <a:picLocks noChangeAspect="1" noChangeArrowheads="1"/>
          </p:cNvPicPr>
          <p:nvPr/>
        </p:nvPicPr>
        <p:blipFill>
          <a:blip r:embed="rId3"/>
          <a:srcRect/>
          <a:stretch>
            <a:fillRect/>
          </a:stretch>
        </p:blipFill>
        <p:spPr bwMode="auto">
          <a:xfrm>
            <a:off x="-6350" y="1588"/>
            <a:ext cx="2588021" cy="1698476"/>
          </a:xfrm>
          <a:prstGeom prst="rect">
            <a:avLst/>
          </a:prstGeom>
          <a:noFill/>
          <a:ln w="9525">
            <a:noFill/>
            <a:miter lim="800000"/>
            <a:headEnd/>
            <a:tailEnd/>
          </a:ln>
          <a:effec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5"/>
          <p:cNvSpPr>
            <a:spLocks noGrp="1"/>
          </p:cNvSpPr>
          <p:nvPr>
            <p:ph type="sldNum" sz="quarter" idx="12"/>
          </p:nvPr>
        </p:nvSpPr>
        <p:spPr/>
        <p:txBody>
          <a:bodyPr/>
          <a:lstStyle/>
          <a:p>
            <a:pPr>
              <a:defRPr/>
            </a:pPr>
            <a:fld id="{A8DA2FC9-F072-D04A-A095-7233D2BB9EF8}" type="slidenum">
              <a:rPr lang="it-IT">
                <a:solidFill>
                  <a:prstClr val="black">
                    <a:tint val="75000"/>
                  </a:prstClr>
                </a:solidFill>
                <a:latin typeface="Calibri"/>
              </a:rPr>
              <a:pPr>
                <a:defRPr/>
              </a:pPr>
              <a:t>139</a:t>
            </a:fld>
            <a:endParaRPr lang="it-IT">
              <a:solidFill>
                <a:prstClr val="black">
                  <a:tint val="75000"/>
                </a:prstClr>
              </a:solidFill>
              <a:latin typeface="Calibri"/>
            </a:endParaRPr>
          </a:p>
        </p:txBody>
      </p:sp>
      <p:sp>
        <p:nvSpPr>
          <p:cNvPr id="281603" name="Rectangle 2"/>
          <p:cNvSpPr>
            <a:spLocks noGrp="1" noChangeArrowheads="1"/>
          </p:cNvSpPr>
          <p:nvPr>
            <p:ph type="title"/>
          </p:nvPr>
        </p:nvSpPr>
        <p:spPr>
          <a:xfrm>
            <a:off x="12700" y="1"/>
            <a:ext cx="9131300" cy="1417638"/>
          </a:xfrm>
          <a:solidFill>
            <a:srgbClr val="F8FF04"/>
          </a:solidFill>
        </p:spPr>
        <p:txBody>
          <a:bodyPr>
            <a:normAutofit/>
          </a:bodyPr>
          <a:lstStyle/>
          <a:p>
            <a:pPr eaLnBrk="1" hangingPunct="1"/>
            <a:r>
              <a:rPr lang="en-GB" sz="3600" dirty="0">
                <a:ea typeface="ヒラギノ角ゴ Pro W3" pitchFamily="8" charset="-128"/>
                <a:cs typeface="ヒラギノ角ゴ Pro W3" pitchFamily="8" charset="-128"/>
              </a:rPr>
              <a:t> </a:t>
            </a:r>
            <a:r>
              <a:rPr lang="en-GB" sz="3600" dirty="0">
                <a:solidFill>
                  <a:srgbClr val="000090"/>
                </a:solidFill>
                <a:ea typeface="ヒラギノ角ゴ Pro W3" pitchFamily="8" charset="-128"/>
                <a:cs typeface="ヒラギノ角ゴ Pro W3" pitchFamily="8" charset="-128"/>
              </a:rPr>
              <a:t>European</a:t>
            </a:r>
            <a:br>
              <a:rPr lang="en-GB" sz="3600" dirty="0">
                <a:solidFill>
                  <a:srgbClr val="000090"/>
                </a:solidFill>
                <a:ea typeface="ヒラギノ角ゴ Pro W3" pitchFamily="8" charset="-128"/>
                <a:cs typeface="ヒラギノ角ゴ Pro W3" pitchFamily="8" charset="-128"/>
              </a:rPr>
            </a:br>
            <a:r>
              <a:rPr lang="en-GB" sz="3600" dirty="0">
                <a:solidFill>
                  <a:srgbClr val="000090"/>
                </a:solidFill>
                <a:ea typeface="ヒラギノ角ゴ Pro W3" pitchFamily="8" charset="-128"/>
                <a:cs typeface="ヒラギノ角ゴ Pro W3" pitchFamily="8" charset="-128"/>
              </a:rPr>
              <a:t>                anti-degenerative medicines</a:t>
            </a:r>
          </a:p>
        </p:txBody>
      </p:sp>
      <p:sp>
        <p:nvSpPr>
          <p:cNvPr id="281604" name="Rectangle 3"/>
          <p:cNvSpPr>
            <a:spLocks noGrp="1" noChangeArrowheads="1"/>
          </p:cNvSpPr>
          <p:nvPr>
            <p:ph type="body" idx="1"/>
          </p:nvPr>
        </p:nvSpPr>
        <p:spPr>
          <a:xfrm>
            <a:off x="0" y="1417638"/>
            <a:ext cx="9143999" cy="5440362"/>
          </a:xfrm>
        </p:spPr>
        <p:txBody>
          <a:bodyPr/>
          <a:lstStyle/>
          <a:p>
            <a:pPr eaLnBrk="1" hangingPunct="1"/>
            <a:r>
              <a:rPr lang="en-GB" sz="2100" dirty="0"/>
              <a:t>This distribution of rights entailed a stronger incentive for </a:t>
            </a:r>
            <a:r>
              <a:rPr lang="en-GB" sz="2100" dirty="0">
                <a:solidFill>
                  <a:srgbClr val="FF0000"/>
                </a:solidFill>
              </a:rPr>
              <a:t>owners (and their heirs)</a:t>
            </a:r>
            <a:r>
              <a:rPr lang="en-GB" sz="2100" dirty="0"/>
              <a:t> to invest in the human capital necessary to run firms while, at the same time, employment protection creates  conditions favourable to firm-specific investments also for </a:t>
            </a:r>
            <a:r>
              <a:rPr lang="en-GB" sz="2100" dirty="0">
                <a:solidFill>
                  <a:srgbClr val="FF0000"/>
                </a:solidFill>
              </a:rPr>
              <a:t>some workers.</a:t>
            </a:r>
          </a:p>
          <a:p>
            <a:pPr eaLnBrk="1" hangingPunct="1">
              <a:buNone/>
            </a:pPr>
            <a:r>
              <a:rPr lang="en-GB" sz="2100" dirty="0">
                <a:solidFill>
                  <a:srgbClr val="FF0000"/>
                </a:solidFill>
              </a:rPr>
              <a:t> </a:t>
            </a:r>
          </a:p>
          <a:p>
            <a:pPr eaLnBrk="1" hangingPunct="1"/>
            <a:r>
              <a:rPr lang="en-GB" sz="2100" dirty="0"/>
              <a:t>By contrast, investments in the human capital of professional </a:t>
            </a:r>
            <a:r>
              <a:rPr lang="en-GB" sz="2100" dirty="0">
                <a:solidFill>
                  <a:srgbClr val="FF0000"/>
                </a:solidFill>
              </a:rPr>
              <a:t>managers</a:t>
            </a:r>
            <a:r>
              <a:rPr lang="en-GB" sz="2100" dirty="0"/>
              <a:t> is discouraged. Family control and limited managerial hierarchies have also </a:t>
            </a:r>
            <a:r>
              <a:rPr lang="en-GB" sz="2100" dirty="0">
                <a:solidFill>
                  <a:srgbClr val="FF0000"/>
                </a:solidFill>
              </a:rPr>
              <a:t>limited the size of the firms.</a:t>
            </a:r>
          </a:p>
          <a:p>
            <a:pPr eaLnBrk="1" hangingPunct="1"/>
            <a:endParaRPr lang="en-GB" sz="2100" dirty="0">
              <a:solidFill>
                <a:srgbClr val="FF0000"/>
              </a:solidFill>
            </a:endParaRPr>
          </a:p>
          <a:p>
            <a:pPr eaLnBrk="1" hangingPunct="1"/>
            <a:r>
              <a:rPr lang="en-GB" sz="2100" dirty="0">
                <a:solidFill>
                  <a:srgbClr val="660066"/>
                </a:solidFill>
              </a:rPr>
              <a:t>In this case, the personality of the business corporation is saved from its “</a:t>
            </a:r>
            <a:r>
              <a:rPr lang="en-GB" sz="2100" dirty="0" err="1">
                <a:solidFill>
                  <a:srgbClr val="660066"/>
                </a:solidFill>
              </a:rPr>
              <a:t>thingness</a:t>
            </a:r>
            <a:r>
              <a:rPr lang="en-GB" sz="2100" dirty="0">
                <a:solidFill>
                  <a:srgbClr val="660066"/>
                </a:solidFill>
              </a:rPr>
              <a:t>” by identification of the corporation with the fate of the family’s dynasty and by the countervailing powers of the unions. German codetermination system has been a typical example of this type of anti-degenerative medicine.   </a:t>
            </a:r>
            <a:endParaRPr lang="en-GB" sz="2100" dirty="0">
              <a:solidFill>
                <a:srgbClr val="660066"/>
              </a:solidFill>
              <a:latin typeface="Garamond" pitchFamily="18" charset="0"/>
              <a:ea typeface="ヒラギノ角ゴ Pro W3" pitchFamily="8" charset="-128"/>
              <a:cs typeface="ヒラギノ角ゴ Pro W3" pitchFamily="8" charset="-128"/>
            </a:endParaRPr>
          </a:p>
        </p:txBody>
      </p:sp>
      <p:pic>
        <p:nvPicPr>
          <p:cNvPr id="76802" name="Picture 2"/>
          <p:cNvPicPr>
            <a:picLocks noChangeAspect="1" noChangeArrowheads="1"/>
          </p:cNvPicPr>
          <p:nvPr/>
        </p:nvPicPr>
        <p:blipFill>
          <a:blip r:embed="rId3"/>
          <a:srcRect/>
          <a:stretch>
            <a:fillRect/>
          </a:stretch>
        </p:blipFill>
        <p:spPr bwMode="auto">
          <a:xfrm>
            <a:off x="12700" y="22225"/>
            <a:ext cx="2638746" cy="1282051"/>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0" y="0"/>
            <a:ext cx="9144000" cy="1066800"/>
          </a:xfrm>
          <a:solidFill>
            <a:srgbClr val="333399"/>
          </a:solidFill>
        </p:spPr>
        <p:txBody>
          <a:bodyPr/>
          <a:lstStyle/>
          <a:p>
            <a:pPr eaLnBrk="1" hangingPunct="1"/>
            <a:r>
              <a:rPr lang="en-GB" sz="3600">
                <a:solidFill>
                  <a:srgbClr val="FF0000"/>
                </a:solidFill>
                <a:ea typeface="ＭＳ Ｐゴシック" charset="0"/>
                <a:cs typeface="ＭＳ Ｐゴシック" charset="0"/>
              </a:rPr>
              <a:t>Limitations of the Coasian approach</a:t>
            </a:r>
          </a:p>
        </p:txBody>
      </p:sp>
      <p:sp>
        <p:nvSpPr>
          <p:cNvPr id="67587" name="Rectangle 3"/>
          <p:cNvSpPr>
            <a:spLocks noChangeArrowheads="1"/>
          </p:cNvSpPr>
          <p:nvPr/>
        </p:nvSpPr>
        <p:spPr bwMode="auto">
          <a:xfrm>
            <a:off x="609600" y="1219200"/>
            <a:ext cx="7924800" cy="5334000"/>
          </a:xfrm>
          <a:prstGeom prst="rect">
            <a:avLst/>
          </a:prstGeom>
          <a:solidFill>
            <a:srgbClr val="FFFFFF"/>
          </a:solidFill>
          <a:ln w="9525">
            <a:noFill/>
            <a:miter lim="800000"/>
            <a:headEnd/>
            <a:tailEnd/>
          </a:ln>
        </p:spPr>
        <p:txBody>
          <a:bodyPr>
            <a:prstTxWarp prst="textNoShape">
              <a:avLst/>
            </a:prstTxWarp>
            <a:spAutoFit/>
          </a:bodyPr>
          <a:lstStyle/>
          <a:p>
            <a:pPr marL="457200" indent="-457200" algn="just">
              <a:spcBef>
                <a:spcPts val="1200"/>
              </a:spcBef>
              <a:spcAft>
                <a:spcPts val="1200"/>
              </a:spcAft>
            </a:pPr>
            <a:r>
              <a:rPr lang="en-US">
                <a:solidFill>
                  <a:schemeClr val="accent2"/>
                </a:solidFill>
              </a:rPr>
              <a:t>1)</a:t>
            </a:r>
            <a:r>
              <a:rPr lang="en-US">
                <a:solidFill>
                  <a:srgbClr val="FF0000"/>
                </a:solidFill>
              </a:rPr>
              <a:t>Efficiency bias</a:t>
            </a:r>
            <a:r>
              <a:rPr lang="en-US"/>
              <a:t>: firms exist because markets are imperfect </a:t>
            </a:r>
          </a:p>
          <a:p>
            <a:pPr marL="457200" indent="-457200" algn="just">
              <a:spcBef>
                <a:spcPts val="1200"/>
              </a:spcBef>
              <a:spcAft>
                <a:spcPts val="1200"/>
              </a:spcAft>
            </a:pPr>
            <a:r>
              <a:rPr lang="en-US"/>
              <a:t>but the firms-markets mixture is supposed to be efficient </a:t>
            </a:r>
          </a:p>
          <a:p>
            <a:pPr marL="457200" indent="-457200" algn="just">
              <a:spcBef>
                <a:spcPts val="1200"/>
              </a:spcBef>
              <a:spcAft>
                <a:spcPts val="1200"/>
              </a:spcAft>
            </a:pPr>
            <a:r>
              <a:rPr lang="en-US"/>
              <a:t>in a market economy.</a:t>
            </a:r>
          </a:p>
          <a:p>
            <a:pPr marL="457200" indent="-457200" algn="just">
              <a:spcBef>
                <a:spcPts val="1200"/>
              </a:spcBef>
              <a:spcAft>
                <a:spcPts val="1200"/>
              </a:spcAft>
            </a:pPr>
            <a:endParaRPr lang="en-US"/>
          </a:p>
          <a:p>
            <a:pPr marL="457200" indent="-457200" algn="just">
              <a:spcBef>
                <a:spcPts val="1200"/>
              </a:spcBef>
              <a:spcAft>
                <a:spcPts val="1200"/>
              </a:spcAft>
            </a:pPr>
            <a:r>
              <a:rPr lang="en-US">
                <a:solidFill>
                  <a:schemeClr val="accent2"/>
                </a:solidFill>
              </a:rPr>
              <a:t>2)</a:t>
            </a:r>
            <a:r>
              <a:rPr lang="en-US"/>
              <a:t> Transaction costs without </a:t>
            </a:r>
            <a:r>
              <a:rPr lang="en-US">
                <a:solidFill>
                  <a:srgbClr val="FF0000"/>
                </a:solidFill>
              </a:rPr>
              <a:t>transition</a:t>
            </a:r>
            <a:r>
              <a:rPr lang="en-US"/>
              <a:t> costs</a:t>
            </a:r>
          </a:p>
          <a:p>
            <a:pPr marL="457200" indent="-457200" algn="just">
              <a:spcBef>
                <a:spcPts val="1200"/>
              </a:spcBef>
              <a:spcAft>
                <a:spcPts val="1200"/>
              </a:spcAft>
            </a:pPr>
            <a:endParaRPr lang="en-US"/>
          </a:p>
          <a:p>
            <a:pPr marL="457200" indent="-457200" algn="just">
              <a:spcBef>
                <a:spcPts val="1200"/>
              </a:spcBef>
              <a:spcAft>
                <a:spcPts val="1200"/>
              </a:spcAft>
            </a:pPr>
            <a:r>
              <a:rPr lang="en-US">
                <a:solidFill>
                  <a:schemeClr val="accent2"/>
                </a:solidFill>
              </a:rPr>
              <a:t>3)</a:t>
            </a:r>
            <a:r>
              <a:rPr lang="en-US"/>
              <a:t> No </a:t>
            </a:r>
            <a:r>
              <a:rPr lang="en-US">
                <a:solidFill>
                  <a:srgbClr val="FF0000"/>
                </a:solidFill>
              </a:rPr>
              <a:t>disequilibrium</a:t>
            </a:r>
            <a:r>
              <a:rPr lang="en-US"/>
              <a:t> transaction costs.</a:t>
            </a:r>
          </a:p>
          <a:p>
            <a:pPr marL="457200" indent="-457200" algn="just">
              <a:spcBef>
                <a:spcPts val="1200"/>
              </a:spcBef>
              <a:spcAft>
                <a:spcPts val="1200"/>
              </a:spcAft>
            </a:pPr>
            <a:r>
              <a:rPr lang="en-US"/>
              <a:t>(Relative advantages of Marx and Hayek)</a:t>
            </a:r>
          </a:p>
          <a:p>
            <a:pPr marL="457200" indent="-457200" algn="just"/>
            <a:endParaRPr lang="en-GB" sz="3200">
              <a:solidFill>
                <a:srgbClr val="FF0000"/>
              </a:solidFil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330481" y="0"/>
            <a:ext cx="6813519" cy="1457412"/>
          </a:xfrm>
          <a:noFill/>
        </p:spPr>
        <p:txBody>
          <a:bodyPr>
            <a:normAutofit/>
          </a:bodyPr>
          <a:lstStyle/>
          <a:p>
            <a:r>
              <a:rPr lang="en-US" sz="3600" b="1" spc="300" dirty="0">
                <a:ln w="11430" cmpd="sng">
                  <a:solidFill>
                    <a:schemeClr val="accent1">
                      <a:tint val="10000"/>
                    </a:schemeClr>
                  </a:solidFill>
                  <a:prstDash val="solid"/>
                  <a:miter lim="800000"/>
                </a:ln>
                <a:solidFill>
                  <a:srgbClr val="660066"/>
                </a:solidFill>
                <a:effectLst>
                  <a:glow rad="45500">
                    <a:schemeClr val="accent1">
                      <a:satMod val="220000"/>
                      <a:alpha val="35000"/>
                    </a:schemeClr>
                  </a:glow>
                </a:effectLst>
              </a:rPr>
              <a:t>The  failure of </a:t>
            </a:r>
            <a:br>
              <a:rPr lang="en-US" sz="3600" b="1" spc="300" dirty="0">
                <a:ln w="11430" cmpd="sng">
                  <a:solidFill>
                    <a:schemeClr val="accent1">
                      <a:tint val="10000"/>
                    </a:schemeClr>
                  </a:solidFill>
                  <a:prstDash val="solid"/>
                  <a:miter lim="800000"/>
                </a:ln>
                <a:solidFill>
                  <a:srgbClr val="660066"/>
                </a:solidFill>
                <a:effectLst>
                  <a:glow rad="45500">
                    <a:schemeClr val="accent1">
                      <a:satMod val="220000"/>
                      <a:alpha val="35000"/>
                    </a:schemeClr>
                  </a:glow>
                </a:effectLst>
              </a:rPr>
            </a:br>
            <a:r>
              <a:rPr lang="en-US" sz="3600" b="1" spc="300" dirty="0">
                <a:ln w="11430" cmpd="sng">
                  <a:solidFill>
                    <a:schemeClr val="accent1">
                      <a:tint val="10000"/>
                    </a:schemeClr>
                  </a:solidFill>
                  <a:prstDash val="solid"/>
                  <a:miter lim="800000"/>
                </a:ln>
                <a:solidFill>
                  <a:srgbClr val="660066"/>
                </a:solidFill>
                <a:effectLst>
                  <a:glow rad="45500">
                    <a:schemeClr val="accent1">
                      <a:satMod val="220000"/>
                      <a:alpha val="35000"/>
                    </a:schemeClr>
                  </a:glow>
                </a:effectLst>
              </a:rPr>
              <a:t>anti-degenerative medicines</a:t>
            </a:r>
          </a:p>
        </p:txBody>
      </p:sp>
      <p:sp>
        <p:nvSpPr>
          <p:cNvPr id="3" name="Segnaposto contenuto 2"/>
          <p:cNvSpPr>
            <a:spLocks noGrp="1"/>
          </p:cNvSpPr>
          <p:nvPr>
            <p:ph idx="1"/>
          </p:nvPr>
        </p:nvSpPr>
        <p:spPr>
          <a:xfrm>
            <a:off x="457200" y="1600200"/>
            <a:ext cx="8441172" cy="5075463"/>
          </a:xfrm>
          <a:ln>
            <a:solidFill>
              <a:srgbClr val="FF0000"/>
            </a:solidFill>
          </a:ln>
        </p:spPr>
        <p:txBody>
          <a:bodyPr>
            <a:normAutofit lnSpcReduction="10000"/>
          </a:bodyPr>
          <a:lstStyle/>
          <a:p>
            <a:r>
              <a:rPr lang="en-US" sz="2400" dirty="0"/>
              <a:t>The </a:t>
            </a:r>
            <a:r>
              <a:rPr lang="en-US" sz="2400" dirty="0" err="1">
                <a:solidFill>
                  <a:srgbClr val="FF0000"/>
                </a:solidFill>
              </a:rPr>
              <a:t>financialization</a:t>
            </a:r>
            <a:r>
              <a:rPr lang="en-US" sz="2400" dirty="0"/>
              <a:t> of the economy is leading to a failure of the anti-degenerative strategies of corporate personality.</a:t>
            </a:r>
          </a:p>
          <a:p>
            <a:r>
              <a:rPr lang="en-US" sz="2400" dirty="0"/>
              <a:t>Financial pressure makes </a:t>
            </a:r>
            <a:r>
              <a:rPr lang="en-US" sz="2400" dirty="0">
                <a:solidFill>
                  <a:srgbClr val="FF0000"/>
                </a:solidFill>
              </a:rPr>
              <a:t>managers of Anglo-American corporations</a:t>
            </a:r>
            <a:r>
              <a:rPr lang="en-US" sz="2400" dirty="0"/>
              <a:t> treating the corporation as a thing from which they have to extract the maximum value for their shareholders, even when they have taken as persons commitments with other stakeholders.</a:t>
            </a:r>
          </a:p>
          <a:p>
            <a:r>
              <a:rPr lang="en-US" sz="2400" dirty="0"/>
              <a:t>Financial pressure has the same effect on </a:t>
            </a:r>
            <a:r>
              <a:rPr lang="en-US" sz="2400" dirty="0">
                <a:solidFill>
                  <a:srgbClr val="FF0000"/>
                </a:solidFill>
              </a:rPr>
              <a:t>European family dynasties</a:t>
            </a:r>
            <a:r>
              <a:rPr lang="en-US" sz="2400" dirty="0"/>
              <a:t> that can sell their assets to raiders that break the commitment that they have taken with other stake holders. The </a:t>
            </a:r>
            <a:r>
              <a:rPr lang="en-US" sz="2400" dirty="0">
                <a:solidFill>
                  <a:srgbClr val="FF0000"/>
                </a:solidFill>
              </a:rPr>
              <a:t>weakening of  Unions </a:t>
            </a:r>
            <a:r>
              <a:rPr lang="en-US" sz="2400" dirty="0"/>
              <a:t>makes these moves much easier…..  </a:t>
            </a:r>
          </a:p>
          <a:p>
            <a:r>
              <a:rPr lang="en-US" sz="2400" dirty="0"/>
              <a:t>However, the change that is taking place cannot be understood without referring to another correlated change of modern capitalism……..</a:t>
            </a:r>
          </a:p>
        </p:txBody>
      </p:sp>
      <p:pic>
        <p:nvPicPr>
          <p:cNvPr id="89091" name="Picture 3"/>
          <p:cNvPicPr>
            <a:picLocks noChangeAspect="1" noChangeArrowheads="1"/>
          </p:cNvPicPr>
          <p:nvPr/>
        </p:nvPicPr>
        <p:blipFill>
          <a:blip r:embed="rId2"/>
          <a:srcRect/>
          <a:stretch>
            <a:fillRect/>
          </a:stretch>
        </p:blipFill>
        <p:spPr bwMode="auto">
          <a:xfrm>
            <a:off x="-17153" y="0"/>
            <a:ext cx="2347634" cy="1457412"/>
          </a:xfrm>
          <a:prstGeom prst="rect">
            <a:avLst/>
          </a:prstGeom>
          <a:noFill/>
          <a:ln w="9525">
            <a:noFill/>
            <a:miter lim="800000"/>
            <a:headEnd/>
            <a:tailEnd/>
          </a:ln>
          <a:effec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062664" cy="5411688"/>
          </a:xfrm>
          <a:solidFill>
            <a:srgbClr val="EEECE1"/>
          </a:solidFill>
          <a:ln>
            <a:solidFill>
              <a:srgbClr val="FF0066"/>
            </a:solidFill>
          </a:ln>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br>
              <a:rPr lang="en-US" b="1" dirty="0">
                <a:solidFill>
                  <a:srgbClr val="FF0000"/>
                </a:solidFill>
              </a:rPr>
            </a:br>
            <a:r>
              <a:rPr lang="en-US" sz="8000" dirty="0">
                <a:solidFill>
                  <a:srgbClr val="008000"/>
                </a:solidFill>
              </a:rPr>
              <a:t>6</a:t>
            </a:r>
            <a:br>
              <a:rPr lang="en-US" sz="8000" dirty="0">
                <a:solidFill>
                  <a:srgbClr val="008000"/>
                </a:solidFill>
              </a:rPr>
            </a:br>
            <a:r>
              <a:rPr lang="en-US" dirty="0">
                <a:solidFill>
                  <a:srgbClr val="660066"/>
                </a:solidFill>
              </a:rPr>
              <a:t> </a:t>
            </a:r>
            <a:r>
              <a:rPr lang="en-US" dirty="0" err="1">
                <a:solidFill>
                  <a:srgbClr val="008000"/>
                </a:solidFill>
              </a:rPr>
              <a:t>Financialization</a:t>
            </a:r>
            <a:r>
              <a:rPr lang="en-US" dirty="0">
                <a:solidFill>
                  <a:srgbClr val="008000"/>
                </a:solidFill>
              </a:rPr>
              <a:t>, intangibles and the privatization of knowledge</a:t>
            </a:r>
            <a:endParaRPr lang="en-US" spc="50" dirty="0">
              <a:ln w="11430"/>
              <a:solidFill>
                <a:srgbClr val="00800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10094097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417638"/>
          </a:xfrm>
          <a:solidFill>
            <a:schemeClr val="accent2">
              <a:lumMod val="20000"/>
              <a:lumOff val="80000"/>
            </a:schemeClr>
          </a:solidFill>
          <a:ln>
            <a:solidFill>
              <a:srgbClr val="000000"/>
            </a:solidFill>
          </a:ln>
        </p:spPr>
        <p:txBody>
          <a:bodyPr>
            <a:normAutofit/>
          </a:bodyPr>
          <a:lstStyle/>
          <a:p>
            <a:r>
              <a:rPr lang="en-US" b="1" dirty="0">
                <a:solidFill>
                  <a:schemeClr val="accent2">
                    <a:lumMod val="75000"/>
                  </a:schemeClr>
                </a:solidFill>
              </a:rPr>
              <a:t>The great asset transformation</a:t>
            </a:r>
          </a:p>
        </p:txBody>
      </p:sp>
      <p:pic>
        <p:nvPicPr>
          <p:cNvPr id="3" name="Picture 2" descr="Screenshot 2018-02-11 21.00.4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374" y="1769272"/>
            <a:ext cx="6223000" cy="4762500"/>
          </a:xfrm>
          <a:prstGeom prst="rect">
            <a:avLst/>
          </a:prstGeom>
        </p:spPr>
      </p:pic>
    </p:spTree>
    <p:extLst>
      <p:ext uri="{BB962C8B-B14F-4D97-AF65-F5344CB8AC3E}">
        <p14:creationId xmlns:p14="http://schemas.microsoft.com/office/powerpoint/2010/main" val="384955707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86525" y="0"/>
            <a:ext cx="7557475" cy="1451502"/>
          </a:xfrm>
          <a:ln>
            <a:solidFill>
              <a:srgbClr val="FF0000"/>
            </a:solidFill>
          </a:ln>
        </p:spPr>
        <p:txBody>
          <a:bodyPr>
            <a:normAutofit/>
          </a:bodyPr>
          <a:lstStyle/>
          <a:p>
            <a:r>
              <a:rPr lang="it-IT" dirty="0" err="1">
                <a:solidFill>
                  <a:srgbClr val="FF0000"/>
                </a:solidFill>
              </a:rPr>
              <a:t>Intellectual</a:t>
            </a:r>
            <a:r>
              <a:rPr lang="it-IT" dirty="0">
                <a:solidFill>
                  <a:srgbClr val="FF0000"/>
                </a:solidFill>
              </a:rPr>
              <a:t> </a:t>
            </a:r>
            <a:r>
              <a:rPr lang="it-IT" dirty="0" err="1">
                <a:solidFill>
                  <a:srgbClr val="FF0000"/>
                </a:solidFill>
              </a:rPr>
              <a:t>monopoly</a:t>
            </a:r>
            <a:r>
              <a:rPr lang="it-IT" dirty="0">
                <a:solidFill>
                  <a:srgbClr val="FF0000"/>
                </a:solidFill>
              </a:rPr>
              <a:t> </a:t>
            </a:r>
            <a:r>
              <a:rPr lang="it-IT" dirty="0" err="1">
                <a:solidFill>
                  <a:srgbClr val="FF0000"/>
                </a:solidFill>
              </a:rPr>
              <a:t>capitalism</a:t>
            </a:r>
            <a:endParaRPr lang="it-IT" dirty="0">
              <a:solidFill>
                <a:srgbClr val="FF0000"/>
              </a:solidFill>
            </a:endParaRPr>
          </a:p>
        </p:txBody>
      </p:sp>
      <p:sp>
        <p:nvSpPr>
          <p:cNvPr id="3" name="Segnaposto contenuto 2"/>
          <p:cNvSpPr>
            <a:spLocks noGrp="1"/>
          </p:cNvSpPr>
          <p:nvPr>
            <p:ph idx="1"/>
          </p:nvPr>
        </p:nvSpPr>
        <p:spPr>
          <a:xfrm>
            <a:off x="1" y="1451502"/>
            <a:ext cx="9143999" cy="5406498"/>
          </a:xfrm>
          <a:ln>
            <a:solidFill>
              <a:srgbClr val="FF0000"/>
            </a:solidFill>
          </a:ln>
        </p:spPr>
        <p:txBody>
          <a:bodyPr>
            <a:noAutofit/>
          </a:bodyPr>
          <a:lstStyle/>
          <a:p>
            <a:r>
              <a:rPr lang="en-US" sz="2400" dirty="0"/>
              <a:t>Big corporations have moved from being rich in machines (and numerous skilled workers) to being </a:t>
            </a:r>
            <a:r>
              <a:rPr lang="en-US" sz="2400" dirty="0">
                <a:solidFill>
                  <a:srgbClr val="FF0000"/>
                </a:solidFill>
              </a:rPr>
              <a:t>rich</a:t>
            </a:r>
            <a:r>
              <a:rPr lang="en-US" sz="2400" dirty="0"/>
              <a:t> </a:t>
            </a:r>
            <a:r>
              <a:rPr lang="en-US" sz="2400" dirty="0">
                <a:solidFill>
                  <a:srgbClr val="FF0000"/>
                </a:solidFill>
              </a:rPr>
              <a:t>in intellectual monopoly</a:t>
            </a:r>
            <a:r>
              <a:rPr lang="en-US" sz="2400" dirty="0"/>
              <a:t>. Patent, copyrights and trade marks have now become  the lion’s share of big corporations assets and they are a distinctive characteristic of a new form of intellectual monopoly capitalism.</a:t>
            </a:r>
          </a:p>
          <a:p>
            <a:r>
              <a:rPr lang="en-US" sz="2400" dirty="0"/>
              <a:t>The 1980 </a:t>
            </a:r>
            <a:r>
              <a:rPr lang="en-US" sz="2400" dirty="0" err="1">
                <a:solidFill>
                  <a:srgbClr val="FF0000"/>
                </a:solidFill>
              </a:rPr>
              <a:t>Bayth</a:t>
            </a:r>
            <a:r>
              <a:rPr lang="en-US" sz="2400" dirty="0">
                <a:solidFill>
                  <a:srgbClr val="FF0000"/>
                </a:solidFill>
              </a:rPr>
              <a:t> Doyle Act </a:t>
            </a:r>
            <a:r>
              <a:rPr lang="en-US" sz="2400" dirty="0"/>
              <a:t>and the 1994 </a:t>
            </a:r>
            <a:r>
              <a:rPr lang="en-US" sz="2400" dirty="0" err="1">
                <a:solidFill>
                  <a:srgbClr val="FF0000"/>
                </a:solidFill>
              </a:rPr>
              <a:t>TRIPs</a:t>
            </a:r>
            <a:r>
              <a:rPr lang="en-US" sz="2400" dirty="0">
                <a:solidFill>
                  <a:srgbClr val="FF0000"/>
                </a:solidFill>
              </a:rPr>
              <a:t> </a:t>
            </a:r>
            <a:r>
              <a:rPr lang="en-US" sz="2400" dirty="0"/>
              <a:t>agreement (an annex to the institution of the </a:t>
            </a:r>
            <a:r>
              <a:rPr lang="en-US" sz="2400" dirty="0">
                <a:solidFill>
                  <a:srgbClr val="FF0000"/>
                </a:solidFill>
              </a:rPr>
              <a:t>WTO</a:t>
            </a:r>
            <a:r>
              <a:rPr lang="en-US" sz="2400" dirty="0"/>
              <a:t>) have allowed a massive privatization of knowledge.</a:t>
            </a:r>
          </a:p>
          <a:p>
            <a:r>
              <a:rPr lang="en-US" sz="2400" dirty="0"/>
              <a:t>Corporations have exploited the huge </a:t>
            </a:r>
            <a:r>
              <a:rPr lang="en-US" sz="2400" dirty="0">
                <a:solidFill>
                  <a:srgbClr val="FF0000"/>
                </a:solidFill>
              </a:rPr>
              <a:t>economies of scale and of scope</a:t>
            </a:r>
            <a:r>
              <a:rPr lang="en-US" sz="2400" dirty="0"/>
              <a:t> that arise when knowledge becomes a private input. They have also been able to decentralize production to firms </a:t>
            </a:r>
            <a:r>
              <a:rPr lang="en-US" sz="2400" dirty="0">
                <a:solidFill>
                  <a:srgbClr val="FF0000"/>
                </a:solidFill>
              </a:rPr>
              <a:t>in low labor cost countries</a:t>
            </a:r>
            <a:r>
              <a:rPr lang="en-US" sz="2400" dirty="0"/>
              <a:t> without the fear that knowledge could be used by their competitors.</a:t>
            </a:r>
          </a:p>
        </p:txBody>
      </p:sp>
      <p:pic>
        <p:nvPicPr>
          <p:cNvPr id="4" name="Immagine 3"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86525" cy="1451502"/>
          </a:xfrm>
          <a:prstGeom prst="rect">
            <a:avLst/>
          </a:prstGeom>
          <a:ln>
            <a:solidFill>
              <a:srgbClr val="FF0000"/>
            </a:solid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olo 1"/>
          <p:cNvSpPr>
            <a:spLocks noGrp="1"/>
          </p:cNvSpPr>
          <p:nvPr>
            <p:ph type="title"/>
          </p:nvPr>
        </p:nvSpPr>
        <p:spPr>
          <a:xfrm>
            <a:off x="0" y="0"/>
            <a:ext cx="9144000" cy="1199444"/>
          </a:xfrm>
          <a:solidFill>
            <a:srgbClr val="C0504D"/>
          </a:solidFill>
        </p:spPr>
        <p:txBody>
          <a:bodyPr>
            <a:normAutofit fontScale="90000"/>
          </a:bodyPr>
          <a:lstStyle/>
          <a:p>
            <a:pPr eaLnBrk="1" hangingPunct="1"/>
            <a:r>
              <a:rPr lang="it-IT" dirty="0">
                <a:solidFill>
                  <a:srgbClr val="FFFFFF"/>
                </a:solidFill>
                <a:latin typeface="Calibri" charset="0"/>
                <a:ea typeface="ヒラギノ角ゴ Pro W3" charset="0"/>
                <a:cs typeface="ヒラギノ角ゴ Pro W3" charset="0"/>
              </a:rPr>
              <a:t>            The Knowledge-Economy </a:t>
            </a:r>
            <a:br>
              <a:rPr lang="it-IT" dirty="0">
                <a:solidFill>
                  <a:srgbClr val="FFFFFF"/>
                </a:solidFill>
                <a:latin typeface="Calibri" charset="0"/>
                <a:ea typeface="ヒラギノ角ゴ Pro W3" charset="0"/>
                <a:cs typeface="ヒラギノ角ゴ Pro W3" charset="0"/>
              </a:rPr>
            </a:br>
            <a:r>
              <a:rPr lang="it-IT" dirty="0" err="1">
                <a:solidFill>
                  <a:srgbClr val="FFFFFF"/>
                </a:solidFill>
                <a:latin typeface="Calibri" charset="0"/>
                <a:ea typeface="ヒラギノ角ゴ Pro W3" charset="0"/>
                <a:cs typeface="ヒラギノ角ゴ Pro W3" charset="0"/>
              </a:rPr>
              <a:t>Paradox</a:t>
            </a:r>
            <a:r>
              <a:rPr lang="it-IT" dirty="0">
                <a:solidFill>
                  <a:srgbClr val="FFFFFF"/>
                </a:solidFill>
                <a:latin typeface="Calibri" charset="0"/>
                <a:ea typeface="ヒラギノ角ゴ Pro W3" charset="0"/>
                <a:cs typeface="ヒラギノ角ゴ Pro W3" charset="0"/>
              </a:rPr>
              <a:t>.</a:t>
            </a:r>
          </a:p>
        </p:txBody>
      </p:sp>
      <p:sp>
        <p:nvSpPr>
          <p:cNvPr id="3" name="Segnaposto contenuto 2"/>
          <p:cNvSpPr>
            <a:spLocks noGrp="1"/>
          </p:cNvSpPr>
          <p:nvPr>
            <p:ph idx="1"/>
          </p:nvPr>
        </p:nvSpPr>
        <p:spPr>
          <a:xfrm>
            <a:off x="1" y="1199444"/>
            <a:ext cx="9144000" cy="5658556"/>
          </a:xfrm>
          <a:ln>
            <a:miter lim="800000"/>
            <a:headEnd/>
            <a:tailEnd/>
          </a:ln>
        </p:spPr>
        <p:txBody>
          <a:bodyPr rtlCol="0">
            <a:normAutofit fontScale="92500" lnSpcReduction="10000"/>
          </a:bodyPr>
          <a:lstStyle/>
          <a:p>
            <a:pPr eaLnBrk="1" fontAlgn="auto" hangingPunct="1">
              <a:spcAft>
                <a:spcPts val="0"/>
              </a:spcAft>
              <a:buFont typeface="Arial"/>
              <a:buChar char="•"/>
              <a:defRPr/>
            </a:pPr>
            <a:r>
              <a:rPr lang="en-US" dirty="0">
                <a:ea typeface="+mn-ea"/>
                <a:cs typeface="+mn-cs"/>
              </a:rPr>
              <a:t> </a:t>
            </a:r>
            <a:r>
              <a:rPr lang="en-US" dirty="0">
                <a:ln>
                  <a:solidFill>
                    <a:srgbClr val="008000"/>
                  </a:solidFill>
                </a:ln>
                <a:ea typeface="+mn-ea"/>
                <a:cs typeface="+mn-cs"/>
              </a:rPr>
              <a:t>The</a:t>
            </a:r>
            <a:r>
              <a:rPr lang="en-US" dirty="0">
                <a:ea typeface="+mn-ea"/>
                <a:cs typeface="+mn-cs"/>
              </a:rPr>
              <a:t> </a:t>
            </a:r>
            <a:r>
              <a:rPr lang="en-US" dirty="0">
                <a:ln>
                  <a:solidFill>
                    <a:srgbClr val="008000"/>
                  </a:solidFill>
                </a:ln>
                <a:ea typeface="+mn-ea"/>
                <a:cs typeface="+mn-cs"/>
              </a:rPr>
              <a:t>non-rival nature of knowledge, </a:t>
            </a:r>
            <a:r>
              <a:rPr lang="en-US" dirty="0">
                <a:solidFill>
                  <a:srgbClr val="C0504D"/>
                </a:solidFill>
                <a:ea typeface="+mn-ea"/>
                <a:cs typeface="+mn-cs"/>
              </a:rPr>
              <a:t>which could in principle favor small, and even self-managed, firms</a:t>
            </a:r>
            <a:r>
              <a:rPr lang="en-US" dirty="0">
                <a:ea typeface="+mn-ea"/>
                <a:cs typeface="+mn-cs"/>
              </a:rPr>
              <a:t>, </a:t>
            </a:r>
            <a:r>
              <a:rPr lang="en-US" dirty="0">
                <a:ln>
                  <a:solidFill>
                    <a:srgbClr val="008000"/>
                  </a:solidFill>
                </a:ln>
                <a:ea typeface="+mn-ea"/>
                <a:cs typeface="+mn-cs"/>
              </a:rPr>
              <a:t>is used to create artificial economies of size which make a cheap acquisition and the defense of property rights possible only for big business</a:t>
            </a:r>
            <a:r>
              <a:rPr lang="en-US" dirty="0">
                <a:ea typeface="+mn-ea"/>
                <a:cs typeface="+mn-cs"/>
              </a:rPr>
              <a:t>. </a:t>
            </a:r>
          </a:p>
          <a:p>
            <a:pPr eaLnBrk="1" fontAlgn="auto" hangingPunct="1">
              <a:spcAft>
                <a:spcPts val="0"/>
              </a:spcAft>
              <a:buFont typeface="Arial"/>
              <a:buChar char="•"/>
              <a:defRPr/>
            </a:pPr>
            <a:r>
              <a:rPr lang="en-US" dirty="0">
                <a:solidFill>
                  <a:srgbClr val="FF0000"/>
                </a:solidFill>
                <a:ea typeface="+mn-ea"/>
                <a:cs typeface="+mn-cs"/>
              </a:rPr>
              <a:t>Absent knowledge privatization,</a:t>
            </a:r>
            <a:r>
              <a:rPr lang="en-US" dirty="0">
                <a:ea typeface="+mn-ea"/>
                <a:cs typeface="+mn-cs"/>
              </a:rPr>
              <a:t> the need to provide incentives to invest in human capital would be an argument favoring the labor-hiring-capital solution. </a:t>
            </a:r>
          </a:p>
          <a:p>
            <a:pPr eaLnBrk="1" fontAlgn="auto" hangingPunct="1">
              <a:spcAft>
                <a:spcPts val="0"/>
              </a:spcAft>
              <a:buFont typeface="Arial"/>
              <a:buChar char="•"/>
              <a:defRPr/>
            </a:pPr>
            <a:r>
              <a:rPr lang="en-US" dirty="0">
                <a:solidFill>
                  <a:srgbClr val="FF0000"/>
                </a:solidFill>
                <a:ea typeface="+mn-ea"/>
                <a:cs typeface="+mn-cs"/>
              </a:rPr>
              <a:t>Because of the monopolization of intellectual capital </a:t>
            </a:r>
            <a:r>
              <a:rPr lang="en-US" dirty="0">
                <a:ea typeface="+mn-ea"/>
                <a:cs typeface="+mn-cs"/>
              </a:rPr>
              <a:t>the knowledge economy can become the </a:t>
            </a:r>
            <a:r>
              <a:rPr lang="en-US" dirty="0">
                <a:ln>
                  <a:solidFill>
                    <a:srgbClr val="008000"/>
                  </a:solidFill>
                </a:ln>
                <a:ea typeface="+mn-ea"/>
                <a:cs typeface="+mn-cs"/>
              </a:rPr>
              <a:t>most unfriendly environment for small labor-managed firms and ideal setting for big corporations </a:t>
            </a:r>
            <a:endParaRPr lang="it-IT" dirty="0">
              <a:ln>
                <a:solidFill>
                  <a:srgbClr val="008000"/>
                </a:solidFill>
              </a:ln>
              <a:ea typeface="+mn-ea"/>
              <a:cs typeface="+mn-cs"/>
            </a:endParaRPr>
          </a:p>
          <a:p>
            <a:pPr eaLnBrk="1" fontAlgn="auto" hangingPunct="1">
              <a:spcAft>
                <a:spcPts val="0"/>
              </a:spcAft>
              <a:buFont typeface="Arial"/>
              <a:buChar char="•"/>
              <a:defRPr/>
            </a:pPr>
            <a:endParaRPr lang="it-IT" dirty="0">
              <a:ea typeface="+mn-ea"/>
              <a:cs typeface="+mn-cs"/>
            </a:endParaRPr>
          </a:p>
        </p:txBody>
      </p:sp>
      <p:pic>
        <p:nvPicPr>
          <p:cNvPr id="2" name="Immagine 1" descr="paradox_logical-300x25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39333" cy="1199444"/>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olo 1"/>
          <p:cNvSpPr>
            <a:spLocks noGrp="1"/>
          </p:cNvSpPr>
          <p:nvPr>
            <p:ph type="title"/>
          </p:nvPr>
        </p:nvSpPr>
        <p:spPr>
          <a:xfrm>
            <a:off x="0" y="28220"/>
            <a:ext cx="9144000" cy="1772201"/>
          </a:xfrm>
          <a:solidFill>
            <a:srgbClr val="660066"/>
          </a:solidFill>
        </p:spPr>
        <p:txBody>
          <a:bodyPr/>
          <a:lstStyle/>
          <a:p>
            <a:pPr eaLnBrk="1" hangingPunct="1"/>
            <a:r>
              <a:rPr lang="it-IT"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alibri" charset="0"/>
                <a:ea typeface="ヒラギノ角ゴ Pro W3" charset="0"/>
                <a:cs typeface="ヒラギノ角ゴ Pro W3" charset="0"/>
              </a:rPr>
              <a:t>Vicious  and </a:t>
            </a:r>
            <a:br>
              <a:rPr lang="it-IT"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alibri" charset="0"/>
                <a:ea typeface="ヒラギノ角ゴ Pro W3" charset="0"/>
                <a:cs typeface="ヒラギノ角ゴ Pro W3" charset="0"/>
              </a:rPr>
            </a:br>
            <a:r>
              <a:rPr lang="it-IT"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alibri" charset="0"/>
                <a:ea typeface="ヒラギノ角ゴ Pro W3" charset="0"/>
                <a:cs typeface="ヒラギノ角ゴ Pro W3" charset="0"/>
              </a:rPr>
              <a:t>virtuos</a:t>
            </a:r>
            <a:r>
              <a:rPr lang="it-IT"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alibri" charset="0"/>
                <a:ea typeface="ヒラギノ角ゴ Pro W3" charset="0"/>
                <a:cs typeface="ヒラギノ角ゴ Pro W3" charset="0"/>
              </a:rPr>
              <a:t> </a:t>
            </a:r>
            <a:r>
              <a:rPr lang="en-US"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alibri" charset="0"/>
                <a:ea typeface="ヒラギノ角ゴ Pro W3" charset="0"/>
                <a:cs typeface="ヒラギノ角ゴ Pro W3" charset="0"/>
              </a:rPr>
              <a:t>circles</a:t>
            </a:r>
            <a:endParaRPr lang="it-IT"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alibri" charset="0"/>
              <a:ea typeface="ヒラギノ角ゴ Pro W3" charset="0"/>
              <a:cs typeface="ヒラギノ角ゴ Pro W3" charset="0"/>
            </a:endParaRPr>
          </a:p>
        </p:txBody>
      </p:sp>
      <p:sp>
        <p:nvSpPr>
          <p:cNvPr id="3" name="Segnaposto contenuto 2"/>
          <p:cNvSpPr>
            <a:spLocks noGrp="1"/>
          </p:cNvSpPr>
          <p:nvPr>
            <p:ph idx="1"/>
          </p:nvPr>
        </p:nvSpPr>
        <p:spPr>
          <a:xfrm>
            <a:off x="0" y="1918052"/>
            <a:ext cx="9042827" cy="4837017"/>
          </a:xfrm>
          <a:noFill/>
        </p:spPr>
        <p:txBody>
          <a:bodyPr>
            <a:normAutofit/>
          </a:bodyPr>
          <a:lstStyle/>
          <a:p>
            <a:pPr eaLnBrk="1" hangingPunct="1">
              <a:lnSpc>
                <a:spcPct val="80000"/>
              </a:lnSpc>
              <a:buFont typeface="Arial" charset="0"/>
              <a:buNone/>
            </a:pPr>
            <a:r>
              <a:rPr lang="en-US" sz="2400" dirty="0">
                <a:latin typeface="Calibri" charset="0"/>
                <a:ea typeface="ヒラギノ角ゴ Pro W3" charset="0"/>
                <a:cs typeface="ヒラギノ角ゴ Pro W3" charset="0"/>
              </a:rPr>
              <a:t> </a:t>
            </a:r>
          </a:p>
          <a:p>
            <a:pPr eaLnBrk="1" hangingPunct="1">
              <a:lnSpc>
                <a:spcPct val="80000"/>
              </a:lnSpc>
              <a:buFont typeface="Arial" charset="0"/>
              <a:buNone/>
            </a:pPr>
            <a:r>
              <a:rPr lang="en-US" sz="2800" dirty="0">
                <a:latin typeface="Calibri" charset="0"/>
                <a:ea typeface="ヒラギノ角ゴ Pro W3" charset="0"/>
                <a:cs typeface="ヒラギノ角ゴ Pro W3" charset="0"/>
              </a:rPr>
              <a:t>				The monopolistic </a:t>
            </a:r>
            <a:r>
              <a:rPr lang="en-US" sz="2800" dirty="0">
                <a:solidFill>
                  <a:srgbClr val="FF0000"/>
                </a:solidFill>
                <a:latin typeface="Calibri" charset="0"/>
                <a:ea typeface="ヒラギノ角ゴ Pro W3" charset="0"/>
                <a:cs typeface="ヒラギノ角ゴ Pro W3" charset="0"/>
              </a:rPr>
              <a:t>ownership</a:t>
            </a:r>
            <a:r>
              <a:rPr lang="en-US" sz="2800" dirty="0">
                <a:latin typeface="Calibri" charset="0"/>
                <a:ea typeface="ヒラギノ角ゴ Pro W3" charset="0"/>
                <a:cs typeface="ヒラギノ角ゴ Pro W3" charset="0"/>
              </a:rPr>
              <a:t> of intellectual property encourages investment in the </a:t>
            </a:r>
            <a:r>
              <a:rPr lang="en-US" sz="2800" dirty="0">
                <a:solidFill>
                  <a:srgbClr val="FF0000"/>
                </a:solidFill>
                <a:latin typeface="Calibri" charset="0"/>
                <a:ea typeface="ヒラギノ角ゴ Pro W3" charset="0"/>
                <a:cs typeface="ヒラギノ角ゴ Pro W3" charset="0"/>
              </a:rPr>
              <a:t>skills</a:t>
            </a:r>
            <a:r>
              <a:rPr lang="en-US" sz="2800" dirty="0">
                <a:latin typeface="Calibri" charset="0"/>
                <a:ea typeface="ヒラギノ角ゴ Pro W3" charset="0"/>
                <a:cs typeface="ヒラギノ角ゴ Pro W3" charset="0"/>
              </a:rPr>
              <a:t> necessary to improve the knowledge that one owns. The skills that are developed make it even more convenient to acquire and </a:t>
            </a:r>
            <a:r>
              <a:rPr lang="en-US" sz="2800" dirty="0">
                <a:solidFill>
                  <a:srgbClr val="FF0000"/>
                </a:solidFill>
                <a:latin typeface="Calibri" charset="0"/>
                <a:ea typeface="ヒラギノ角ゴ Pro W3" charset="0"/>
                <a:cs typeface="ヒラギノ角ゴ Pro W3" charset="0"/>
              </a:rPr>
              <a:t>produce more private knowledge. </a:t>
            </a:r>
          </a:p>
          <a:p>
            <a:pPr eaLnBrk="1" hangingPunct="1">
              <a:lnSpc>
                <a:spcPct val="80000"/>
              </a:lnSpc>
              <a:buFont typeface="Arial" charset="0"/>
              <a:buNone/>
            </a:pPr>
            <a:r>
              <a:rPr lang="en-US" sz="2800" dirty="0">
                <a:latin typeface="Calibri" charset="0"/>
                <a:ea typeface="ヒラギノ角ゴ Pro W3" charset="0"/>
                <a:cs typeface="ヒラギノ角ゴ Pro W3" charset="0"/>
              </a:rPr>
              <a:t> </a:t>
            </a:r>
          </a:p>
          <a:p>
            <a:pPr eaLnBrk="1" hangingPunct="1">
              <a:lnSpc>
                <a:spcPct val="80000"/>
              </a:lnSpc>
              <a:buFont typeface="Arial" charset="0"/>
              <a:buNone/>
            </a:pPr>
            <a:r>
              <a:rPr lang="en-US" sz="2800" dirty="0">
                <a:latin typeface="Calibri" charset="0"/>
                <a:ea typeface="ヒラギノ角ゴ Pro W3" charset="0"/>
                <a:cs typeface="ヒラギノ角ゴ Pro W3" charset="0"/>
              </a:rPr>
              <a:t>				Other individuals may be trapped in </a:t>
            </a:r>
            <a:r>
              <a:rPr lang="en-US" sz="2800" dirty="0">
                <a:solidFill>
                  <a:srgbClr val="FF0000"/>
                </a:solidFill>
                <a:latin typeface="Calibri" charset="0"/>
                <a:ea typeface="ヒラギノ角ゴ Pro W3" charset="0"/>
                <a:cs typeface="ヒラギノ角ゴ Pro W3" charset="0"/>
              </a:rPr>
              <a:t>vicious circles of under-investment </a:t>
            </a:r>
            <a:r>
              <a:rPr lang="en-US" sz="2800" dirty="0">
                <a:latin typeface="Calibri" charset="0"/>
                <a:ea typeface="ヒラギノ角ゴ Pro W3" charset="0"/>
                <a:cs typeface="ヒラギノ角ゴ Pro W3" charset="0"/>
              </a:rPr>
              <a:t>in human capital where the lack of intellectual property discourages the acquisition of skills and the lack of skills discourages the acquisition of intellectual property. </a:t>
            </a:r>
            <a:r>
              <a:rPr lang="en-US" sz="2800" dirty="0">
                <a:solidFill>
                  <a:srgbClr val="FF0000"/>
                </a:solidFill>
                <a:latin typeface="Calibri" charset="0"/>
                <a:ea typeface="ヒラギノ角ゴ Pro W3" charset="0"/>
                <a:cs typeface="ヒラギノ角ゴ Pro W3" charset="0"/>
              </a:rPr>
              <a:t> </a:t>
            </a:r>
            <a:endParaRPr lang="it-IT" sz="2800" dirty="0">
              <a:solidFill>
                <a:srgbClr val="FF0000"/>
              </a:solidFill>
              <a:latin typeface="Calibri" charset="0"/>
              <a:ea typeface="ヒラギノ角ゴ Pro W3" charset="0"/>
              <a:cs typeface="ヒラギノ角ゴ Pro W3" charset="0"/>
            </a:endParaRPr>
          </a:p>
        </p:txBody>
      </p:sp>
      <p:pic>
        <p:nvPicPr>
          <p:cNvPr id="4" name="Picture 4"/>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633349" y="2175723"/>
            <a:ext cx="513094" cy="513094"/>
          </a:xfrm>
          <a:prstGeom prst="rect">
            <a:avLst/>
          </a:prstGeom>
          <a:solidFill>
            <a:schemeClr val="bg2"/>
          </a:solidFill>
          <a:ln w="9525">
            <a:solidFill>
              <a:srgbClr val="FFFFFF"/>
            </a:solidFill>
            <a:miter lim="800000"/>
            <a:headEnd/>
            <a:tailEnd/>
          </a:ln>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6589" y="14569"/>
            <a:ext cx="1786238" cy="1660101"/>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145" y="211533"/>
            <a:ext cx="1463138" cy="1463138"/>
          </a:xfrm>
          <a:prstGeom prst="rect">
            <a:avLst/>
          </a:prstGeom>
          <a:solidFill>
            <a:schemeClr val="bg2"/>
          </a:solidFill>
          <a:ln w="9525">
            <a:solidFill>
              <a:srgbClr val="FFFFFF"/>
            </a:solidFill>
            <a:miter lim="800000"/>
            <a:headEnd/>
            <a:tailEnd/>
          </a:ln>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664" y="4368209"/>
            <a:ext cx="743974" cy="475040"/>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684867"/>
          </a:xfrm>
          <a:solidFill>
            <a:srgbClr val="F79646"/>
          </a:solidFill>
          <a:ln>
            <a:solidFill>
              <a:srgbClr val="660066"/>
            </a:solidFill>
            <a:miter lim="800000"/>
            <a:headEnd/>
            <a:tailEnd/>
          </a:ln>
        </p:spPr>
        <p:txBody>
          <a:bodyPr/>
          <a:lstStyle/>
          <a:p>
            <a:pPr>
              <a:defRPr/>
            </a:pPr>
            <a:r>
              <a:rPr lang="en-US" sz="3200" dirty="0" err="1">
                <a:ln>
                  <a:solidFill>
                    <a:srgbClr val="660066"/>
                  </a:solidFill>
                </a:ln>
              </a:rPr>
              <a:t>Commodification</a:t>
            </a:r>
            <a:r>
              <a:rPr lang="en-US" sz="3200" dirty="0">
                <a:ln>
                  <a:solidFill>
                    <a:srgbClr val="660066"/>
                  </a:solidFill>
                </a:ln>
              </a:rPr>
              <a:t> of knowledge </a:t>
            </a:r>
            <a:br>
              <a:rPr lang="en-US" sz="3200" dirty="0">
                <a:ln>
                  <a:solidFill>
                    <a:srgbClr val="660066"/>
                  </a:solidFill>
                </a:ln>
              </a:rPr>
            </a:br>
            <a:r>
              <a:rPr lang="en-US" sz="3200" dirty="0" err="1">
                <a:ln>
                  <a:solidFill>
                    <a:srgbClr val="660066"/>
                  </a:solidFill>
                </a:ln>
              </a:rPr>
              <a:t>Financialization</a:t>
            </a:r>
            <a:r>
              <a:rPr lang="en-US" sz="3200" dirty="0">
                <a:ln>
                  <a:solidFill>
                    <a:srgbClr val="660066"/>
                  </a:solidFill>
                </a:ln>
              </a:rPr>
              <a:t> of the economy </a:t>
            </a:r>
          </a:p>
        </p:txBody>
      </p:sp>
      <p:sp>
        <p:nvSpPr>
          <p:cNvPr id="37891" name="Segnaposto contenuto 2"/>
          <p:cNvSpPr>
            <a:spLocks noGrp="1"/>
          </p:cNvSpPr>
          <p:nvPr>
            <p:ph idx="1"/>
          </p:nvPr>
        </p:nvSpPr>
        <p:spPr>
          <a:xfrm>
            <a:off x="1270000" y="3352800"/>
            <a:ext cx="7772400" cy="2773363"/>
          </a:xfrm>
          <a:solidFill>
            <a:srgbClr val="FDEADA"/>
          </a:solidFill>
          <a:ln>
            <a:solidFill>
              <a:srgbClr val="FF6600"/>
            </a:solidFill>
            <a:miter lim="800000"/>
            <a:headEnd/>
            <a:tailEnd/>
          </a:ln>
        </p:spPr>
        <p:txBody>
          <a:bodyPr/>
          <a:lstStyle/>
          <a:p>
            <a:pPr>
              <a:buFont typeface="Arial" charset="0"/>
              <a:buNone/>
            </a:pPr>
            <a:r>
              <a:rPr lang="en-US" sz="2400" dirty="0">
                <a:latin typeface="Calibri" charset="0"/>
                <a:ea typeface="ヒラギノ角ゴ Pro W3" charset="0"/>
                <a:cs typeface="ヒラギノ角ゴ Pro W3" charset="0"/>
              </a:rPr>
              <a:t>           The </a:t>
            </a:r>
            <a:r>
              <a:rPr lang="en-US" sz="2400" b="1" dirty="0">
                <a:latin typeface="Calibri" charset="0"/>
                <a:ea typeface="ヒラギノ角ゴ Pro W3" charset="0"/>
                <a:cs typeface="ヒラギノ角ゴ Pro W3" charset="0"/>
              </a:rPr>
              <a:t>commodification of </a:t>
            </a:r>
            <a:r>
              <a:rPr lang="en-US" sz="2400" b="1" dirty="0" err="1">
                <a:latin typeface="Calibri" charset="0"/>
                <a:ea typeface="ヒラギノ角ゴ Pro W3" charset="0"/>
                <a:cs typeface="ヒラギノ角ゴ Pro W3" charset="0"/>
              </a:rPr>
              <a:t>kwowledge</a:t>
            </a:r>
            <a:r>
              <a:rPr lang="en-US" sz="2400" b="1" dirty="0">
                <a:latin typeface="Calibri" charset="0"/>
                <a:ea typeface="ヒラギノ角ゴ Pro W3" charset="0"/>
                <a:cs typeface="ヒラギノ角ゴ Pro W3" charset="0"/>
              </a:rPr>
              <a:t> </a:t>
            </a:r>
            <a:r>
              <a:rPr lang="en-US" sz="2400" dirty="0">
                <a:latin typeface="Calibri" charset="0"/>
                <a:ea typeface="ヒラギノ角ゴ Pro W3" charset="0"/>
                <a:cs typeface="ヒラギノ角ゴ Pro W3" charset="0"/>
              </a:rPr>
              <a:t>allows the firm to be traded as a thing of financial markets (not equally possible for knowledge embodied in human beings).</a:t>
            </a:r>
          </a:p>
          <a:p>
            <a:pPr>
              <a:buFont typeface="Arial" charset="0"/>
              <a:buNone/>
            </a:pPr>
            <a:r>
              <a:rPr lang="en-US" sz="2400" dirty="0">
                <a:latin typeface="Calibri" charset="0"/>
                <a:ea typeface="ヒラギノ角ゴ Pro W3" charset="0"/>
                <a:cs typeface="ヒラギノ角ゴ Pro W3" charset="0"/>
              </a:rPr>
              <a:t>            In turn, </a:t>
            </a:r>
            <a:r>
              <a:rPr lang="en-US" sz="2400" b="1" dirty="0">
                <a:latin typeface="Calibri" charset="0"/>
                <a:ea typeface="ヒラギノ角ゴ Pro W3" charset="0"/>
                <a:cs typeface="ヒラギノ角ゴ Pro W3" charset="0"/>
              </a:rPr>
              <a:t>the </a:t>
            </a:r>
            <a:r>
              <a:rPr lang="en-US" sz="2400" b="1" dirty="0" err="1">
                <a:latin typeface="Calibri" charset="0"/>
                <a:ea typeface="ヒラギノ角ゴ Pro W3" charset="0"/>
                <a:cs typeface="ヒラギノ角ゴ Pro W3" charset="0"/>
              </a:rPr>
              <a:t>financialization</a:t>
            </a:r>
            <a:r>
              <a:rPr lang="en-US" sz="2400" b="1" dirty="0">
                <a:latin typeface="Calibri" charset="0"/>
                <a:ea typeface="ヒラギノ角ゴ Pro W3" charset="0"/>
                <a:cs typeface="ヒラギノ角ゴ Pro W3" charset="0"/>
              </a:rPr>
              <a:t>  of the economy</a:t>
            </a:r>
            <a:r>
              <a:rPr lang="en-US" sz="2400" dirty="0">
                <a:latin typeface="Calibri" charset="0"/>
                <a:ea typeface="ヒラギノ角ゴ Pro W3" charset="0"/>
                <a:cs typeface="ヒラギノ角ゴ Pro W3" charset="0"/>
              </a:rPr>
              <a:t> induces companies to </a:t>
            </a:r>
            <a:r>
              <a:rPr lang="en-US" sz="2400" dirty="0" err="1">
                <a:latin typeface="Calibri" charset="0"/>
                <a:ea typeface="ヒラギノ角ゴ Pro W3" charset="0"/>
                <a:cs typeface="ヒラギノ角ゴ Pro W3" charset="0"/>
              </a:rPr>
              <a:t>commodify</a:t>
            </a:r>
            <a:r>
              <a:rPr lang="en-US" sz="2400" dirty="0">
                <a:latin typeface="Calibri" charset="0"/>
                <a:ea typeface="ヒラギノ角ゴ Pro W3" charset="0"/>
                <a:cs typeface="ヒラギノ角ゴ Pro W3" charset="0"/>
              </a:rPr>
              <a:t> their intellectual capital because they need to attract cheap finance.</a:t>
            </a:r>
          </a:p>
          <a:p>
            <a:pPr>
              <a:buFont typeface="Arial" charset="0"/>
              <a:buNone/>
            </a:pPr>
            <a:endParaRPr lang="en-US" sz="2400" dirty="0">
              <a:latin typeface="Calibri" charset="0"/>
              <a:ea typeface="ヒラギノ角ゴ Pro W3" charset="0"/>
              <a:cs typeface="ヒラギノ角ゴ Pro W3" charset="0"/>
            </a:endParaRPr>
          </a:p>
        </p:txBody>
      </p:sp>
      <p:sp>
        <p:nvSpPr>
          <p:cNvPr id="6" name="Freccia destra 5"/>
          <p:cNvSpPr/>
          <p:nvPr/>
        </p:nvSpPr>
        <p:spPr>
          <a:xfrm>
            <a:off x="185738" y="3495675"/>
            <a:ext cx="977900" cy="284163"/>
          </a:xfrm>
          <a:prstGeom prst="rightArrow">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alibri"/>
            </a:endParaRPr>
          </a:p>
        </p:txBody>
      </p:sp>
      <p:sp>
        <p:nvSpPr>
          <p:cNvPr id="7" name="Rettangolo 6"/>
          <p:cNvSpPr/>
          <p:nvPr/>
        </p:nvSpPr>
        <p:spPr>
          <a:xfrm>
            <a:off x="185738" y="2192338"/>
            <a:ext cx="3192462" cy="9144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r>
              <a:rPr lang="en-US" dirty="0" err="1">
                <a:solidFill>
                  <a:prstClr val="white"/>
                </a:solidFill>
                <a:latin typeface="Calibri"/>
              </a:rPr>
              <a:t>Commodification</a:t>
            </a:r>
            <a:r>
              <a:rPr lang="en-US" dirty="0">
                <a:solidFill>
                  <a:prstClr val="white"/>
                </a:solidFill>
                <a:latin typeface="Calibri"/>
              </a:rPr>
              <a:t> </a:t>
            </a:r>
          </a:p>
          <a:p>
            <a:pPr algn="ctr" defTabSz="457200" eaLnBrk="1" fontAlgn="auto" hangingPunct="1">
              <a:spcBef>
                <a:spcPts val="0"/>
              </a:spcBef>
              <a:spcAft>
                <a:spcPts val="0"/>
              </a:spcAft>
              <a:defRPr/>
            </a:pPr>
            <a:r>
              <a:rPr lang="en-US" dirty="0">
                <a:solidFill>
                  <a:prstClr val="white"/>
                </a:solidFill>
                <a:latin typeface="Calibri"/>
              </a:rPr>
              <a:t>of knowledge</a:t>
            </a:r>
          </a:p>
        </p:txBody>
      </p:sp>
      <p:sp>
        <p:nvSpPr>
          <p:cNvPr id="8" name="Rettangolo 7"/>
          <p:cNvSpPr/>
          <p:nvPr/>
        </p:nvSpPr>
        <p:spPr>
          <a:xfrm>
            <a:off x="6053138" y="2220913"/>
            <a:ext cx="3040062" cy="885825"/>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r>
              <a:rPr lang="en-US" dirty="0" err="1">
                <a:solidFill>
                  <a:prstClr val="white"/>
                </a:solidFill>
                <a:latin typeface="Calibri"/>
              </a:rPr>
              <a:t>Financialization</a:t>
            </a:r>
            <a:r>
              <a:rPr lang="en-US" dirty="0">
                <a:solidFill>
                  <a:prstClr val="white"/>
                </a:solidFill>
                <a:latin typeface="Calibri"/>
              </a:rPr>
              <a:t> </a:t>
            </a:r>
          </a:p>
          <a:p>
            <a:pPr algn="ctr" defTabSz="457200" eaLnBrk="1" fontAlgn="auto" hangingPunct="1">
              <a:spcBef>
                <a:spcPts val="0"/>
              </a:spcBef>
              <a:spcAft>
                <a:spcPts val="0"/>
              </a:spcAft>
              <a:defRPr/>
            </a:pPr>
            <a:r>
              <a:rPr lang="en-US" dirty="0">
                <a:solidFill>
                  <a:prstClr val="white"/>
                </a:solidFill>
                <a:latin typeface="Calibri"/>
              </a:rPr>
              <a:t>of the economy</a:t>
            </a:r>
          </a:p>
        </p:txBody>
      </p:sp>
      <p:sp>
        <p:nvSpPr>
          <p:cNvPr id="9" name="Freccia destra 8"/>
          <p:cNvSpPr/>
          <p:nvPr/>
        </p:nvSpPr>
        <p:spPr>
          <a:xfrm>
            <a:off x="3598863" y="2192338"/>
            <a:ext cx="2032000" cy="485775"/>
          </a:xfrm>
          <a:prstGeom prst="rightArrow">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alibri"/>
            </a:endParaRPr>
          </a:p>
        </p:txBody>
      </p:sp>
      <p:sp>
        <p:nvSpPr>
          <p:cNvPr id="10" name="Freccia sinistra 9"/>
          <p:cNvSpPr/>
          <p:nvPr/>
        </p:nvSpPr>
        <p:spPr>
          <a:xfrm>
            <a:off x="3598863" y="2678113"/>
            <a:ext cx="2032000" cy="485775"/>
          </a:xfrm>
          <a:prstGeom prst="leftArrow">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alibri"/>
            </a:endParaRPr>
          </a:p>
        </p:txBody>
      </p:sp>
      <p:sp>
        <p:nvSpPr>
          <p:cNvPr id="11" name="Freccia sinistra 10"/>
          <p:cNvSpPr/>
          <p:nvPr/>
        </p:nvSpPr>
        <p:spPr>
          <a:xfrm>
            <a:off x="184151" y="4600575"/>
            <a:ext cx="979487" cy="301625"/>
          </a:xfrm>
          <a:prstGeom prst="leftArrow">
            <a:avLst/>
          </a:prstGeom>
          <a:solidFill>
            <a:srgbClr val="F79646"/>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r>
              <a:rPr lang="en-US" sz="1800" dirty="0">
                <a:solidFill>
                  <a:prstClr val="white"/>
                </a:solidFill>
                <a:latin typeface="Calibri"/>
              </a:rPr>
              <a:t>                  </a:t>
            </a:r>
          </a:p>
        </p:txBody>
      </p:sp>
      <p:pic>
        <p:nvPicPr>
          <p:cNvPr id="37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4600" y="371475"/>
            <a:ext cx="1277938" cy="1154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371475"/>
            <a:ext cx="1150937" cy="1150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567"/>
            <a:ext cx="9144000" cy="700266"/>
          </a:xfrm>
          <a:ln>
            <a:solidFill>
              <a:srgbClr val="000000"/>
            </a:solidFill>
          </a:ln>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r>
              <a:rPr lang="en-US" b="1" dirty="0">
                <a:solidFill>
                  <a:schemeClr val="bg1"/>
                </a:solidFill>
              </a:rPr>
              <a:t>Incomplete Law</a:t>
            </a:r>
          </a:p>
        </p:txBody>
      </p:sp>
      <p:sp>
        <p:nvSpPr>
          <p:cNvPr id="3" name="Content Placeholder 2"/>
          <p:cNvSpPr>
            <a:spLocks noGrp="1"/>
          </p:cNvSpPr>
          <p:nvPr>
            <p:ph idx="1"/>
          </p:nvPr>
        </p:nvSpPr>
        <p:spPr>
          <a:xfrm>
            <a:off x="64146" y="756833"/>
            <a:ext cx="8954769" cy="5964873"/>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US" sz="2400" dirty="0"/>
              <a:t>According  to Fuller, Law is </a:t>
            </a:r>
            <a:r>
              <a:rPr lang="en-US" sz="2400" dirty="0">
                <a:solidFill>
                  <a:srgbClr val="FF0000"/>
                </a:solidFill>
              </a:rPr>
              <a:t>the activity to subject to rules human behavior. </a:t>
            </a:r>
            <a:r>
              <a:rPr lang="en-US" sz="2400" dirty="0"/>
              <a:t>Since humans are also engaged in other activities (such as producing food) there are trade-off between Law and other activities. </a:t>
            </a:r>
          </a:p>
          <a:p>
            <a:pPr marL="0" indent="0">
              <a:buNone/>
            </a:pPr>
            <a:r>
              <a:rPr lang="en-US" sz="2400" dirty="0"/>
              <a:t>These trade-off would be enough to make law incomplete. However, some other </a:t>
            </a:r>
            <a:r>
              <a:rPr lang="en-US" sz="2400" dirty="0">
                <a:solidFill>
                  <a:srgbClr val="FF0000"/>
                </a:solidFill>
              </a:rPr>
              <a:t>trade-offs </a:t>
            </a:r>
            <a:r>
              <a:rPr lang="en-US" sz="2400" dirty="0"/>
              <a:t>are internal to law itself.</a:t>
            </a:r>
          </a:p>
          <a:p>
            <a:pPr marL="0" indent="0">
              <a:buNone/>
            </a:pPr>
            <a:endParaRPr lang="en-US" sz="2400" dirty="0"/>
          </a:p>
          <a:p>
            <a:pPr marL="0" indent="0">
              <a:buNone/>
            </a:pPr>
            <a:r>
              <a:rPr lang="en-US" sz="2400" dirty="0"/>
              <a:t>For instance, if rules have to guide human behavior, they cannot change too often. At the same time they have to adapt to a changing reality. There is a </a:t>
            </a:r>
            <a:r>
              <a:rPr lang="en-US" sz="2400" dirty="0">
                <a:solidFill>
                  <a:srgbClr val="FF0000"/>
                </a:solidFill>
              </a:rPr>
              <a:t>trade-off </a:t>
            </a:r>
            <a:r>
              <a:rPr lang="en-US" sz="2400" dirty="0"/>
              <a:t>between </a:t>
            </a:r>
            <a:r>
              <a:rPr lang="en-US" sz="2400" dirty="0">
                <a:solidFill>
                  <a:srgbClr val="FF0000"/>
                </a:solidFill>
              </a:rPr>
              <a:t>flexibility and rigidity of rules. </a:t>
            </a:r>
          </a:p>
          <a:p>
            <a:pPr marL="0" indent="0">
              <a:buNone/>
            </a:pPr>
            <a:r>
              <a:rPr lang="en-US" sz="2400" dirty="0"/>
              <a:t>Another important trade-off considered by Fuller is that between the </a:t>
            </a:r>
            <a:r>
              <a:rPr lang="en-US" sz="2400" dirty="0">
                <a:solidFill>
                  <a:srgbClr val="FF0000"/>
                </a:solidFill>
              </a:rPr>
              <a:t>comprehensibility and the technical precision of a rule.</a:t>
            </a:r>
          </a:p>
          <a:p>
            <a:pPr marL="0" indent="0">
              <a:buNone/>
            </a:pPr>
            <a:endParaRPr lang="en-US" sz="2400" dirty="0"/>
          </a:p>
          <a:p>
            <a:pPr marL="0" indent="0">
              <a:buNone/>
            </a:pPr>
            <a:r>
              <a:rPr lang="en-US" sz="2400" dirty="0"/>
              <a:t>Even more important: the trade-off between the </a:t>
            </a:r>
            <a:r>
              <a:rPr lang="en-US" sz="2400" dirty="0">
                <a:solidFill>
                  <a:srgbClr val="FF0000"/>
                </a:solidFill>
              </a:rPr>
              <a:t>specificity (deepness</a:t>
            </a:r>
            <a:r>
              <a:rPr lang="en-US" sz="2400" dirty="0"/>
              <a:t>) and </a:t>
            </a:r>
            <a:r>
              <a:rPr lang="en-US" sz="2400" dirty="0">
                <a:solidFill>
                  <a:srgbClr val="FF0000"/>
                </a:solidFill>
              </a:rPr>
              <a:t>generality (wideness) </a:t>
            </a:r>
            <a:r>
              <a:rPr lang="en-US" sz="2400" dirty="0"/>
              <a:t>of rules  considered by Katharina </a:t>
            </a:r>
            <a:r>
              <a:rPr lang="en-US" sz="2400" dirty="0" err="1"/>
              <a:t>Pistor</a:t>
            </a:r>
            <a:r>
              <a:rPr lang="is-IS" sz="2400" dirty="0"/>
              <a:t>….....</a:t>
            </a:r>
            <a:endParaRPr lang="en-US" sz="2400" dirty="0"/>
          </a:p>
          <a:p>
            <a:pPr marL="0" indent="0">
              <a:buNone/>
            </a:pPr>
            <a:endParaRPr lang="en-US" sz="2400" dirty="0"/>
          </a:p>
        </p:txBody>
      </p:sp>
    </p:spTree>
    <p:extLst>
      <p:ext uri="{BB962C8B-B14F-4D97-AF65-F5344CB8AC3E}">
        <p14:creationId xmlns:p14="http://schemas.microsoft.com/office/powerpoint/2010/main" val="367920769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accent6">
              <a:lumMod val="20000"/>
              <a:lumOff val="80000"/>
            </a:schemeClr>
          </a:solidFill>
          <a:ln>
            <a:solidFill>
              <a:srgbClr val="660066"/>
            </a:solidFill>
          </a:ln>
        </p:spPr>
        <p:txBody>
          <a:bodyPr/>
          <a:lstStyle/>
          <a:p>
            <a:r>
              <a:rPr lang="en-US" b="1" dirty="0">
                <a:solidFill>
                  <a:srgbClr val="FF0000"/>
                </a:solidFill>
              </a:rPr>
              <a:t>Forms of Incompleteness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54149281"/>
              </p:ext>
            </p:extLst>
          </p:nvPr>
        </p:nvGraphicFramePr>
        <p:xfrm>
          <a:off x="457200" y="2064886"/>
          <a:ext cx="8229600" cy="3729820"/>
        </p:xfrm>
        <a:graphic>
          <a:graphicData uri="http://schemas.openxmlformats.org/drawingml/2006/table">
            <a:tbl>
              <a:tblPr firstRow="1" firstCol="1" bandRow="1">
                <a:tableStyleId>{5C22544A-7EE6-4342-B048-85BDC9FD1C3A}</a:tableStyleId>
              </a:tblPr>
              <a:tblGrid>
                <a:gridCol w="2057400">
                  <a:extLst>
                    <a:ext uri="{9D8B030D-6E8A-4147-A177-3AD203B41FA5}">
                      <a16:colId xmlns:a16="http://schemas.microsoft.com/office/drawing/2014/main" val="20000"/>
                    </a:ext>
                  </a:extLst>
                </a:gridCol>
                <a:gridCol w="1997386">
                  <a:extLst>
                    <a:ext uri="{9D8B030D-6E8A-4147-A177-3AD203B41FA5}">
                      <a16:colId xmlns:a16="http://schemas.microsoft.com/office/drawing/2014/main" val="20001"/>
                    </a:ext>
                  </a:extLst>
                </a:gridCol>
                <a:gridCol w="2117414">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1352380">
                <a:tc>
                  <a:txBody>
                    <a:bodyPr/>
                    <a:lstStyle/>
                    <a:p>
                      <a:endParaRPr lang="en-US" dirty="0"/>
                    </a:p>
                  </a:txBody>
                  <a:tcPr>
                    <a:solidFill>
                      <a:schemeClr val="tx1"/>
                    </a:solidFill>
                  </a:tcPr>
                </a:tc>
                <a:tc>
                  <a:txBody>
                    <a:bodyPr/>
                    <a:lstStyle/>
                    <a:p>
                      <a:r>
                        <a:rPr lang="en-US" dirty="0"/>
                        <a:t>Detailed</a:t>
                      </a:r>
                      <a:r>
                        <a:rPr lang="en-US" baseline="0" dirty="0"/>
                        <a:t> ex-post enforcement</a:t>
                      </a:r>
                      <a:endParaRPr lang="en-US" dirty="0"/>
                    </a:p>
                  </a:txBody>
                  <a:tcPr>
                    <a:solidFill>
                      <a:srgbClr val="000000"/>
                    </a:solidFill>
                  </a:tcPr>
                </a:tc>
                <a:tc>
                  <a:txBody>
                    <a:bodyPr/>
                    <a:lstStyle/>
                    <a:p>
                      <a:r>
                        <a:rPr lang="en-US" dirty="0"/>
                        <a:t>Wide ex-post enforcement</a:t>
                      </a:r>
                    </a:p>
                  </a:txBody>
                  <a:tcPr>
                    <a:solidFill>
                      <a:srgbClr val="000000"/>
                    </a:solidFill>
                  </a:tcPr>
                </a:tc>
                <a:tc>
                  <a:txBody>
                    <a:bodyPr/>
                    <a:lstStyle/>
                    <a:p>
                      <a:r>
                        <a:rPr lang="en-US" dirty="0">
                          <a:solidFill>
                            <a:schemeClr val="tx1"/>
                          </a:solidFill>
                        </a:rPr>
                        <a:t>Forms</a:t>
                      </a:r>
                      <a:r>
                        <a:rPr lang="en-US" baseline="0" dirty="0">
                          <a:solidFill>
                            <a:schemeClr val="tx1"/>
                          </a:solidFill>
                        </a:rPr>
                        <a:t> of   </a:t>
                      </a:r>
                      <a:r>
                        <a:rPr lang="en-US" baseline="0" dirty="0">
                          <a:solidFill>
                            <a:srgbClr val="FFFFFF"/>
                          </a:solidFill>
                        </a:rPr>
                        <a:t>Incompleteness</a:t>
                      </a:r>
                      <a:endParaRPr lang="en-US" dirty="0">
                        <a:solidFill>
                          <a:srgbClr val="FFFFFF"/>
                        </a:solidFill>
                      </a:endParaRPr>
                    </a:p>
                  </a:txBody>
                  <a:tcPr>
                    <a:solidFill>
                      <a:srgbClr val="000000"/>
                    </a:solidFill>
                  </a:tcPr>
                </a:tc>
                <a:extLst>
                  <a:ext uri="{0D108BD9-81ED-4DB2-BD59-A6C34878D82A}">
                    <a16:rowId xmlns:a16="http://schemas.microsoft.com/office/drawing/2014/main" val="10000"/>
                  </a:ext>
                </a:extLst>
              </a:tr>
              <a:tr h="370840">
                <a:tc>
                  <a:txBody>
                    <a:bodyPr/>
                    <a:lstStyle/>
                    <a:p>
                      <a:endParaRPr lang="en-US" dirty="0"/>
                    </a:p>
                    <a:p>
                      <a:r>
                        <a:rPr lang="en-US" dirty="0"/>
                        <a:t>Ex-ante specific rules</a:t>
                      </a:r>
                    </a:p>
                    <a:p>
                      <a:endParaRPr lang="en-US" dirty="0"/>
                    </a:p>
                  </a:txBody>
                  <a:tcPr>
                    <a:solidFill>
                      <a:srgbClr val="000000"/>
                    </a:solidFill>
                  </a:tcPr>
                </a:tc>
                <a:tc>
                  <a:txBody>
                    <a:bodyPr/>
                    <a:lstStyle/>
                    <a:p>
                      <a:endParaRPr lang="en-US" dirty="0"/>
                    </a:p>
                    <a:p>
                      <a:r>
                        <a:rPr lang="en-US" dirty="0"/>
                        <a:t>+</a:t>
                      </a:r>
                    </a:p>
                  </a:txBody>
                  <a:tcPr>
                    <a:solidFill>
                      <a:schemeClr val="bg1"/>
                    </a:solidFill>
                  </a:tcPr>
                </a:tc>
                <a:tc>
                  <a:txBody>
                    <a:bodyPr/>
                    <a:lstStyle/>
                    <a:p>
                      <a:endParaRPr lang="en-US" dirty="0"/>
                    </a:p>
                    <a:p>
                      <a:r>
                        <a:rPr lang="en-US" dirty="0"/>
                        <a:t>0</a:t>
                      </a:r>
                    </a:p>
                  </a:txBody>
                  <a:tcPr>
                    <a:solidFill>
                      <a:srgbClr val="FFFFFF"/>
                    </a:solidFill>
                  </a:tcPr>
                </a:tc>
                <a:tc>
                  <a:txBody>
                    <a:bodyPr/>
                    <a:lstStyle/>
                    <a:p>
                      <a:endParaRPr lang="en-US" baseline="0" dirty="0">
                        <a:solidFill>
                          <a:schemeClr val="tx1"/>
                        </a:solidFill>
                      </a:endParaRPr>
                    </a:p>
                    <a:p>
                      <a:r>
                        <a:rPr lang="en-US" baseline="0" dirty="0">
                          <a:solidFill>
                            <a:schemeClr val="tx1"/>
                          </a:solidFill>
                        </a:rPr>
                        <a:t>Wideness Incompleteness</a:t>
                      </a:r>
                      <a:endParaRPr lang="en-US" dirty="0">
                        <a:solidFill>
                          <a:schemeClr val="tx1"/>
                        </a:solidFill>
                      </a:endParaRPr>
                    </a:p>
                  </a:txBody>
                  <a:tcPr>
                    <a:solidFill>
                      <a:srgbClr val="FFFFFF"/>
                    </a:solidFill>
                  </a:tcPr>
                </a:tc>
                <a:extLst>
                  <a:ext uri="{0D108BD9-81ED-4DB2-BD59-A6C34878D82A}">
                    <a16:rowId xmlns:a16="http://schemas.microsoft.com/office/drawing/2014/main" val="10001"/>
                  </a:ext>
                </a:extLst>
              </a:tr>
              <a:tr h="370840">
                <a:tc>
                  <a:txBody>
                    <a:bodyPr/>
                    <a:lstStyle/>
                    <a:p>
                      <a:endParaRPr lang="en-US" dirty="0"/>
                    </a:p>
                    <a:p>
                      <a:r>
                        <a:rPr lang="en-US" dirty="0"/>
                        <a:t>Ex-ante general rules</a:t>
                      </a:r>
                    </a:p>
                    <a:p>
                      <a:endParaRPr lang="en-US" dirty="0"/>
                    </a:p>
                  </a:txBody>
                  <a:tcPr>
                    <a:solidFill>
                      <a:srgbClr val="000000"/>
                    </a:solidFill>
                  </a:tcPr>
                </a:tc>
                <a:tc>
                  <a:txBody>
                    <a:bodyPr/>
                    <a:lstStyle/>
                    <a:p>
                      <a:endParaRPr lang="en-US" dirty="0"/>
                    </a:p>
                    <a:p>
                      <a:r>
                        <a:rPr lang="en-US" dirty="0"/>
                        <a:t>0</a:t>
                      </a:r>
                    </a:p>
                  </a:txBody>
                  <a:tcPr>
                    <a:solidFill>
                      <a:srgbClr val="FFFFFF"/>
                    </a:solidFill>
                  </a:tcPr>
                </a:tc>
                <a:tc>
                  <a:txBody>
                    <a:bodyPr/>
                    <a:lstStyle/>
                    <a:p>
                      <a:endParaRPr lang="en-US" dirty="0"/>
                    </a:p>
                    <a:p>
                      <a:r>
                        <a:rPr lang="en-US" dirty="0"/>
                        <a:t>+</a:t>
                      </a:r>
                    </a:p>
                  </a:txBody>
                  <a:tcPr>
                    <a:solidFill>
                      <a:srgbClr val="FFFFFF"/>
                    </a:solidFill>
                  </a:tcPr>
                </a:tc>
                <a:tc>
                  <a:txBody>
                    <a:bodyPr/>
                    <a:lstStyle/>
                    <a:p>
                      <a:endParaRPr lang="en-US" dirty="0">
                        <a:solidFill>
                          <a:schemeClr val="tx1"/>
                        </a:solidFill>
                      </a:endParaRPr>
                    </a:p>
                    <a:p>
                      <a:r>
                        <a:rPr lang="en-US" dirty="0">
                          <a:solidFill>
                            <a:schemeClr val="tx1"/>
                          </a:solidFill>
                        </a:rPr>
                        <a:t>Deepness</a:t>
                      </a:r>
                    </a:p>
                    <a:p>
                      <a:r>
                        <a:rPr lang="en-US" dirty="0">
                          <a:solidFill>
                            <a:schemeClr val="tx1"/>
                          </a:solidFill>
                        </a:rPr>
                        <a:t>Incompleteness</a:t>
                      </a:r>
                    </a:p>
                  </a:txBody>
                  <a:tcPr>
                    <a:solidFill>
                      <a:srgbClr val="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6087075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0" y="0"/>
            <a:ext cx="9144000" cy="990600"/>
          </a:xfrm>
          <a:solidFill>
            <a:srgbClr val="FFFF00"/>
          </a:solidFill>
        </p:spPr>
        <p:txBody>
          <a:bodyPr/>
          <a:lstStyle/>
          <a:p>
            <a:pPr eaLnBrk="1" hangingPunct="1"/>
            <a:r>
              <a:rPr lang="en-GB" b="1" dirty="0" err="1">
                <a:ea typeface="ヒラギノ角ゴ Pro W3" pitchFamily="-107" charset="-128"/>
                <a:cs typeface="ヒラギノ角ゴ Pro W3" pitchFamily="-107" charset="-128"/>
              </a:rPr>
              <a:t>Jural</a:t>
            </a:r>
            <a:r>
              <a:rPr lang="en-GB" b="1" dirty="0">
                <a:ea typeface="ヒラギノ角ゴ Pro W3" pitchFamily="-107" charset="-128"/>
                <a:cs typeface="ヒラギノ角ゴ Pro W3" pitchFamily="-107" charset="-128"/>
              </a:rPr>
              <a:t> positions</a:t>
            </a:r>
            <a:endParaRPr lang="en-GB" dirty="0">
              <a:ea typeface="ヒラギノ角ゴ Pro W3" pitchFamily="-107" charset="-128"/>
              <a:cs typeface="ヒラギノ角ゴ Pro W3" pitchFamily="-107" charset="-128"/>
            </a:endParaRPr>
          </a:p>
        </p:txBody>
      </p:sp>
      <p:sp>
        <p:nvSpPr>
          <p:cNvPr id="46083" name="Rectangle 3"/>
          <p:cNvSpPr>
            <a:spLocks noChangeArrowheads="1"/>
          </p:cNvSpPr>
          <p:nvPr/>
        </p:nvSpPr>
        <p:spPr bwMode="auto">
          <a:xfrm>
            <a:off x="795338" y="1377950"/>
            <a:ext cx="184150" cy="944563"/>
          </a:xfrm>
          <a:prstGeom prst="rect">
            <a:avLst/>
          </a:prstGeom>
          <a:noFill/>
          <a:ln w="9525">
            <a:noFill/>
            <a:miter lim="800000"/>
            <a:headEnd/>
            <a:tailEnd/>
          </a:ln>
        </p:spPr>
        <p:txBody>
          <a:bodyPr wrap="none">
            <a:prstTxWarp prst="textNoShape">
              <a:avLst/>
            </a:prstTxWarp>
            <a:spAutoFit/>
          </a:bodyPr>
          <a:lstStyle/>
          <a:p>
            <a:pPr algn="just"/>
            <a:endParaRPr lang="en-GB" sz="1800">
              <a:latin typeface="Calibri" charset="0"/>
            </a:endParaRPr>
          </a:p>
          <a:p>
            <a:pPr algn="just"/>
            <a:endParaRPr lang="en-GB" sz="3200">
              <a:solidFill>
                <a:schemeClr val="tx2"/>
              </a:solidFill>
              <a:latin typeface="Calibri" charset="0"/>
            </a:endParaRPr>
          </a:p>
        </p:txBody>
      </p:sp>
      <p:graphicFrame>
        <p:nvGraphicFramePr>
          <p:cNvPr id="79876" name="Group 4"/>
          <p:cNvGraphicFramePr>
            <a:graphicFrameLocks noGrp="1"/>
          </p:cNvGraphicFramePr>
          <p:nvPr>
            <p:extLst>
              <p:ext uri="{D42A27DB-BD31-4B8C-83A1-F6EECF244321}">
                <p14:modId xmlns:p14="http://schemas.microsoft.com/office/powerpoint/2010/main" val="2902909205"/>
              </p:ext>
            </p:extLst>
          </p:nvPr>
        </p:nvGraphicFramePr>
        <p:xfrm>
          <a:off x="1219200" y="1219200"/>
          <a:ext cx="5411788" cy="2212976"/>
        </p:xfrm>
        <a:graphic>
          <a:graphicData uri="http://schemas.openxmlformats.org/drawingml/2006/table">
            <a:tbl>
              <a:tblPr/>
              <a:tblGrid>
                <a:gridCol w="2705100">
                  <a:extLst>
                    <a:ext uri="{9D8B030D-6E8A-4147-A177-3AD203B41FA5}">
                      <a16:colId xmlns:a16="http://schemas.microsoft.com/office/drawing/2014/main" val="20000"/>
                    </a:ext>
                  </a:extLst>
                </a:gridCol>
                <a:gridCol w="2706688">
                  <a:extLst>
                    <a:ext uri="{9D8B030D-6E8A-4147-A177-3AD203B41FA5}">
                      <a16:colId xmlns:a16="http://schemas.microsoft.com/office/drawing/2014/main" val="20001"/>
                    </a:ext>
                  </a:extLst>
                </a:gridCol>
              </a:tblGrid>
              <a:tr h="118268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a:ln>
                          <a:noFill/>
                        </a:ln>
                        <a:solidFill>
                          <a:schemeClr val="tx1"/>
                        </a:solidFill>
                        <a:effectLst/>
                        <a:latin typeface="Times"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Times" charset="0"/>
                        </a:rPr>
                        <a:t>Right of </a:t>
                      </a:r>
                      <a:r>
                        <a:rPr kumimoji="0" lang="en-GB" sz="2800" b="0" i="0" u="none" strike="noStrike" cap="none" normalizeH="0" baseline="0" dirty="0" err="1">
                          <a:ln>
                            <a:noFill/>
                          </a:ln>
                          <a:solidFill>
                            <a:schemeClr val="tx1"/>
                          </a:solidFill>
                          <a:effectLst/>
                          <a:latin typeface="Times" charset="0"/>
                        </a:rPr>
                        <a:t>i</a:t>
                      </a:r>
                      <a:endParaRPr kumimoji="0" lang="en-GB" sz="2800" b="0" i="0" u="none" strike="noStrike" cap="none" normalizeH="0" baseline="0" dirty="0">
                        <a:ln>
                          <a:noFill/>
                        </a:ln>
                        <a:solidFill>
                          <a:schemeClr val="tx1"/>
                        </a:solidFill>
                        <a:effectLst/>
                        <a:latin typeface="Times"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Times"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Times" charset="0"/>
                        </a:rPr>
                        <a:t>Duty of j</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103028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a:ln>
                          <a:noFill/>
                        </a:ln>
                        <a:solidFill>
                          <a:schemeClr val="tx1"/>
                        </a:solidFill>
                        <a:effectLst/>
                        <a:latin typeface="Times"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Times" charset="0"/>
                        </a:rPr>
                        <a:t>Exposure of </a:t>
                      </a:r>
                      <a:r>
                        <a:rPr kumimoji="0" lang="en-GB" sz="2800" b="0" i="0" u="none" strike="noStrike" cap="none" normalizeH="0" baseline="0" dirty="0" err="1">
                          <a:ln>
                            <a:noFill/>
                          </a:ln>
                          <a:solidFill>
                            <a:schemeClr val="tx1"/>
                          </a:solidFill>
                          <a:effectLst/>
                          <a:latin typeface="Times" charset="0"/>
                        </a:rPr>
                        <a:t>i</a:t>
                      </a:r>
                      <a:endParaRPr kumimoji="0" lang="en-GB" sz="2800" b="0" i="0" u="none" strike="noStrike" cap="none" normalizeH="0" baseline="0" dirty="0">
                        <a:ln>
                          <a:noFill/>
                        </a:ln>
                        <a:solidFill>
                          <a:schemeClr val="tx1"/>
                        </a:solidFill>
                        <a:effectLst/>
                        <a:latin typeface="Times"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a:ln>
                          <a:noFill/>
                        </a:ln>
                        <a:solidFill>
                          <a:schemeClr val="tx1"/>
                        </a:solidFill>
                        <a:effectLst/>
                        <a:latin typeface="Times"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Times" charset="0"/>
                        </a:rPr>
                        <a:t>Liberty of j</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
        <p:nvSpPr>
          <p:cNvPr id="46095" name="Rectangle 15"/>
          <p:cNvSpPr>
            <a:spLocks noChangeArrowheads="1"/>
          </p:cNvSpPr>
          <p:nvPr/>
        </p:nvSpPr>
        <p:spPr bwMode="auto">
          <a:xfrm>
            <a:off x="795338" y="2660650"/>
            <a:ext cx="327025" cy="1163638"/>
          </a:xfrm>
          <a:prstGeom prst="rect">
            <a:avLst/>
          </a:prstGeom>
          <a:noFill/>
          <a:ln w="9525">
            <a:noFill/>
            <a:miter lim="800000"/>
            <a:headEnd/>
            <a:tailEnd/>
          </a:ln>
        </p:spPr>
        <p:txBody>
          <a:bodyPr wrap="none">
            <a:prstTxWarp prst="textNoShape">
              <a:avLst/>
            </a:prstTxWarp>
            <a:spAutoFit/>
          </a:bodyPr>
          <a:lstStyle/>
          <a:p>
            <a:pPr>
              <a:spcBef>
                <a:spcPct val="20000"/>
              </a:spcBef>
              <a:buFontTx/>
              <a:buChar char="•"/>
            </a:pPr>
            <a:endParaRPr lang="en-GB" sz="3200">
              <a:latin typeface="Calibri" charset="0"/>
            </a:endParaRPr>
          </a:p>
          <a:p>
            <a:pPr>
              <a:spcBef>
                <a:spcPct val="20000"/>
              </a:spcBef>
              <a:buFontTx/>
              <a:buChar char="•"/>
            </a:pPr>
            <a:endParaRPr lang="en-GB" sz="3200">
              <a:latin typeface="Calibri" charset="0"/>
            </a:endParaRPr>
          </a:p>
        </p:txBody>
      </p:sp>
      <p:sp>
        <p:nvSpPr>
          <p:cNvPr id="46096" name="Rectangle 16"/>
          <p:cNvSpPr>
            <a:spLocks noChangeArrowheads="1"/>
          </p:cNvSpPr>
          <p:nvPr/>
        </p:nvSpPr>
        <p:spPr bwMode="auto">
          <a:xfrm>
            <a:off x="0" y="3657600"/>
            <a:ext cx="9144000" cy="2246769"/>
          </a:xfrm>
          <a:prstGeom prst="rect">
            <a:avLst/>
          </a:prstGeom>
          <a:noFill/>
          <a:ln w="9525">
            <a:noFill/>
            <a:miter lim="800000"/>
            <a:headEnd/>
            <a:tailEnd/>
          </a:ln>
        </p:spPr>
        <p:txBody>
          <a:bodyPr>
            <a:prstTxWarp prst="textNoShape">
              <a:avLst/>
            </a:prstTxWarp>
            <a:spAutoFit/>
          </a:bodyPr>
          <a:lstStyle/>
          <a:p>
            <a:endParaRPr lang="en-GB" u="sng" dirty="0">
              <a:solidFill>
                <a:srgbClr val="FF0000"/>
              </a:solidFill>
              <a:latin typeface="Calibri" charset="0"/>
            </a:endParaRPr>
          </a:p>
          <a:p>
            <a:endParaRPr lang="en-GB" sz="1800" u="sng" dirty="0">
              <a:solidFill>
                <a:srgbClr val="FF0000"/>
              </a:solidFill>
              <a:latin typeface="Calibri" charset="0"/>
            </a:endParaRPr>
          </a:p>
          <a:p>
            <a:endParaRPr lang="en-GB" u="sng" dirty="0">
              <a:solidFill>
                <a:srgbClr val="FF0000"/>
              </a:solidFill>
              <a:latin typeface="Calibri" charset="0"/>
            </a:endParaRPr>
          </a:p>
          <a:p>
            <a:endParaRPr lang="en-GB" sz="1800" u="sng" dirty="0">
              <a:solidFill>
                <a:srgbClr val="FF0000"/>
              </a:solidFill>
              <a:latin typeface="Calibri" charset="0"/>
            </a:endParaRPr>
          </a:p>
          <a:p>
            <a:endParaRPr lang="en-GB" u="sng" dirty="0">
              <a:solidFill>
                <a:srgbClr val="FF0000"/>
              </a:solidFill>
              <a:latin typeface="Calibri" charset="0"/>
            </a:endParaRPr>
          </a:p>
          <a:p>
            <a:endParaRPr lang="en-GB" sz="1800" dirty="0">
              <a:latin typeface="Calibri" charset="0"/>
            </a:endParaRPr>
          </a:p>
          <a:p>
            <a:endParaRPr lang="en-GB" sz="3200" dirty="0">
              <a:solidFill>
                <a:schemeClr val="tx2"/>
              </a:solidFill>
              <a:latin typeface="Calibri" charset="0"/>
            </a:endParaRPr>
          </a:p>
        </p:txBody>
      </p:sp>
      <p:sp>
        <p:nvSpPr>
          <p:cNvPr id="3" name="TextBox 2"/>
          <p:cNvSpPr txBox="1"/>
          <p:nvPr/>
        </p:nvSpPr>
        <p:spPr>
          <a:xfrm>
            <a:off x="192438" y="3657600"/>
            <a:ext cx="8736673" cy="3200400"/>
          </a:xfrm>
          <a:prstGeom prst="rect">
            <a:avLst/>
          </a:prstGeom>
          <a:solidFill>
            <a:schemeClr val="accent3">
              <a:lumMod val="20000"/>
              <a:lumOff val="80000"/>
            </a:schemeClr>
          </a:solidFill>
        </p:spPr>
        <p:txBody>
          <a:bodyPr wrap="square" rtlCol="0">
            <a:spAutoFit/>
          </a:bodyPr>
          <a:lstStyle/>
          <a:p>
            <a:r>
              <a:rPr lang="en-US" sz="2800" dirty="0"/>
              <a:t>In the framework of complete law rules would specify  both the extension of the rights of </a:t>
            </a:r>
            <a:r>
              <a:rPr lang="en-US" sz="2800" dirty="0" err="1"/>
              <a:t>i</a:t>
            </a:r>
            <a:r>
              <a:rPr lang="en-US" sz="2800" dirty="0"/>
              <a:t> (</a:t>
            </a:r>
            <a:r>
              <a:rPr lang="en-US" sz="2800" dirty="0" err="1"/>
              <a:t>i</a:t>
            </a:r>
            <a:r>
              <a:rPr lang="en-US" sz="2800" dirty="0"/>
              <a:t>. e. their boundary with the exposures) and the extension of duties of j (</a:t>
            </a:r>
            <a:r>
              <a:rPr lang="en-US" sz="2800" dirty="0" err="1"/>
              <a:t>i</a:t>
            </a:r>
            <a:r>
              <a:rPr lang="en-US" sz="2800" dirty="0"/>
              <a:t>. e. their boundary with the liberties).</a:t>
            </a:r>
          </a:p>
          <a:p>
            <a:r>
              <a:rPr lang="en-US" sz="2800" dirty="0"/>
              <a:t>In a situation of incomplete law only the rights or only the duties (or no one of them) would be completely defined </a:t>
            </a:r>
            <a:r>
              <a:rPr lang="en-US" sz="2800" dirty="0">
                <a:solidFill>
                  <a:srgbClr val="FF0000"/>
                </a:solidFill>
              </a:rPr>
              <a:t>ex-ante. </a:t>
            </a:r>
            <a:r>
              <a:rPr lang="en-US" sz="2800" dirty="0"/>
              <a:t>Some </a:t>
            </a:r>
            <a:r>
              <a:rPr lang="en-US" sz="2800" dirty="0">
                <a:solidFill>
                  <a:srgbClr val="FF0000"/>
                </a:solidFill>
              </a:rPr>
              <a:t>ex-post </a:t>
            </a:r>
            <a:r>
              <a:rPr lang="en-US" sz="2800" dirty="0"/>
              <a:t>adjustment is necessary. </a:t>
            </a:r>
          </a:p>
        </p:txBody>
      </p:sp>
    </p:spTree>
    <p:extLst>
      <p:ext uri="{BB962C8B-B14F-4D97-AF65-F5344CB8AC3E}">
        <p14:creationId xmlns:p14="http://schemas.microsoft.com/office/powerpoint/2010/main" val="557484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0" y="0"/>
            <a:ext cx="9144000" cy="1295400"/>
          </a:xfrm>
          <a:solidFill>
            <a:srgbClr val="333399"/>
          </a:solidFill>
          <a:ln>
            <a:solidFill>
              <a:schemeClr val="hlink"/>
            </a:solidFill>
          </a:ln>
        </p:spPr>
        <p:txBody>
          <a:bodyPr/>
          <a:lstStyle/>
          <a:p>
            <a:pPr eaLnBrk="1" hangingPunct="1"/>
            <a:r>
              <a:rPr lang="en-GB">
                <a:solidFill>
                  <a:srgbClr val="FFFF00"/>
                </a:solidFill>
                <a:ea typeface="ＭＳ Ｐゴシック" charset="0"/>
                <a:cs typeface="ＭＳ Ｐゴシック" charset="0"/>
              </a:rPr>
              <a:t>Disequilibriun </a:t>
            </a:r>
            <a:br>
              <a:rPr lang="en-GB">
                <a:solidFill>
                  <a:srgbClr val="FFFF00"/>
                </a:solidFill>
                <a:ea typeface="ＭＳ Ｐゴシック" charset="0"/>
                <a:cs typeface="ＭＳ Ｐゴシック" charset="0"/>
              </a:rPr>
            </a:br>
            <a:r>
              <a:rPr lang="en-GB">
                <a:solidFill>
                  <a:srgbClr val="FFFF00"/>
                </a:solidFill>
                <a:ea typeface="ＭＳ Ｐゴシック" charset="0"/>
                <a:cs typeface="ＭＳ Ｐゴシック" charset="0"/>
              </a:rPr>
              <a:t>Transaction Costs</a:t>
            </a:r>
          </a:p>
        </p:txBody>
      </p:sp>
      <p:sp>
        <p:nvSpPr>
          <p:cNvPr id="69635" name="Rectangle 3"/>
          <p:cNvSpPr>
            <a:spLocks noChangeArrowheads="1"/>
          </p:cNvSpPr>
          <p:nvPr/>
        </p:nvSpPr>
        <p:spPr bwMode="auto">
          <a:xfrm>
            <a:off x="457200" y="1143000"/>
            <a:ext cx="184150" cy="579438"/>
          </a:xfrm>
          <a:prstGeom prst="rect">
            <a:avLst/>
          </a:prstGeom>
          <a:noFill/>
          <a:ln w="9525">
            <a:noFill/>
            <a:miter lim="800000"/>
            <a:headEnd/>
            <a:tailEnd/>
          </a:ln>
        </p:spPr>
        <p:txBody>
          <a:bodyPr wrap="none">
            <a:prstTxWarp prst="textNoShape">
              <a:avLst/>
            </a:prstTxWarp>
            <a:spAutoFit/>
          </a:bodyPr>
          <a:lstStyle/>
          <a:p>
            <a:endParaRPr lang="it-IT" sz="3200">
              <a:solidFill>
                <a:srgbClr val="FF0000"/>
              </a:solidFill>
            </a:endParaRPr>
          </a:p>
        </p:txBody>
      </p:sp>
      <p:graphicFrame>
        <p:nvGraphicFramePr>
          <p:cNvPr id="18436" name="Group 4"/>
          <p:cNvGraphicFramePr>
            <a:graphicFrameLocks noGrp="1"/>
          </p:cNvGraphicFramePr>
          <p:nvPr/>
        </p:nvGraphicFramePr>
        <p:xfrm>
          <a:off x="685800" y="2438400"/>
          <a:ext cx="8229600" cy="4191001"/>
        </p:xfrm>
        <a:graphic>
          <a:graphicData uri="http://schemas.openxmlformats.org/drawingml/2006/table">
            <a:tbl>
              <a:tblPr/>
              <a:tblGrid>
                <a:gridCol w="2527300">
                  <a:extLst>
                    <a:ext uri="{9D8B030D-6E8A-4147-A177-3AD203B41FA5}">
                      <a16:colId xmlns:a16="http://schemas.microsoft.com/office/drawing/2014/main" val="20000"/>
                    </a:ext>
                  </a:extLst>
                </a:gridCol>
                <a:gridCol w="2703513">
                  <a:extLst>
                    <a:ext uri="{9D8B030D-6E8A-4147-A177-3AD203B41FA5}">
                      <a16:colId xmlns:a16="http://schemas.microsoft.com/office/drawing/2014/main" val="20001"/>
                    </a:ext>
                  </a:extLst>
                </a:gridCol>
                <a:gridCol w="2998787">
                  <a:extLst>
                    <a:ext uri="{9D8B030D-6E8A-4147-A177-3AD203B41FA5}">
                      <a16:colId xmlns:a16="http://schemas.microsoft.com/office/drawing/2014/main" val="20002"/>
                    </a:ext>
                  </a:extLst>
                </a:gridCol>
              </a:tblGrid>
              <a:tr h="1130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2800" b="0" i="0" u="none" strike="noStrike" cap="none" normalizeH="0" baseline="0">
                        <a:ln>
                          <a:noFill/>
                        </a:ln>
                        <a:solidFill>
                          <a:schemeClr val="tx1"/>
                        </a:solidFill>
                        <a:effectLst/>
                        <a:latin typeface="Times" pitchFamily="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rgbClr val="FF0000"/>
                          </a:solidFill>
                          <a:effectLst/>
                          <a:latin typeface="Times" pitchFamily="8" charset="0"/>
                        </a:rPr>
                        <a:t>Command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rgbClr val="FF0000"/>
                          </a:solidFill>
                          <a:effectLst/>
                          <a:latin typeface="Times" pitchFamily="8" charset="0"/>
                        </a:rPr>
                        <a:t>Competition</a:t>
                      </a:r>
                      <a:endParaRPr kumimoji="0" lang="en-GB" sz="2800" b="0" i="0" u="none" strike="noStrike" cap="none" normalizeH="0" baseline="0">
                        <a:ln>
                          <a:noFill/>
                        </a:ln>
                        <a:solidFill>
                          <a:schemeClr val="tx1"/>
                        </a:solidFill>
                        <a:effectLst/>
                        <a:latin typeface="Times" pitchFamily="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1531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accent2"/>
                          </a:solidFill>
                          <a:effectLst/>
                          <a:latin typeface="Times" pitchFamily="8" charset="0"/>
                        </a:rPr>
                        <a:t>Ex-ante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hlink"/>
                          </a:solidFill>
                          <a:effectLst/>
                          <a:latin typeface="Times" pitchFamily="8" charset="0"/>
                        </a:rPr>
                        <a:t>(A)</a:t>
                      </a:r>
                      <a:r>
                        <a:rPr kumimoji="0" lang="en-GB" sz="2800" b="0" i="0" u="none" strike="noStrike" cap="none" normalizeH="0" baseline="0">
                          <a:ln>
                            <a:noFill/>
                          </a:ln>
                          <a:solidFill>
                            <a:schemeClr val="tx1"/>
                          </a:solidFill>
                          <a:effectLst/>
                          <a:latin typeface="Times" pitchFamily="8" charset="0"/>
                        </a:rPr>
                        <a:t> Marx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hlink"/>
                          </a:solidFill>
                          <a:effectLst/>
                          <a:latin typeface="Times" pitchFamily="8" charset="0"/>
                        </a:rPr>
                        <a:t>(B)</a:t>
                      </a:r>
                      <a:r>
                        <a:rPr kumimoji="0" lang="en-GB" sz="2800" b="0" i="0" u="none" strike="noStrike" cap="none" normalizeH="0" baseline="0">
                          <a:ln>
                            <a:noFill/>
                          </a:ln>
                          <a:solidFill>
                            <a:schemeClr val="tx1"/>
                          </a:solidFill>
                          <a:effectLst/>
                          <a:latin typeface="Times" pitchFamily="8" charset="0"/>
                        </a:rPr>
                        <a:t> Rational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Times" pitchFamily="8" charset="0"/>
                        </a:rPr>
                        <a:t>expectations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1528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accent2"/>
                          </a:solidFill>
                          <a:effectLst/>
                          <a:latin typeface="Times" pitchFamily="8" charset="0"/>
                        </a:rPr>
                        <a:t>Ex-post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hlink"/>
                          </a:solidFill>
                          <a:effectLst/>
                          <a:latin typeface="Times" pitchFamily="8" charset="0"/>
                        </a:rPr>
                        <a:t>(C)</a:t>
                      </a:r>
                      <a:r>
                        <a:rPr kumimoji="0" lang="en-GB" sz="2800" b="0" i="0" u="none" strike="noStrike" cap="none" normalizeH="0" baseline="0">
                          <a:ln>
                            <a:noFill/>
                          </a:ln>
                          <a:solidFill>
                            <a:schemeClr val="tx1"/>
                          </a:solidFill>
                          <a:effectLst/>
                          <a:latin typeface="Times" pitchFamily="8" charset="0"/>
                        </a:rPr>
                        <a:t> Lange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hlink"/>
                          </a:solidFill>
                          <a:effectLst/>
                          <a:latin typeface="Times" pitchFamily="8" charset="0"/>
                        </a:rPr>
                        <a:t>(D)</a:t>
                      </a:r>
                      <a:r>
                        <a:rPr kumimoji="0" lang="en-GB" sz="2800" b="0" i="0" u="none" strike="noStrike" cap="none" normalizeH="0" baseline="0" dirty="0">
                          <a:ln>
                            <a:noFill/>
                          </a:ln>
                          <a:solidFill>
                            <a:schemeClr val="tx1"/>
                          </a:solidFill>
                          <a:effectLst/>
                          <a:latin typeface="Times" pitchFamily="8" charset="0"/>
                        </a:rPr>
                        <a:t> Hayek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bl>
          </a:graphicData>
        </a:graphic>
      </p:graphicFrame>
      <p:sp>
        <p:nvSpPr>
          <p:cNvPr id="69654" name="Rectangle 22"/>
          <p:cNvSpPr>
            <a:spLocks noChangeArrowheads="1"/>
          </p:cNvSpPr>
          <p:nvPr/>
        </p:nvSpPr>
        <p:spPr bwMode="auto">
          <a:xfrm>
            <a:off x="3962400" y="1600200"/>
            <a:ext cx="3232150" cy="579438"/>
          </a:xfrm>
          <a:prstGeom prst="rect">
            <a:avLst/>
          </a:prstGeom>
          <a:noFill/>
          <a:ln w="9525">
            <a:noFill/>
            <a:miter lim="800000"/>
            <a:headEnd/>
            <a:tailEnd/>
          </a:ln>
        </p:spPr>
        <p:txBody>
          <a:bodyPr wrap="none">
            <a:prstTxWarp prst="textNoShape">
              <a:avLst/>
            </a:prstTxWarp>
            <a:spAutoFit/>
          </a:bodyPr>
          <a:lstStyle/>
          <a:p>
            <a:r>
              <a:rPr lang="en-GB" sz="3200">
                <a:solidFill>
                  <a:srgbClr val="FF0000"/>
                </a:solidFill>
              </a:rPr>
              <a:t>Forms of authority</a:t>
            </a:r>
          </a:p>
        </p:txBody>
      </p:sp>
      <p:sp>
        <p:nvSpPr>
          <p:cNvPr id="69655" name="Rectangle 23"/>
          <p:cNvSpPr>
            <a:spLocks noChangeArrowheads="1"/>
          </p:cNvSpPr>
          <p:nvPr/>
        </p:nvSpPr>
        <p:spPr bwMode="auto">
          <a:xfrm>
            <a:off x="457200" y="1371600"/>
            <a:ext cx="2590800" cy="1077913"/>
          </a:xfrm>
          <a:prstGeom prst="rect">
            <a:avLst/>
          </a:prstGeom>
          <a:noFill/>
          <a:ln w="9525">
            <a:noFill/>
            <a:miter lim="800000"/>
            <a:headEnd/>
            <a:tailEnd/>
          </a:ln>
        </p:spPr>
        <p:txBody>
          <a:bodyPr>
            <a:prstTxWarp prst="textNoShape">
              <a:avLst/>
            </a:prstTxWarp>
            <a:spAutoFit/>
          </a:bodyPr>
          <a:lstStyle/>
          <a:p>
            <a:r>
              <a:rPr lang="en-GB" sz="3200">
                <a:solidFill>
                  <a:schemeClr val="accent2"/>
                </a:solidFill>
              </a:rPr>
              <a:t>Forms of</a:t>
            </a:r>
          </a:p>
          <a:p>
            <a:r>
              <a:rPr lang="en-GB" sz="3200">
                <a:solidFill>
                  <a:schemeClr val="accent2"/>
                </a:solidFill>
              </a:rPr>
              <a:t>Co-ordination</a:t>
            </a:r>
            <a:endParaRPr lang="en-GB" sz="3200">
              <a:solidFill>
                <a:srgbClr val="FF0000"/>
              </a:solidFill>
            </a:endParaRPr>
          </a:p>
        </p:txBody>
      </p:sp>
      <p:pic>
        <p:nvPicPr>
          <p:cNvPr id="69656" name="Picture 24"/>
          <p:cNvPicPr>
            <a:picLocks noChangeAspect="1" noChangeArrowheads="1"/>
          </p:cNvPicPr>
          <p:nvPr/>
        </p:nvPicPr>
        <p:blipFill>
          <a:blip r:embed="rId3"/>
          <a:srcRect/>
          <a:stretch>
            <a:fillRect/>
          </a:stretch>
        </p:blipFill>
        <p:spPr bwMode="auto">
          <a:xfrm>
            <a:off x="8001000" y="3657600"/>
            <a:ext cx="685800" cy="977900"/>
          </a:xfrm>
          <a:prstGeom prst="rect">
            <a:avLst/>
          </a:prstGeom>
          <a:noFill/>
          <a:ln w="9525">
            <a:solidFill>
              <a:srgbClr val="FFFF00"/>
            </a:solidFill>
            <a:miter lim="800000"/>
            <a:headEnd/>
            <a:tailEnd/>
          </a:ln>
        </p:spPr>
      </p:pic>
      <p:pic>
        <p:nvPicPr>
          <p:cNvPr id="69657" name="Picture 25"/>
          <p:cNvPicPr>
            <a:picLocks noChangeAspect="1" noChangeArrowheads="1"/>
          </p:cNvPicPr>
          <p:nvPr/>
        </p:nvPicPr>
        <p:blipFill>
          <a:blip r:embed="rId4"/>
          <a:srcRect/>
          <a:stretch>
            <a:fillRect/>
          </a:stretch>
        </p:blipFill>
        <p:spPr bwMode="auto">
          <a:xfrm>
            <a:off x="5029200" y="3581400"/>
            <a:ext cx="774700" cy="952500"/>
          </a:xfrm>
          <a:prstGeom prst="rect">
            <a:avLst/>
          </a:prstGeom>
          <a:noFill/>
          <a:ln w="9525">
            <a:solidFill>
              <a:srgbClr val="FFFF00"/>
            </a:solidFill>
            <a:miter lim="800000"/>
            <a:headEnd/>
            <a:tailEnd/>
          </a:ln>
        </p:spPr>
      </p:pic>
      <p:pic>
        <p:nvPicPr>
          <p:cNvPr id="69658" name="Picture 26"/>
          <p:cNvPicPr>
            <a:picLocks noChangeAspect="1" noChangeArrowheads="1"/>
          </p:cNvPicPr>
          <p:nvPr/>
        </p:nvPicPr>
        <p:blipFill>
          <a:blip r:embed="rId5"/>
          <a:srcRect/>
          <a:stretch>
            <a:fillRect/>
          </a:stretch>
        </p:blipFill>
        <p:spPr bwMode="auto">
          <a:xfrm>
            <a:off x="5224463" y="5181600"/>
            <a:ext cx="614362" cy="838200"/>
          </a:xfrm>
          <a:prstGeom prst="rect">
            <a:avLst/>
          </a:prstGeom>
          <a:noFill/>
          <a:ln w="9525">
            <a:solidFill>
              <a:srgbClr val="FFFF00"/>
            </a:solidFill>
            <a:miter lim="800000"/>
            <a:headEnd/>
            <a:tailEnd/>
          </a:ln>
        </p:spPr>
      </p:pic>
      <p:pic>
        <p:nvPicPr>
          <p:cNvPr id="69659" name="Picture 27"/>
          <p:cNvPicPr>
            <a:picLocks noChangeAspect="1" noChangeArrowheads="1"/>
          </p:cNvPicPr>
          <p:nvPr/>
        </p:nvPicPr>
        <p:blipFill>
          <a:blip r:embed="rId6"/>
          <a:srcRect/>
          <a:stretch>
            <a:fillRect/>
          </a:stretch>
        </p:blipFill>
        <p:spPr bwMode="auto">
          <a:xfrm>
            <a:off x="7924800" y="5181600"/>
            <a:ext cx="795338" cy="1012825"/>
          </a:xfrm>
          <a:prstGeom prst="rect">
            <a:avLst/>
          </a:prstGeom>
          <a:noFill/>
          <a:ln w="9525">
            <a:solidFill>
              <a:srgbClr val="FFFF00"/>
            </a:solidFill>
            <a:miter lim="800000"/>
            <a:headEnd/>
            <a:tailEnd/>
          </a:ln>
        </p:spPr>
      </p:pic>
      <p:pic>
        <p:nvPicPr>
          <p:cNvPr id="69660" name="Picture 4"/>
          <p:cNvPicPr>
            <a:picLocks noChangeAspect="1" noChangeArrowheads="1"/>
          </p:cNvPicPr>
          <p:nvPr/>
        </p:nvPicPr>
        <p:blipFill>
          <a:blip r:embed="rId7"/>
          <a:srcRect/>
          <a:stretch>
            <a:fillRect/>
          </a:stretch>
        </p:blipFill>
        <p:spPr bwMode="auto">
          <a:xfrm>
            <a:off x="7772400" y="152400"/>
            <a:ext cx="1108075" cy="1371600"/>
          </a:xfrm>
          <a:prstGeom prst="rect">
            <a:avLst/>
          </a:prstGeom>
          <a:solidFill>
            <a:srgbClr val="FFFF00"/>
          </a:solidFill>
          <a:ln w="9525">
            <a:solidFill>
              <a:srgbClr val="FFFF00"/>
            </a:solidFill>
            <a:miter lim="800000"/>
            <a:headEnd/>
            <a:tailEnd/>
          </a:ln>
        </p:spPr>
      </p:pic>
      <p:sp>
        <p:nvSpPr>
          <p:cNvPr id="12" name="CasellaDiTesto 11"/>
          <p:cNvSpPr txBox="1"/>
          <p:nvPr/>
        </p:nvSpPr>
        <p:spPr>
          <a:xfrm>
            <a:off x="8153400" y="381000"/>
            <a:ext cx="626072" cy="830997"/>
          </a:xfrm>
          <a:prstGeom prst="rect">
            <a:avLst/>
          </a:prstGeom>
          <a:noFill/>
        </p:spPr>
        <p:txBody>
          <a:bodyPr>
            <a:spAutoFit/>
          </a:bodyPr>
          <a:lstStyle/>
          <a:p>
            <a:pPr>
              <a:defRPr/>
            </a:pPr>
            <a:r>
              <a:rPr lang="en-US" sz="4800" b="1" dirty="0">
                <a:ln>
                  <a:solidFill>
                    <a:schemeClr val="tx1"/>
                  </a:solidFill>
                </a:ln>
                <a:solidFill>
                  <a:srgbClr val="FFFF00"/>
                </a:solidFill>
                <a:latin typeface="Times" pitchFamily="8" charset="0"/>
              </a:rPr>
              <a:t>?</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64885"/>
          </a:xfrm>
        </p:spPr>
        <p:txBody>
          <a:bodyPr>
            <a:normAutofit fontScale="90000"/>
          </a:bodyPr>
          <a:lstStyle/>
          <a:p>
            <a:r>
              <a:rPr lang="en-US" dirty="0">
                <a:solidFill>
                  <a:srgbClr val="FF0000"/>
                </a:solidFill>
              </a:rPr>
              <a:t>Incompleteness and legal uncertainty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66434050"/>
              </p:ext>
            </p:extLst>
          </p:nvPr>
        </p:nvGraphicFramePr>
        <p:xfrm>
          <a:off x="457200" y="1249170"/>
          <a:ext cx="8229600" cy="5486520"/>
        </p:xfrm>
        <a:graphic>
          <a:graphicData uri="http://schemas.openxmlformats.org/drawingml/2006/table">
            <a:tbl>
              <a:tblPr firstRow="1" firstCol="1" bandCol="1">
                <a:tableStyleId>{6E25E649-3F16-4E02-A733-19D2CDBF48F0}</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640200">
                <a:tc>
                  <a:txBody>
                    <a:bodyPr/>
                    <a:lstStyle/>
                    <a:p>
                      <a:endParaRPr lang="en-US" dirty="0"/>
                    </a:p>
                  </a:txBody>
                  <a:tcPr>
                    <a:solidFill>
                      <a:srgbClr val="000000"/>
                    </a:solidFill>
                  </a:tcPr>
                </a:tc>
                <a:tc>
                  <a:txBody>
                    <a:bodyPr/>
                    <a:lstStyle/>
                    <a:p>
                      <a:r>
                        <a:rPr lang="en-US" dirty="0"/>
                        <a:t>Certain Duties</a:t>
                      </a:r>
                    </a:p>
                  </a:txBody>
                  <a:tcPr>
                    <a:solidFill>
                      <a:srgbClr val="000000"/>
                    </a:solidFill>
                  </a:tcPr>
                </a:tc>
                <a:tc>
                  <a:txBody>
                    <a:bodyPr/>
                    <a:lstStyle/>
                    <a:p>
                      <a:r>
                        <a:rPr lang="en-US" dirty="0"/>
                        <a:t>Uncertain Duties</a:t>
                      </a:r>
                    </a:p>
                  </a:txBody>
                  <a:tcPr>
                    <a:solidFill>
                      <a:srgbClr val="000000"/>
                    </a:solidFill>
                  </a:tcPr>
                </a:tc>
                <a:extLst>
                  <a:ext uri="{0D108BD9-81ED-4DB2-BD59-A6C34878D82A}">
                    <a16:rowId xmlns:a16="http://schemas.microsoft.com/office/drawing/2014/main" val="10000"/>
                  </a:ext>
                </a:extLst>
              </a:tr>
              <a:tr h="370840">
                <a:tc>
                  <a:txBody>
                    <a:bodyPr/>
                    <a:lstStyle/>
                    <a:p>
                      <a:endParaRPr lang="en-US" dirty="0"/>
                    </a:p>
                    <a:p>
                      <a:endParaRPr lang="en-US" dirty="0"/>
                    </a:p>
                    <a:p>
                      <a:endParaRPr lang="en-US" dirty="0"/>
                    </a:p>
                    <a:p>
                      <a:r>
                        <a:rPr lang="en-US" dirty="0"/>
                        <a:t>Certain rights</a:t>
                      </a:r>
                    </a:p>
                  </a:txBody>
                  <a:tcPr>
                    <a:solidFill>
                      <a:schemeClr val="tx1"/>
                    </a:solidFill>
                  </a:tcPr>
                </a:tc>
                <a:tc>
                  <a:txBody>
                    <a:bodyPr/>
                    <a:lstStyle/>
                    <a:p>
                      <a:r>
                        <a:rPr lang="en-US" dirty="0">
                          <a:solidFill>
                            <a:schemeClr val="tx1"/>
                          </a:solidFill>
                        </a:rPr>
                        <a:t>1)</a:t>
                      </a:r>
                    </a:p>
                    <a:p>
                      <a:r>
                        <a:rPr lang="en-US" dirty="0">
                          <a:solidFill>
                            <a:schemeClr val="tx1"/>
                          </a:solidFill>
                        </a:rPr>
                        <a:t>Ex-ante </a:t>
                      </a:r>
                    </a:p>
                    <a:p>
                      <a:r>
                        <a:rPr lang="en-US" dirty="0">
                          <a:solidFill>
                            <a:schemeClr val="tx1"/>
                          </a:solidFill>
                        </a:rPr>
                        <a:t>defined </a:t>
                      </a:r>
                    </a:p>
                    <a:p>
                      <a:r>
                        <a:rPr lang="en-US" dirty="0">
                          <a:solidFill>
                            <a:schemeClr val="tx1"/>
                          </a:solidFill>
                        </a:rPr>
                        <a:t>rights</a:t>
                      </a:r>
                    </a:p>
                    <a:p>
                      <a:r>
                        <a:rPr lang="en-US" dirty="0">
                          <a:solidFill>
                            <a:schemeClr val="tx1"/>
                          </a:solidFill>
                        </a:rPr>
                        <a:t>Ex-ante </a:t>
                      </a:r>
                    </a:p>
                    <a:p>
                      <a:r>
                        <a:rPr lang="en-US" dirty="0">
                          <a:solidFill>
                            <a:schemeClr val="tx1"/>
                          </a:solidFill>
                        </a:rPr>
                        <a:t>defined</a:t>
                      </a:r>
                    </a:p>
                    <a:p>
                      <a:r>
                        <a:rPr lang="en-US" dirty="0">
                          <a:solidFill>
                            <a:schemeClr val="tx1"/>
                          </a:solidFill>
                        </a:rPr>
                        <a:t> duties</a:t>
                      </a:r>
                    </a:p>
                    <a:p>
                      <a:endParaRPr lang="en-US" dirty="0">
                        <a:solidFill>
                          <a:schemeClr val="tx1"/>
                        </a:solidFill>
                      </a:endParaRPr>
                    </a:p>
                    <a:p>
                      <a:endParaRPr lang="en-US" dirty="0">
                        <a:solidFill>
                          <a:schemeClr val="tx1"/>
                        </a:solidFill>
                      </a:endParaRPr>
                    </a:p>
                  </a:txBody>
                  <a:tcPr>
                    <a:solidFill>
                      <a:schemeClr val="bg1"/>
                    </a:solidFill>
                  </a:tcPr>
                </a:tc>
                <a:tc>
                  <a:txBody>
                    <a:bodyPr/>
                    <a:lstStyle/>
                    <a:p>
                      <a:r>
                        <a:rPr lang="en-US" dirty="0">
                          <a:solidFill>
                            <a:schemeClr val="tx1"/>
                          </a:solidFill>
                        </a:rPr>
                        <a:t>2)</a:t>
                      </a:r>
                    </a:p>
                    <a:p>
                      <a:r>
                        <a:rPr lang="en-US" dirty="0">
                          <a:solidFill>
                            <a:schemeClr val="tx1"/>
                          </a:solidFill>
                        </a:rPr>
                        <a:t>Ex-ante </a:t>
                      </a:r>
                    </a:p>
                    <a:p>
                      <a:r>
                        <a:rPr lang="en-US" dirty="0">
                          <a:solidFill>
                            <a:schemeClr val="tx1"/>
                          </a:solidFill>
                        </a:rPr>
                        <a:t>defined </a:t>
                      </a:r>
                    </a:p>
                    <a:p>
                      <a:r>
                        <a:rPr lang="en-US" dirty="0">
                          <a:solidFill>
                            <a:schemeClr val="tx1"/>
                          </a:solidFill>
                        </a:rPr>
                        <a:t>rights</a:t>
                      </a:r>
                    </a:p>
                    <a:p>
                      <a:r>
                        <a:rPr lang="en-US" dirty="0">
                          <a:solidFill>
                            <a:schemeClr val="tx1"/>
                          </a:solidFill>
                        </a:rPr>
                        <a:t>Ex-post</a:t>
                      </a:r>
                    </a:p>
                    <a:p>
                      <a:r>
                        <a:rPr lang="en-US" dirty="0">
                          <a:solidFill>
                            <a:schemeClr val="tx1"/>
                          </a:solidFill>
                        </a:rPr>
                        <a:t>defined </a:t>
                      </a:r>
                    </a:p>
                    <a:p>
                      <a:r>
                        <a:rPr lang="en-US" dirty="0">
                          <a:solidFill>
                            <a:schemeClr val="tx1"/>
                          </a:solidFill>
                        </a:rPr>
                        <a:t>duties</a:t>
                      </a:r>
                    </a:p>
                  </a:txBody>
                  <a:tcPr>
                    <a:solidFill>
                      <a:schemeClr val="bg1"/>
                    </a:solidFill>
                  </a:tcPr>
                </a:tc>
                <a:extLst>
                  <a:ext uri="{0D108BD9-81ED-4DB2-BD59-A6C34878D82A}">
                    <a16:rowId xmlns:a16="http://schemas.microsoft.com/office/drawing/2014/main" val="10001"/>
                  </a:ext>
                </a:extLst>
              </a:tr>
              <a:tr h="370840">
                <a:tc>
                  <a:txBody>
                    <a:bodyPr/>
                    <a:lstStyle/>
                    <a:p>
                      <a:endParaRPr lang="en-US" dirty="0"/>
                    </a:p>
                    <a:p>
                      <a:endParaRPr lang="en-US" dirty="0"/>
                    </a:p>
                    <a:p>
                      <a:r>
                        <a:rPr lang="en-US" dirty="0"/>
                        <a:t>Uncertain rights</a:t>
                      </a:r>
                    </a:p>
                  </a:txBody>
                  <a:tcPr>
                    <a:solidFill>
                      <a:srgbClr val="000000"/>
                    </a:solidFill>
                  </a:tcPr>
                </a:tc>
                <a:tc>
                  <a:txBody>
                    <a:bodyPr/>
                    <a:lstStyle/>
                    <a:p>
                      <a:r>
                        <a:rPr lang="en-US" dirty="0">
                          <a:solidFill>
                            <a:schemeClr val="tx1"/>
                          </a:solidFill>
                        </a:rPr>
                        <a:t>3)</a:t>
                      </a:r>
                    </a:p>
                    <a:p>
                      <a:r>
                        <a:rPr lang="en-US" dirty="0">
                          <a:solidFill>
                            <a:schemeClr val="tx1"/>
                          </a:solidFill>
                        </a:rPr>
                        <a:t>Ex-ante </a:t>
                      </a:r>
                    </a:p>
                    <a:p>
                      <a:r>
                        <a:rPr lang="en-US" dirty="0">
                          <a:solidFill>
                            <a:schemeClr val="tx1"/>
                          </a:solidFill>
                        </a:rPr>
                        <a:t>defined</a:t>
                      </a:r>
                    </a:p>
                    <a:p>
                      <a:r>
                        <a:rPr lang="en-US" dirty="0">
                          <a:solidFill>
                            <a:schemeClr val="tx1"/>
                          </a:solidFill>
                        </a:rPr>
                        <a:t>duties</a:t>
                      </a:r>
                    </a:p>
                    <a:p>
                      <a:r>
                        <a:rPr lang="en-US" dirty="0">
                          <a:solidFill>
                            <a:schemeClr val="tx1"/>
                          </a:solidFill>
                        </a:rPr>
                        <a:t>Ex-post</a:t>
                      </a:r>
                    </a:p>
                    <a:p>
                      <a:r>
                        <a:rPr lang="en-US" dirty="0">
                          <a:solidFill>
                            <a:schemeClr val="tx1"/>
                          </a:solidFill>
                        </a:rPr>
                        <a:t>defined </a:t>
                      </a:r>
                    </a:p>
                    <a:p>
                      <a:r>
                        <a:rPr lang="en-US" dirty="0">
                          <a:solidFill>
                            <a:schemeClr val="tx1"/>
                          </a:solidFill>
                        </a:rPr>
                        <a:t>rights</a:t>
                      </a:r>
                    </a:p>
                  </a:txBody>
                  <a:tcPr>
                    <a:solidFill>
                      <a:schemeClr val="bg1"/>
                    </a:solidFill>
                  </a:tcPr>
                </a:tc>
                <a:tc>
                  <a:txBody>
                    <a:bodyPr/>
                    <a:lstStyle/>
                    <a:p>
                      <a:r>
                        <a:rPr lang="en-US" dirty="0">
                          <a:solidFill>
                            <a:schemeClr val="tx1"/>
                          </a:solidFill>
                        </a:rPr>
                        <a:t>4)</a:t>
                      </a:r>
                    </a:p>
                    <a:p>
                      <a:r>
                        <a:rPr lang="en-US" dirty="0">
                          <a:solidFill>
                            <a:schemeClr val="tx1"/>
                          </a:solidFill>
                        </a:rPr>
                        <a:t>Ex-post </a:t>
                      </a:r>
                    </a:p>
                    <a:p>
                      <a:r>
                        <a:rPr lang="en-US" dirty="0">
                          <a:solidFill>
                            <a:schemeClr val="tx1"/>
                          </a:solidFill>
                        </a:rPr>
                        <a:t>defined</a:t>
                      </a:r>
                    </a:p>
                    <a:p>
                      <a:r>
                        <a:rPr lang="en-US" dirty="0">
                          <a:solidFill>
                            <a:schemeClr val="tx1"/>
                          </a:solidFill>
                        </a:rPr>
                        <a:t>Rights</a:t>
                      </a:r>
                    </a:p>
                    <a:p>
                      <a:r>
                        <a:rPr lang="en-US" dirty="0">
                          <a:solidFill>
                            <a:schemeClr val="tx1"/>
                          </a:solidFill>
                        </a:rPr>
                        <a:t>Ex-post </a:t>
                      </a:r>
                    </a:p>
                    <a:p>
                      <a:r>
                        <a:rPr lang="en-US" dirty="0">
                          <a:solidFill>
                            <a:schemeClr val="tx1"/>
                          </a:solidFill>
                        </a:rPr>
                        <a:t>defined</a:t>
                      </a:r>
                    </a:p>
                    <a:p>
                      <a:r>
                        <a:rPr lang="en-US" dirty="0">
                          <a:solidFill>
                            <a:schemeClr val="tx1"/>
                          </a:solidFill>
                        </a:rPr>
                        <a:t>duties</a:t>
                      </a:r>
                    </a:p>
                    <a:p>
                      <a:endParaRPr lang="en-US" dirty="0">
                        <a:solidFill>
                          <a:schemeClr val="tx1"/>
                        </a:solidFill>
                      </a:endParaRPr>
                    </a:p>
                  </a:txBody>
                  <a:tcPr>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074015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705523"/>
          </a:xfrm>
          <a:solidFill>
            <a:schemeClr val="accent6">
              <a:lumMod val="20000"/>
              <a:lumOff val="80000"/>
            </a:schemeClr>
          </a:solidFill>
          <a:ln>
            <a:solidFill>
              <a:srgbClr val="FF0000"/>
            </a:solidFill>
          </a:ln>
        </p:spPr>
        <p:txBody>
          <a:bodyPr>
            <a:normAutofit fontScale="90000"/>
          </a:bodyPr>
          <a:lstStyle/>
          <a:p>
            <a:r>
              <a:rPr lang="en-US" dirty="0">
                <a:solidFill>
                  <a:srgbClr val="FF0000"/>
                </a:solidFill>
              </a:rPr>
              <a:t>Incomplete Legal Orderings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71588580"/>
              </p:ext>
            </p:extLst>
          </p:nvPr>
        </p:nvGraphicFramePr>
        <p:xfrm>
          <a:off x="590142" y="836085"/>
          <a:ext cx="8019555" cy="3931920"/>
        </p:xfrm>
        <a:graphic>
          <a:graphicData uri="http://schemas.openxmlformats.org/drawingml/2006/table">
            <a:tbl>
              <a:tblPr firstRow="1" firstCol="1" bandRow="1">
                <a:tableStyleId>{F5AB1C69-6EDB-4FF4-983F-18BD219EF322}</a:tableStyleId>
              </a:tblPr>
              <a:tblGrid>
                <a:gridCol w="2673185">
                  <a:extLst>
                    <a:ext uri="{9D8B030D-6E8A-4147-A177-3AD203B41FA5}">
                      <a16:colId xmlns:a16="http://schemas.microsoft.com/office/drawing/2014/main" val="20000"/>
                    </a:ext>
                  </a:extLst>
                </a:gridCol>
                <a:gridCol w="2673185">
                  <a:extLst>
                    <a:ext uri="{9D8B030D-6E8A-4147-A177-3AD203B41FA5}">
                      <a16:colId xmlns:a16="http://schemas.microsoft.com/office/drawing/2014/main" val="20001"/>
                    </a:ext>
                  </a:extLst>
                </a:gridCol>
                <a:gridCol w="2673185">
                  <a:extLst>
                    <a:ext uri="{9D8B030D-6E8A-4147-A177-3AD203B41FA5}">
                      <a16:colId xmlns:a16="http://schemas.microsoft.com/office/drawing/2014/main" val="20002"/>
                    </a:ext>
                  </a:extLst>
                </a:gridCol>
              </a:tblGrid>
              <a:tr h="814502">
                <a:tc>
                  <a:txBody>
                    <a:bodyPr/>
                    <a:lstStyle/>
                    <a:p>
                      <a:endParaRPr lang="en-US" sz="2000" dirty="0"/>
                    </a:p>
                  </a:txBody>
                  <a:tcPr>
                    <a:solidFill>
                      <a:srgbClr val="000000"/>
                    </a:solidFill>
                  </a:tcPr>
                </a:tc>
                <a:tc>
                  <a:txBody>
                    <a:bodyPr/>
                    <a:lstStyle/>
                    <a:p>
                      <a:r>
                        <a:rPr lang="en-US" sz="2000" dirty="0"/>
                        <a:t>Ex-ante</a:t>
                      </a:r>
                    </a:p>
                    <a:p>
                      <a:r>
                        <a:rPr lang="en-US" sz="2000" dirty="0"/>
                        <a:t>defined </a:t>
                      </a:r>
                    </a:p>
                    <a:p>
                      <a:r>
                        <a:rPr lang="en-US" sz="2000" dirty="0"/>
                        <a:t>duties (liberties) </a:t>
                      </a:r>
                    </a:p>
                  </a:txBody>
                  <a:tcPr>
                    <a:solidFill>
                      <a:srgbClr val="000000"/>
                    </a:solidFill>
                  </a:tcPr>
                </a:tc>
                <a:tc>
                  <a:txBody>
                    <a:bodyPr/>
                    <a:lstStyle/>
                    <a:p>
                      <a:r>
                        <a:rPr lang="en-US" sz="2000" dirty="0"/>
                        <a:t>Ex-post</a:t>
                      </a:r>
                    </a:p>
                    <a:p>
                      <a:r>
                        <a:rPr lang="en-US" sz="2000" dirty="0"/>
                        <a:t>Defined</a:t>
                      </a:r>
                    </a:p>
                    <a:p>
                      <a:r>
                        <a:rPr lang="en-US" sz="2000" dirty="0"/>
                        <a:t>duties (liberties) </a:t>
                      </a:r>
                    </a:p>
                  </a:txBody>
                  <a:tcPr>
                    <a:solidFill>
                      <a:srgbClr val="000000"/>
                    </a:solidFill>
                  </a:tcPr>
                </a:tc>
                <a:extLst>
                  <a:ext uri="{0D108BD9-81ED-4DB2-BD59-A6C34878D82A}">
                    <a16:rowId xmlns:a16="http://schemas.microsoft.com/office/drawing/2014/main" val="10000"/>
                  </a:ext>
                </a:extLst>
              </a:tr>
              <a:tr h="1547553">
                <a:tc>
                  <a:txBody>
                    <a:bodyPr/>
                    <a:lstStyle/>
                    <a:p>
                      <a:r>
                        <a:rPr lang="en-US" sz="2000" dirty="0"/>
                        <a:t>Ex-ante</a:t>
                      </a:r>
                    </a:p>
                    <a:p>
                      <a:r>
                        <a:rPr lang="en-US" sz="2000" dirty="0"/>
                        <a:t>defined</a:t>
                      </a:r>
                    </a:p>
                    <a:p>
                      <a:r>
                        <a:rPr lang="en-US" sz="2000" dirty="0"/>
                        <a:t>rights</a:t>
                      </a:r>
                    </a:p>
                    <a:p>
                      <a:endParaRPr lang="en-US" sz="2000" dirty="0"/>
                    </a:p>
                    <a:p>
                      <a:endParaRPr lang="en-US" sz="2000" dirty="0"/>
                    </a:p>
                  </a:txBody>
                  <a:tcPr>
                    <a:solidFill>
                      <a:schemeClr val="tx1"/>
                    </a:solidFill>
                  </a:tcPr>
                </a:tc>
                <a:tc>
                  <a:txBody>
                    <a:bodyPr/>
                    <a:lstStyle/>
                    <a:p>
                      <a:r>
                        <a:rPr lang="en-US" sz="2000" dirty="0">
                          <a:solidFill>
                            <a:srgbClr val="000000"/>
                          </a:solidFill>
                        </a:rPr>
                        <a:t>(1) Complete Legislation</a:t>
                      </a:r>
                    </a:p>
                    <a:p>
                      <a:r>
                        <a:rPr lang="en-US" sz="2000" dirty="0">
                          <a:solidFill>
                            <a:srgbClr val="000000"/>
                          </a:solidFill>
                        </a:rPr>
                        <a:t>Complete Contracts</a:t>
                      </a:r>
                    </a:p>
                  </a:txBody>
                  <a:tcPr>
                    <a:solidFill>
                      <a:schemeClr val="bg1"/>
                    </a:solidFill>
                  </a:tcPr>
                </a:tc>
                <a:tc>
                  <a:txBody>
                    <a:bodyPr/>
                    <a:lstStyle/>
                    <a:p>
                      <a:r>
                        <a:rPr lang="en-US" sz="2000" dirty="0">
                          <a:solidFill>
                            <a:srgbClr val="000000"/>
                          </a:solidFill>
                        </a:rPr>
                        <a:t>(2</a:t>
                      </a:r>
                      <a:r>
                        <a:rPr lang="en-US" sz="2000" b="1" dirty="0">
                          <a:solidFill>
                            <a:srgbClr val="000000"/>
                          </a:solidFill>
                        </a:rPr>
                        <a:t>) Liability</a:t>
                      </a:r>
                      <a:r>
                        <a:rPr lang="en-US" sz="2000" b="1" baseline="0" dirty="0">
                          <a:solidFill>
                            <a:srgbClr val="000000"/>
                          </a:solidFill>
                        </a:rPr>
                        <a:t> Law and judicial arbitration</a:t>
                      </a:r>
                    </a:p>
                    <a:p>
                      <a:r>
                        <a:rPr lang="en-US" sz="2000" b="1" baseline="0" dirty="0">
                          <a:solidFill>
                            <a:srgbClr val="000000"/>
                          </a:solidFill>
                        </a:rPr>
                        <a:t>Social and Welfare policy</a:t>
                      </a:r>
                    </a:p>
                    <a:p>
                      <a:r>
                        <a:rPr lang="en-US" sz="2000" b="1" baseline="0" dirty="0">
                          <a:solidFill>
                            <a:srgbClr val="000000"/>
                          </a:solidFill>
                        </a:rPr>
                        <a:t>Bankruptcy law</a:t>
                      </a:r>
                      <a:endParaRPr lang="en-US" sz="2000" b="1" dirty="0">
                        <a:solidFill>
                          <a:srgbClr val="000000"/>
                        </a:solidFill>
                      </a:endParaRPr>
                    </a:p>
                  </a:txBody>
                  <a:tcPr>
                    <a:solidFill>
                      <a:schemeClr val="bg1"/>
                    </a:solidFill>
                  </a:tcPr>
                </a:tc>
                <a:extLst>
                  <a:ext uri="{0D108BD9-81ED-4DB2-BD59-A6C34878D82A}">
                    <a16:rowId xmlns:a16="http://schemas.microsoft.com/office/drawing/2014/main" val="10001"/>
                  </a:ext>
                </a:extLst>
              </a:tr>
              <a:tr h="1303203">
                <a:tc>
                  <a:txBody>
                    <a:bodyPr/>
                    <a:lstStyle/>
                    <a:p>
                      <a:r>
                        <a:rPr lang="en-US" sz="2000" dirty="0"/>
                        <a:t>Ex-post</a:t>
                      </a:r>
                    </a:p>
                    <a:p>
                      <a:r>
                        <a:rPr lang="en-US" sz="2000" dirty="0"/>
                        <a:t>defined</a:t>
                      </a:r>
                    </a:p>
                    <a:p>
                      <a:r>
                        <a:rPr lang="en-US" sz="2000" dirty="0"/>
                        <a:t>rights</a:t>
                      </a:r>
                    </a:p>
                    <a:p>
                      <a:endParaRPr lang="en-US" sz="2000" dirty="0"/>
                    </a:p>
                  </a:txBody>
                  <a:tcPr>
                    <a:solidFill>
                      <a:schemeClr val="tx1"/>
                    </a:solidFill>
                  </a:tcPr>
                </a:tc>
                <a:tc>
                  <a:txBody>
                    <a:bodyPr/>
                    <a:lstStyle/>
                    <a:p>
                      <a:r>
                        <a:rPr lang="en-US" sz="2000" dirty="0">
                          <a:solidFill>
                            <a:srgbClr val="000000"/>
                          </a:solidFill>
                        </a:rPr>
                        <a:t>(3)</a:t>
                      </a:r>
                      <a:r>
                        <a:rPr lang="en-US" sz="2000" baseline="0" dirty="0">
                          <a:solidFill>
                            <a:srgbClr val="000000"/>
                          </a:solidFill>
                        </a:rPr>
                        <a:t> </a:t>
                      </a:r>
                      <a:r>
                        <a:rPr lang="en-US" sz="2000" b="1" dirty="0">
                          <a:solidFill>
                            <a:srgbClr val="000000"/>
                          </a:solidFill>
                        </a:rPr>
                        <a:t>Regulation,</a:t>
                      </a:r>
                    </a:p>
                    <a:p>
                      <a:r>
                        <a:rPr lang="en-US" sz="2000" b="1" dirty="0">
                          <a:solidFill>
                            <a:srgbClr val="000000"/>
                          </a:solidFill>
                        </a:rPr>
                        <a:t>Rules</a:t>
                      </a:r>
                      <a:r>
                        <a:rPr lang="en-US" sz="2000" b="1" baseline="0" dirty="0">
                          <a:solidFill>
                            <a:srgbClr val="000000"/>
                          </a:solidFill>
                        </a:rPr>
                        <a:t> of Negligence</a:t>
                      </a:r>
                    </a:p>
                    <a:p>
                      <a:r>
                        <a:rPr lang="en-US" sz="2000" b="1" baseline="0" dirty="0">
                          <a:solidFill>
                            <a:srgbClr val="000000"/>
                          </a:solidFill>
                        </a:rPr>
                        <a:t>Rules of duty and care</a:t>
                      </a:r>
                      <a:endParaRPr lang="en-US" sz="2000" b="1" dirty="0">
                        <a:solidFill>
                          <a:srgbClr val="000000"/>
                        </a:solidFill>
                      </a:endParaRPr>
                    </a:p>
                  </a:txBody>
                  <a:tcPr>
                    <a:solidFill>
                      <a:schemeClr val="bg1"/>
                    </a:solidFill>
                  </a:tcPr>
                </a:tc>
                <a:tc>
                  <a:txBody>
                    <a:bodyPr/>
                    <a:lstStyle/>
                    <a:p>
                      <a:r>
                        <a:rPr lang="en-US" sz="2000" dirty="0">
                          <a:solidFill>
                            <a:srgbClr val="000000"/>
                          </a:solidFill>
                        </a:rPr>
                        <a:t>(4) New Law Making Power</a:t>
                      </a:r>
                    </a:p>
                    <a:p>
                      <a:r>
                        <a:rPr lang="en-US" sz="2000" dirty="0">
                          <a:solidFill>
                            <a:srgbClr val="000000"/>
                          </a:solidFill>
                        </a:rPr>
                        <a:t>Corporate</a:t>
                      </a:r>
                      <a:r>
                        <a:rPr lang="en-US" sz="2000" baseline="0" dirty="0">
                          <a:solidFill>
                            <a:srgbClr val="000000"/>
                          </a:solidFill>
                        </a:rPr>
                        <a:t> and public executive powers</a:t>
                      </a:r>
                      <a:endParaRPr lang="en-US" sz="2000" dirty="0">
                        <a:solidFill>
                          <a:srgbClr val="000000"/>
                        </a:solidFill>
                      </a:endParaRPr>
                    </a:p>
                  </a:txBody>
                  <a:tcPr>
                    <a:solidFill>
                      <a:schemeClr val="bg1"/>
                    </a:solidFill>
                  </a:tcPr>
                </a:tc>
                <a:extLst>
                  <a:ext uri="{0D108BD9-81ED-4DB2-BD59-A6C34878D82A}">
                    <a16:rowId xmlns:a16="http://schemas.microsoft.com/office/drawing/2014/main" val="10002"/>
                  </a:ext>
                </a:extLst>
              </a:tr>
            </a:tbl>
          </a:graphicData>
        </a:graphic>
      </p:graphicFrame>
      <p:sp>
        <p:nvSpPr>
          <p:cNvPr id="5" name="TextBox 4"/>
          <p:cNvSpPr txBox="1"/>
          <p:nvPr/>
        </p:nvSpPr>
        <p:spPr>
          <a:xfrm>
            <a:off x="0" y="5100470"/>
            <a:ext cx="9143999" cy="1938992"/>
          </a:xfrm>
          <a:prstGeom prst="rect">
            <a:avLst/>
          </a:prstGeom>
          <a:solidFill>
            <a:schemeClr val="accent6">
              <a:lumMod val="20000"/>
              <a:lumOff val="80000"/>
            </a:schemeClr>
          </a:solidFill>
          <a:ln>
            <a:solidFill>
              <a:srgbClr val="FF0000"/>
            </a:solidFill>
          </a:ln>
        </p:spPr>
        <p:txBody>
          <a:bodyPr wrap="square" rtlCol="0">
            <a:spAutoFit/>
          </a:bodyPr>
          <a:lstStyle/>
          <a:p>
            <a:r>
              <a:rPr lang="en-US" sz="2000" b="1" u="sng" dirty="0">
                <a:solidFill>
                  <a:srgbClr val="0000FF"/>
                </a:solidFill>
              </a:rPr>
              <a:t>Traditional banking </a:t>
            </a:r>
            <a:r>
              <a:rPr lang="en-US" sz="2000" b="1" dirty="0">
                <a:solidFill>
                  <a:srgbClr val="0000FF"/>
                </a:solidFill>
              </a:rPr>
              <a:t>falls mainly under </a:t>
            </a:r>
            <a:r>
              <a:rPr lang="en-US" sz="2000" b="1" dirty="0">
                <a:solidFill>
                  <a:srgbClr val="FF0000"/>
                </a:solidFill>
              </a:rPr>
              <a:t>(2)</a:t>
            </a:r>
            <a:r>
              <a:rPr lang="en-US" sz="2000" b="1" dirty="0">
                <a:solidFill>
                  <a:srgbClr val="0000FF"/>
                </a:solidFill>
              </a:rPr>
              <a:t>. Creditors have well defined ex-ante rights to which the ex-post duties of the borrowers are adjusted.</a:t>
            </a:r>
          </a:p>
          <a:p>
            <a:endParaRPr lang="en-US" sz="2000" b="1" dirty="0">
              <a:solidFill>
                <a:srgbClr val="0000FF"/>
              </a:solidFill>
            </a:endParaRPr>
          </a:p>
          <a:p>
            <a:r>
              <a:rPr lang="en-US" sz="2000" b="1" u="sng" dirty="0">
                <a:solidFill>
                  <a:srgbClr val="660066"/>
                </a:solidFill>
              </a:rPr>
              <a:t>Shareholding finance </a:t>
            </a:r>
            <a:r>
              <a:rPr lang="en-US" sz="2000" b="1" dirty="0">
                <a:solidFill>
                  <a:srgbClr val="660066"/>
                </a:solidFill>
              </a:rPr>
              <a:t>falls mainly under </a:t>
            </a:r>
            <a:r>
              <a:rPr lang="en-US" sz="2000" b="1" dirty="0">
                <a:solidFill>
                  <a:srgbClr val="FF0000"/>
                </a:solidFill>
              </a:rPr>
              <a:t>(3)</a:t>
            </a:r>
            <a:r>
              <a:rPr lang="en-US" sz="2000" b="1" dirty="0">
                <a:solidFill>
                  <a:srgbClr val="660066"/>
                </a:solidFill>
              </a:rPr>
              <a:t>. Corporate managers have well defined ex-ante duties which involve ex-post rights (dividends </a:t>
            </a:r>
            <a:r>
              <a:rPr lang="en-US" sz="2000" b="1" dirty="0" err="1">
                <a:solidFill>
                  <a:srgbClr val="660066"/>
                </a:solidFill>
              </a:rPr>
              <a:t>etc</a:t>
            </a:r>
            <a:r>
              <a:rPr lang="en-US" sz="2000" b="1" dirty="0">
                <a:solidFill>
                  <a:srgbClr val="660066"/>
                </a:solidFill>
              </a:rPr>
              <a:t>) of shareholders</a:t>
            </a:r>
          </a:p>
          <a:p>
            <a:endParaRPr lang="en-US" sz="2000" b="1" dirty="0">
              <a:solidFill>
                <a:srgbClr val="660066"/>
              </a:solidFill>
            </a:endParaRPr>
          </a:p>
        </p:txBody>
      </p:sp>
    </p:spTree>
    <p:extLst>
      <p:ext uri="{BB962C8B-B14F-4D97-AF65-F5344CB8AC3E}">
        <p14:creationId xmlns:p14="http://schemas.microsoft.com/office/powerpoint/2010/main" val="263989910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838"/>
            <a:ext cx="9144000" cy="684215"/>
          </a:xfrm>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r>
              <a:rPr lang="en-US" dirty="0">
                <a:solidFill>
                  <a:schemeClr val="bg1"/>
                </a:solidFill>
              </a:rPr>
              <a:t>The role of asset-specificity</a:t>
            </a:r>
          </a:p>
        </p:txBody>
      </p:sp>
      <p:sp>
        <p:nvSpPr>
          <p:cNvPr id="3" name="Content Placeholder 2"/>
          <p:cNvSpPr>
            <a:spLocks noGrp="1"/>
          </p:cNvSpPr>
          <p:nvPr>
            <p:ph idx="1"/>
          </p:nvPr>
        </p:nvSpPr>
        <p:spPr>
          <a:xfrm>
            <a:off x="169333" y="967023"/>
            <a:ext cx="8837755" cy="5890977"/>
          </a:xfrm>
        </p:spPr>
        <p:txBody>
          <a:bodyPr>
            <a:normAutofit fontScale="77500" lnSpcReduction="20000"/>
          </a:bodyPr>
          <a:lstStyle/>
          <a:p>
            <a:r>
              <a:rPr lang="en-US" b="1" u="sng" dirty="0">
                <a:solidFill>
                  <a:srgbClr val="0000FF"/>
                </a:solidFill>
              </a:rPr>
              <a:t>Under traditional banking </a:t>
            </a:r>
            <a:r>
              <a:rPr lang="en-US" b="1" dirty="0">
                <a:solidFill>
                  <a:srgbClr val="0000FF"/>
                </a:solidFill>
              </a:rPr>
              <a:t> </a:t>
            </a:r>
            <a:r>
              <a:rPr lang="en-US" b="1" dirty="0">
                <a:solidFill>
                  <a:srgbClr val="FF0000"/>
                </a:solidFill>
              </a:rPr>
              <a:t>(2)</a:t>
            </a:r>
            <a:r>
              <a:rPr lang="en-US" b="1" dirty="0">
                <a:solidFill>
                  <a:srgbClr val="0000FF"/>
                </a:solidFill>
              </a:rPr>
              <a:t> creditors have well defined ex-ante rights to which the ex-post duties of the borrowers are adjusted. Their rights have priority in case of bankruptcy. Their interests are protected by projects that involve the development of</a:t>
            </a:r>
            <a:r>
              <a:rPr lang="en-US" b="1" u="sng" dirty="0">
                <a:solidFill>
                  <a:srgbClr val="0000FF"/>
                </a:solidFill>
              </a:rPr>
              <a:t> low specificity assets </a:t>
            </a:r>
            <a:r>
              <a:rPr lang="en-US" b="1" dirty="0">
                <a:solidFill>
                  <a:srgbClr val="0000FF"/>
                </a:solidFill>
              </a:rPr>
              <a:t>that can be easily redeployed in case of bankruptcy. By contrast they are not interested in high returns of risky projects involving high asset specificity.</a:t>
            </a:r>
          </a:p>
          <a:p>
            <a:endParaRPr lang="en-US" b="1" dirty="0">
              <a:solidFill>
                <a:srgbClr val="0000FF"/>
              </a:solidFill>
            </a:endParaRPr>
          </a:p>
          <a:p>
            <a:r>
              <a:rPr lang="en-US" b="1" u="sng" dirty="0">
                <a:solidFill>
                  <a:srgbClr val="660066"/>
                </a:solidFill>
              </a:rPr>
              <a:t>Under shareholding financing </a:t>
            </a:r>
            <a:r>
              <a:rPr lang="en-US" b="1" dirty="0">
                <a:solidFill>
                  <a:srgbClr val="FF0000"/>
                </a:solidFill>
              </a:rPr>
              <a:t>(3)</a:t>
            </a:r>
            <a:r>
              <a:rPr lang="en-US" b="1" dirty="0">
                <a:solidFill>
                  <a:srgbClr val="660066"/>
                </a:solidFill>
              </a:rPr>
              <a:t> share-holders have ex-post rights (dividends </a:t>
            </a:r>
            <a:r>
              <a:rPr lang="en-US" b="1" dirty="0" err="1">
                <a:solidFill>
                  <a:srgbClr val="660066"/>
                </a:solidFill>
              </a:rPr>
              <a:t>etc</a:t>
            </a:r>
            <a:r>
              <a:rPr lang="en-US" b="1" dirty="0">
                <a:solidFill>
                  <a:srgbClr val="660066"/>
                </a:solidFill>
              </a:rPr>
              <a:t>) corresponding to managers’ ex-ante duties. Shareholders are the last ones to be compensated in case of bankruptcy and gain little from low specific assets in case of liquidation. By contrast they share the gains of risky projects characterized by </a:t>
            </a:r>
            <a:r>
              <a:rPr lang="en-US" b="1" u="sng" dirty="0">
                <a:solidFill>
                  <a:srgbClr val="660066"/>
                </a:solidFill>
              </a:rPr>
              <a:t>high asset specificity</a:t>
            </a:r>
            <a:r>
              <a:rPr lang="en-US" b="1" dirty="0">
                <a:solidFill>
                  <a:srgbClr val="660066"/>
                </a:solidFill>
              </a:rPr>
              <a:t>.</a:t>
            </a:r>
          </a:p>
          <a:p>
            <a:endParaRPr lang="en-US" b="1" dirty="0">
              <a:solidFill>
                <a:srgbClr val="0000FF"/>
              </a:solidFill>
            </a:endParaRPr>
          </a:p>
          <a:p>
            <a:r>
              <a:rPr lang="en-US" b="1" dirty="0">
                <a:solidFill>
                  <a:srgbClr val="FF0000"/>
                </a:solidFill>
              </a:rPr>
              <a:t>Higher degrees of asset specificity increase the value of the company for shareholders and decrease its value for creditors.</a:t>
            </a:r>
          </a:p>
          <a:p>
            <a:endParaRPr lang="en-US" dirty="0"/>
          </a:p>
        </p:txBody>
      </p:sp>
    </p:spTree>
    <p:extLst>
      <p:ext uri="{BB962C8B-B14F-4D97-AF65-F5344CB8AC3E}">
        <p14:creationId xmlns:p14="http://schemas.microsoft.com/office/powerpoint/2010/main" val="421214343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From specificity to finance</a:t>
            </a:r>
          </a:p>
        </p:txBody>
      </p:sp>
      <p:sp>
        <p:nvSpPr>
          <p:cNvPr id="4" name="Rectangle 3"/>
          <p:cNvSpPr/>
          <p:nvPr/>
        </p:nvSpPr>
        <p:spPr>
          <a:xfrm>
            <a:off x="713618" y="2217058"/>
            <a:ext cx="2806096" cy="1363131"/>
          </a:xfrm>
          <a:prstGeom prst="rect">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t>Low Asset Specificity</a:t>
            </a:r>
          </a:p>
        </p:txBody>
      </p:sp>
      <p:sp>
        <p:nvSpPr>
          <p:cNvPr id="5" name="Content Placeholder 4"/>
          <p:cNvSpPr>
            <a:spLocks noGrp="1"/>
          </p:cNvSpPr>
          <p:nvPr>
            <p:ph idx="1"/>
          </p:nvPr>
        </p:nvSpPr>
        <p:spPr>
          <a:xfrm>
            <a:off x="5561390" y="2217059"/>
            <a:ext cx="3219753" cy="1363131"/>
          </a:xfrm>
          <a:prstGeom prst="rect">
            <a:avLst/>
          </a:prstGeom>
          <a:solidFill>
            <a:srgbClr val="000000"/>
          </a:solidFill>
        </p:spPr>
        <p:style>
          <a:lnRef idx="3">
            <a:schemeClr val="lt1"/>
          </a:lnRef>
          <a:fillRef idx="1">
            <a:schemeClr val="accent4"/>
          </a:fillRef>
          <a:effectRef idx="1">
            <a:schemeClr val="accent4"/>
          </a:effectRef>
          <a:fontRef idx="minor">
            <a:schemeClr val="lt1"/>
          </a:fontRef>
        </p:style>
        <p:txBody>
          <a:bodyPr rtlCol="0" anchor="ctr"/>
          <a:lstStyle/>
          <a:p>
            <a:pPr marL="0" indent="0">
              <a:buNone/>
            </a:pPr>
            <a:r>
              <a:rPr lang="en-US" sz="2400" dirty="0"/>
              <a:t>Low Equity-Debt ratio</a:t>
            </a:r>
          </a:p>
        </p:txBody>
      </p:sp>
      <p:sp>
        <p:nvSpPr>
          <p:cNvPr id="6" name="Rectangle 5"/>
          <p:cNvSpPr/>
          <p:nvPr/>
        </p:nvSpPr>
        <p:spPr>
          <a:xfrm>
            <a:off x="457200" y="4838095"/>
            <a:ext cx="3062514" cy="1144210"/>
          </a:xfrm>
          <a:prstGeom prst="rect">
            <a:avLst/>
          </a:prstGeom>
          <a:solidFill>
            <a:srgbClr val="0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t>High Asset Specificity</a:t>
            </a:r>
          </a:p>
        </p:txBody>
      </p:sp>
      <p:sp>
        <p:nvSpPr>
          <p:cNvPr id="7" name="Rectangle 6"/>
          <p:cNvSpPr/>
          <p:nvPr/>
        </p:nvSpPr>
        <p:spPr>
          <a:xfrm>
            <a:off x="5684763" y="4838094"/>
            <a:ext cx="3002037" cy="1144211"/>
          </a:xfrm>
          <a:prstGeom prst="rect">
            <a:avLst/>
          </a:prstGeom>
          <a:solidFill>
            <a:srgbClr val="0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400" dirty="0"/>
              <a:t>High Equity-Debt ratio</a:t>
            </a:r>
          </a:p>
        </p:txBody>
      </p:sp>
      <p:sp>
        <p:nvSpPr>
          <p:cNvPr id="8" name="Right Arrow 7"/>
          <p:cNvSpPr/>
          <p:nvPr/>
        </p:nvSpPr>
        <p:spPr>
          <a:xfrm>
            <a:off x="3676952" y="2612160"/>
            <a:ext cx="1705429" cy="484632"/>
          </a:xfrm>
          <a:prstGeom prst="right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3676952" y="5158224"/>
            <a:ext cx="1705429" cy="484632"/>
          </a:xfrm>
          <a:prstGeom prst="right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79983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9238"/>
          </a:xfrm>
        </p:spPr>
        <p:txBody>
          <a:bodyPr/>
          <a:lstStyle/>
          <a:p>
            <a:r>
              <a:rPr lang="en-US" dirty="0">
                <a:solidFill>
                  <a:srgbClr val="FF0000"/>
                </a:solidFill>
              </a:rPr>
              <a:t>Endogenous specificity</a:t>
            </a:r>
          </a:p>
        </p:txBody>
      </p:sp>
      <p:sp>
        <p:nvSpPr>
          <p:cNvPr id="3" name="Content Placeholder 2"/>
          <p:cNvSpPr>
            <a:spLocks noGrp="1"/>
          </p:cNvSpPr>
          <p:nvPr>
            <p:ph idx="1"/>
          </p:nvPr>
        </p:nvSpPr>
        <p:spPr>
          <a:xfrm>
            <a:off x="221390" y="919238"/>
            <a:ext cx="8587612" cy="5696857"/>
          </a:xfrm>
        </p:spPr>
        <p:txBody>
          <a:bodyPr>
            <a:normAutofit fontScale="92500" lnSpcReduction="10000"/>
          </a:bodyPr>
          <a:lstStyle/>
          <a:p>
            <a:r>
              <a:rPr lang="en-US" dirty="0"/>
              <a:t>Specificity characteristics cannot be assumed to be </a:t>
            </a:r>
            <a:r>
              <a:rPr lang="en-US" dirty="0">
                <a:solidFill>
                  <a:srgbClr val="0000FF"/>
                </a:solidFill>
              </a:rPr>
              <a:t>independent</a:t>
            </a:r>
            <a:r>
              <a:rPr lang="en-US" dirty="0"/>
              <a:t> of the </a:t>
            </a:r>
            <a:r>
              <a:rPr lang="en-US" dirty="0">
                <a:solidFill>
                  <a:srgbClr val="0000FF"/>
                </a:solidFill>
              </a:rPr>
              <a:t>existing</a:t>
            </a:r>
            <a:r>
              <a:rPr lang="en-US" dirty="0"/>
              <a:t> governance mechanism.</a:t>
            </a:r>
          </a:p>
          <a:p>
            <a:r>
              <a:rPr lang="en-US" dirty="0"/>
              <a:t>If </a:t>
            </a:r>
            <a:r>
              <a:rPr lang="en-US" dirty="0">
                <a:solidFill>
                  <a:srgbClr val="0000FF"/>
                </a:solidFill>
              </a:rPr>
              <a:t>creditors</a:t>
            </a:r>
            <a:r>
              <a:rPr lang="en-US" dirty="0"/>
              <a:t> have control on the governance of the firm they will  </a:t>
            </a:r>
            <a:r>
              <a:rPr lang="en-US" dirty="0">
                <a:solidFill>
                  <a:srgbClr val="0000FF"/>
                </a:solidFill>
              </a:rPr>
              <a:t>favor low specificity </a:t>
            </a:r>
            <a:r>
              <a:rPr lang="en-US" dirty="0"/>
              <a:t>investment projects. Their </a:t>
            </a:r>
            <a:r>
              <a:rPr lang="en-US" dirty="0">
                <a:solidFill>
                  <a:srgbClr val="0000FF"/>
                </a:solidFill>
              </a:rPr>
              <a:t>ex-ante rights </a:t>
            </a:r>
            <a:r>
              <a:rPr lang="en-US" dirty="0"/>
              <a:t>of recovering their capital will be translated in (over-)strong duties of low specificity projects.</a:t>
            </a:r>
          </a:p>
          <a:p>
            <a:r>
              <a:rPr lang="en-US" dirty="0"/>
              <a:t>If </a:t>
            </a:r>
            <a:r>
              <a:rPr lang="en-US" dirty="0">
                <a:solidFill>
                  <a:srgbClr val="0000FF"/>
                </a:solidFill>
              </a:rPr>
              <a:t>shareholders </a:t>
            </a:r>
            <a:r>
              <a:rPr lang="en-US" dirty="0"/>
              <a:t>have control on the governance of the firm they will </a:t>
            </a:r>
            <a:r>
              <a:rPr lang="en-US" dirty="0">
                <a:solidFill>
                  <a:srgbClr val="0000FF"/>
                </a:solidFill>
              </a:rPr>
              <a:t>favor high specificity</a:t>
            </a:r>
            <a:r>
              <a:rPr lang="en-US" dirty="0"/>
              <a:t> investments. Their </a:t>
            </a:r>
            <a:r>
              <a:rPr lang="en-US" dirty="0">
                <a:solidFill>
                  <a:srgbClr val="0000FF"/>
                </a:solidFill>
              </a:rPr>
              <a:t>ex-post rights </a:t>
            </a:r>
            <a:r>
              <a:rPr lang="en-US" dirty="0"/>
              <a:t>to earn profits will be translated  in (over-)strong duties of high specificity projects that increase the value of the shares.</a:t>
            </a:r>
          </a:p>
          <a:p>
            <a:pPr marL="0" indent="0">
              <a:buNone/>
            </a:pPr>
            <a:endParaRPr lang="en-US" dirty="0"/>
          </a:p>
          <a:p>
            <a:endParaRPr lang="en-US" dirty="0"/>
          </a:p>
        </p:txBody>
      </p:sp>
    </p:spTree>
    <p:extLst>
      <p:ext uri="{BB962C8B-B14F-4D97-AF65-F5344CB8AC3E}">
        <p14:creationId xmlns:p14="http://schemas.microsoft.com/office/powerpoint/2010/main" val="163415819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From finance to specificity</a:t>
            </a:r>
          </a:p>
        </p:txBody>
      </p:sp>
      <p:sp>
        <p:nvSpPr>
          <p:cNvPr id="4" name="Rectangle 3"/>
          <p:cNvSpPr/>
          <p:nvPr/>
        </p:nvSpPr>
        <p:spPr>
          <a:xfrm>
            <a:off x="713618" y="2217058"/>
            <a:ext cx="2806096" cy="1363131"/>
          </a:xfrm>
          <a:prstGeom prst="rect">
            <a:avLst/>
          </a:prstGeom>
          <a:solidFill>
            <a:srgbClr val="00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t>Low Asset Specificity</a:t>
            </a:r>
          </a:p>
        </p:txBody>
      </p:sp>
      <p:sp>
        <p:nvSpPr>
          <p:cNvPr id="5" name="Content Placeholder 4"/>
          <p:cNvSpPr>
            <a:spLocks noGrp="1"/>
          </p:cNvSpPr>
          <p:nvPr>
            <p:ph idx="1"/>
          </p:nvPr>
        </p:nvSpPr>
        <p:spPr>
          <a:xfrm>
            <a:off x="5561390" y="2217059"/>
            <a:ext cx="3219753" cy="1363131"/>
          </a:xfrm>
          <a:prstGeom prst="rect">
            <a:avLst/>
          </a:prstGeom>
          <a:solidFill>
            <a:srgbClr val="000000"/>
          </a:solidFill>
        </p:spPr>
        <p:style>
          <a:lnRef idx="3">
            <a:schemeClr val="lt1"/>
          </a:lnRef>
          <a:fillRef idx="1">
            <a:schemeClr val="accent4"/>
          </a:fillRef>
          <a:effectRef idx="1">
            <a:schemeClr val="accent4"/>
          </a:effectRef>
          <a:fontRef idx="minor">
            <a:schemeClr val="lt1"/>
          </a:fontRef>
        </p:style>
        <p:txBody>
          <a:bodyPr rtlCol="0" anchor="ctr"/>
          <a:lstStyle/>
          <a:p>
            <a:pPr marL="0" indent="0">
              <a:buNone/>
            </a:pPr>
            <a:r>
              <a:rPr lang="en-US" sz="2400" dirty="0"/>
              <a:t>Low Equity-Debt ratio</a:t>
            </a:r>
          </a:p>
        </p:txBody>
      </p:sp>
      <p:sp>
        <p:nvSpPr>
          <p:cNvPr id="6" name="Rectangle 5"/>
          <p:cNvSpPr/>
          <p:nvPr/>
        </p:nvSpPr>
        <p:spPr>
          <a:xfrm>
            <a:off x="457200" y="4838095"/>
            <a:ext cx="3062514" cy="1144210"/>
          </a:xfrm>
          <a:prstGeom prst="rect">
            <a:avLst/>
          </a:prstGeom>
          <a:solidFill>
            <a:srgbClr val="0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t>High Asset Specificity</a:t>
            </a:r>
          </a:p>
        </p:txBody>
      </p:sp>
      <p:sp>
        <p:nvSpPr>
          <p:cNvPr id="7" name="Rectangle 6"/>
          <p:cNvSpPr/>
          <p:nvPr/>
        </p:nvSpPr>
        <p:spPr>
          <a:xfrm>
            <a:off x="5684763" y="4838094"/>
            <a:ext cx="3002037" cy="1144211"/>
          </a:xfrm>
          <a:prstGeom prst="rect">
            <a:avLst/>
          </a:prstGeom>
          <a:solidFill>
            <a:srgbClr val="0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400" dirty="0"/>
              <a:t>High Equity-Debt ratio</a:t>
            </a:r>
          </a:p>
        </p:txBody>
      </p:sp>
      <p:sp>
        <p:nvSpPr>
          <p:cNvPr id="3" name="Left Arrow 2"/>
          <p:cNvSpPr/>
          <p:nvPr/>
        </p:nvSpPr>
        <p:spPr>
          <a:xfrm>
            <a:off x="3858381" y="2745207"/>
            <a:ext cx="1487714" cy="363679"/>
          </a:xfrm>
          <a:prstGeom prst="left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Left Arrow 10"/>
          <p:cNvSpPr/>
          <p:nvPr/>
        </p:nvSpPr>
        <p:spPr>
          <a:xfrm>
            <a:off x="3858381" y="5219522"/>
            <a:ext cx="1487714" cy="363679"/>
          </a:xfrm>
          <a:prstGeom prst="left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8451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22" y="0"/>
            <a:ext cx="9080678" cy="1417638"/>
          </a:xfrm>
        </p:spPr>
        <p:txBody>
          <a:bodyPr>
            <a:normAutofit fontScale="90000"/>
          </a:bodyPr>
          <a:lstStyle/>
          <a:p>
            <a:r>
              <a:rPr lang="en-US" b="1" dirty="0">
                <a:solidFill>
                  <a:srgbClr val="FF0000"/>
                </a:solidFill>
              </a:rPr>
              <a:t>Finance-Technology Complementarities and Multiple Financial </a:t>
            </a:r>
            <a:r>
              <a:rPr lang="en-US" b="1" dirty="0" err="1">
                <a:solidFill>
                  <a:srgbClr val="FF0000"/>
                </a:solidFill>
              </a:rPr>
              <a:t>Equilibria</a:t>
            </a:r>
            <a:endParaRPr lang="en-US" b="1" dirty="0">
              <a:solidFill>
                <a:srgbClr val="FF0000"/>
              </a:solidFill>
            </a:endParaRPr>
          </a:p>
        </p:txBody>
      </p:sp>
      <p:sp>
        <p:nvSpPr>
          <p:cNvPr id="4" name="Rectangle 3"/>
          <p:cNvSpPr/>
          <p:nvPr/>
        </p:nvSpPr>
        <p:spPr>
          <a:xfrm>
            <a:off x="5943908" y="1737792"/>
            <a:ext cx="2806096" cy="1363131"/>
          </a:xfrm>
          <a:prstGeom prst="rect">
            <a:avLst/>
          </a:prstGeom>
          <a:solidFill>
            <a:srgbClr val="00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t>Low Asset Specificity</a:t>
            </a:r>
          </a:p>
        </p:txBody>
      </p:sp>
      <p:sp>
        <p:nvSpPr>
          <p:cNvPr id="5" name="Content Placeholder 4"/>
          <p:cNvSpPr>
            <a:spLocks noGrp="1"/>
          </p:cNvSpPr>
          <p:nvPr>
            <p:ph idx="1"/>
          </p:nvPr>
        </p:nvSpPr>
        <p:spPr>
          <a:xfrm>
            <a:off x="457200" y="1733661"/>
            <a:ext cx="3219753" cy="1363131"/>
          </a:xfrm>
          <a:prstGeom prst="rect">
            <a:avLst/>
          </a:prstGeom>
          <a:solidFill>
            <a:srgbClr val="000000"/>
          </a:solidFill>
        </p:spPr>
        <p:style>
          <a:lnRef idx="3">
            <a:schemeClr val="lt1"/>
          </a:lnRef>
          <a:fillRef idx="1">
            <a:schemeClr val="accent4"/>
          </a:fillRef>
          <a:effectRef idx="1">
            <a:schemeClr val="accent4"/>
          </a:effectRef>
          <a:fontRef idx="minor">
            <a:schemeClr val="lt1"/>
          </a:fontRef>
        </p:style>
        <p:txBody>
          <a:bodyPr rtlCol="0" anchor="ctr"/>
          <a:lstStyle/>
          <a:p>
            <a:pPr marL="0" indent="0">
              <a:buNone/>
            </a:pPr>
            <a:r>
              <a:rPr lang="en-US" sz="2400" dirty="0"/>
              <a:t>Low Equity-Debt ratio</a:t>
            </a:r>
          </a:p>
        </p:txBody>
      </p:sp>
      <p:sp>
        <p:nvSpPr>
          <p:cNvPr id="6" name="Rectangle 5"/>
          <p:cNvSpPr/>
          <p:nvPr/>
        </p:nvSpPr>
        <p:spPr>
          <a:xfrm>
            <a:off x="5943908" y="3806372"/>
            <a:ext cx="3062514" cy="1144210"/>
          </a:xfrm>
          <a:prstGeom prst="rect">
            <a:avLst/>
          </a:prstGeom>
          <a:solidFill>
            <a:srgbClr val="0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t>High Asset Specificity</a:t>
            </a:r>
          </a:p>
        </p:txBody>
      </p:sp>
      <p:sp>
        <p:nvSpPr>
          <p:cNvPr id="7" name="Rectangle 6"/>
          <p:cNvSpPr/>
          <p:nvPr/>
        </p:nvSpPr>
        <p:spPr>
          <a:xfrm>
            <a:off x="457200" y="3806371"/>
            <a:ext cx="3002037" cy="1144211"/>
          </a:xfrm>
          <a:prstGeom prst="rect">
            <a:avLst/>
          </a:prstGeom>
          <a:solidFill>
            <a:srgbClr val="0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400" dirty="0"/>
              <a:t>High Equity-Debt ratio</a:t>
            </a:r>
          </a:p>
        </p:txBody>
      </p:sp>
      <p:sp>
        <p:nvSpPr>
          <p:cNvPr id="3" name="TextBox 2"/>
          <p:cNvSpPr txBox="1"/>
          <p:nvPr/>
        </p:nvSpPr>
        <p:spPr>
          <a:xfrm>
            <a:off x="63322" y="5657672"/>
            <a:ext cx="9080678" cy="1200328"/>
          </a:xfrm>
          <a:prstGeom prst="rect">
            <a:avLst/>
          </a:prstGeom>
          <a:solidFill>
            <a:schemeClr val="accent3">
              <a:lumMod val="20000"/>
              <a:lumOff val="80000"/>
            </a:schemeClr>
          </a:solidFill>
        </p:spPr>
        <p:txBody>
          <a:bodyPr wrap="square" rtlCol="0">
            <a:spAutoFit/>
          </a:bodyPr>
          <a:lstStyle/>
          <a:p>
            <a:r>
              <a:rPr lang="en-US" sz="2400" dirty="0" err="1"/>
              <a:t>Nicita</a:t>
            </a:r>
            <a:r>
              <a:rPr lang="en-US" sz="2400" dirty="0"/>
              <a:t> A., Pagano U. (2016) Finance-Technology Complementarities: an Organizational </a:t>
            </a:r>
            <a:r>
              <a:rPr lang="en-US" sz="2400" dirty="0" err="1"/>
              <a:t>Equilibria</a:t>
            </a:r>
            <a:r>
              <a:rPr lang="en-US" sz="2400" dirty="0"/>
              <a:t> Approach. </a:t>
            </a:r>
          </a:p>
          <a:p>
            <a:r>
              <a:rPr lang="en-US" sz="2400" i="1" dirty="0"/>
              <a:t>Structural Change and Economic Dynamics</a:t>
            </a:r>
            <a:r>
              <a:rPr lang="en-US" sz="2400" dirty="0"/>
              <a:t>. V. 37 pp. 43-51.</a:t>
            </a:r>
          </a:p>
        </p:txBody>
      </p:sp>
      <p:sp>
        <p:nvSpPr>
          <p:cNvPr id="9" name="Left-Right Arrow 8"/>
          <p:cNvSpPr/>
          <p:nvPr/>
        </p:nvSpPr>
        <p:spPr>
          <a:xfrm>
            <a:off x="3879257" y="4136161"/>
            <a:ext cx="1757124" cy="484632"/>
          </a:xfrm>
          <a:prstGeom prst="leftRight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Left-Right Arrow 10"/>
          <p:cNvSpPr/>
          <p:nvPr/>
        </p:nvSpPr>
        <p:spPr>
          <a:xfrm>
            <a:off x="4031657" y="2353734"/>
            <a:ext cx="1757124" cy="484632"/>
          </a:xfrm>
          <a:prstGeom prst="leftRight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003975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743"/>
            <a:ext cx="9143999" cy="1143000"/>
          </a:xfrm>
          <a:solidFill>
            <a:srgbClr val="FF0000"/>
          </a:solidFill>
        </p:spPr>
        <p:txBody>
          <a:bodyPr>
            <a:normAutofit/>
          </a:bodyPr>
          <a:lstStyle/>
          <a:p>
            <a:r>
              <a:rPr lang="en-US" dirty="0">
                <a:solidFill>
                  <a:srgbClr val="FFFFFF"/>
                </a:solidFill>
              </a:rPr>
              <a:t>Technological and Institutional Shocks</a:t>
            </a:r>
          </a:p>
        </p:txBody>
      </p:sp>
      <p:sp>
        <p:nvSpPr>
          <p:cNvPr id="3" name="Content Placeholder 2"/>
          <p:cNvSpPr>
            <a:spLocks noGrp="1"/>
          </p:cNvSpPr>
          <p:nvPr>
            <p:ph idx="1"/>
          </p:nvPr>
        </p:nvSpPr>
        <p:spPr/>
        <p:txBody>
          <a:bodyPr>
            <a:normAutofit fontScale="77500" lnSpcReduction="20000"/>
          </a:bodyPr>
          <a:lstStyle/>
          <a:p>
            <a:r>
              <a:rPr lang="en-US" dirty="0"/>
              <a:t>Because  of the self-reinforcing nature of each equilibrium high </a:t>
            </a:r>
            <a:r>
              <a:rPr lang="en-US" dirty="0">
                <a:solidFill>
                  <a:srgbClr val="FF0000"/>
                </a:solidFill>
              </a:rPr>
              <a:t>path-dependency </a:t>
            </a:r>
            <a:r>
              <a:rPr lang="en-US" dirty="0"/>
              <a:t>may characterize different countries – an observation consistent with the literature on the </a:t>
            </a:r>
            <a:r>
              <a:rPr lang="en-US" dirty="0">
                <a:solidFill>
                  <a:srgbClr val="FF0000"/>
                </a:solidFill>
              </a:rPr>
              <a:t>varieties of capitalism.</a:t>
            </a:r>
          </a:p>
          <a:p>
            <a:r>
              <a:rPr lang="en-US" dirty="0"/>
              <a:t>Moreover some </a:t>
            </a:r>
            <a:r>
              <a:rPr lang="en-US" dirty="0">
                <a:solidFill>
                  <a:srgbClr val="FF0000"/>
                </a:solidFill>
              </a:rPr>
              <a:t>general institutional or technological shocks </a:t>
            </a:r>
            <a:r>
              <a:rPr lang="en-US" dirty="0"/>
              <a:t>may also influence the performance of a particular type of arrangement.</a:t>
            </a:r>
          </a:p>
          <a:p>
            <a:r>
              <a:rPr lang="en-US" dirty="0">
                <a:solidFill>
                  <a:srgbClr val="FF0000"/>
                </a:solidFill>
              </a:rPr>
              <a:t>A  growth of specific assets </a:t>
            </a:r>
            <a:r>
              <a:rPr lang="en-US" dirty="0"/>
              <a:t>may be due to </a:t>
            </a:r>
            <a:r>
              <a:rPr lang="en-US" dirty="0">
                <a:solidFill>
                  <a:srgbClr val="FF0000"/>
                </a:solidFill>
              </a:rPr>
              <a:t>technological or institutional change</a:t>
            </a:r>
            <a:r>
              <a:rPr lang="en-US" dirty="0"/>
              <a:t>. In both cases cases it may move the economy towards a financial equilibrium.</a:t>
            </a:r>
          </a:p>
          <a:p>
            <a:r>
              <a:rPr lang="en-US" dirty="0"/>
              <a:t>We are going to argue that the great asset transformation which has characterized the last decades has had this effect and it </a:t>
            </a:r>
            <a:r>
              <a:rPr lang="en-US" dirty="0">
                <a:solidFill>
                  <a:srgbClr val="FF0000"/>
                </a:solidFill>
              </a:rPr>
              <a:t>is mainly due to  institutional shocks.  </a:t>
            </a:r>
          </a:p>
        </p:txBody>
      </p:sp>
    </p:spTree>
    <p:extLst>
      <p:ext uri="{BB962C8B-B14F-4D97-AF65-F5344CB8AC3E}">
        <p14:creationId xmlns:p14="http://schemas.microsoft.com/office/powerpoint/2010/main" val="39365993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240"/>
            <a:ext cx="9103895" cy="1239520"/>
          </a:xfrm>
          <a:solidFill>
            <a:srgbClr val="FF0000"/>
          </a:solidFill>
        </p:spPr>
        <p:style>
          <a:lnRef idx="2">
            <a:schemeClr val="accent2"/>
          </a:lnRef>
          <a:fillRef idx="1">
            <a:schemeClr val="lt1"/>
          </a:fillRef>
          <a:effectRef idx="0">
            <a:schemeClr val="accent2"/>
          </a:effectRef>
          <a:fontRef idx="minor">
            <a:schemeClr val="dk1"/>
          </a:fontRef>
        </p:style>
        <p:txBody>
          <a:bodyPr>
            <a:normAutofit/>
          </a:bodyPr>
          <a:lstStyle/>
          <a:p>
            <a:r>
              <a:rPr lang="it-IT" dirty="0">
                <a:solidFill>
                  <a:schemeClr val="bg1"/>
                </a:solidFill>
              </a:rPr>
              <a:t>Knowledge and </a:t>
            </a:r>
            <a:r>
              <a:rPr lang="it-IT" dirty="0" err="1">
                <a:solidFill>
                  <a:schemeClr val="bg1"/>
                </a:solidFill>
              </a:rPr>
              <a:t>specificity</a:t>
            </a:r>
            <a:endParaRPr lang="it-IT" dirty="0">
              <a:solidFill>
                <a:schemeClr val="bg1"/>
              </a:solidFill>
            </a:endParaRPr>
          </a:p>
        </p:txBody>
      </p:sp>
      <p:sp>
        <p:nvSpPr>
          <p:cNvPr id="3" name="Content Placeholder 2"/>
          <p:cNvSpPr>
            <a:spLocks noGrp="1"/>
          </p:cNvSpPr>
          <p:nvPr>
            <p:ph idx="1"/>
          </p:nvPr>
        </p:nvSpPr>
        <p:spPr>
          <a:xfrm>
            <a:off x="457199" y="1097280"/>
            <a:ext cx="8513011" cy="5546825"/>
          </a:xfrm>
        </p:spPr>
        <p:txBody>
          <a:bodyPr>
            <a:normAutofit fontScale="77500" lnSpcReduction="20000"/>
          </a:bodyPr>
          <a:lstStyle/>
          <a:p>
            <a:pPr marL="0" indent="0">
              <a:buNone/>
            </a:pPr>
            <a:r>
              <a:rPr lang="en-US" dirty="0"/>
              <a:t>The relation between knowledge and specificity is particularly complex. Here we focus on only two features:</a:t>
            </a:r>
          </a:p>
          <a:p>
            <a:pPr marL="0" indent="0">
              <a:buNone/>
            </a:pPr>
            <a:r>
              <a:rPr lang="en-US" dirty="0">
                <a:solidFill>
                  <a:srgbClr val="FF0000"/>
                </a:solidFill>
              </a:rPr>
              <a:t>(1)</a:t>
            </a:r>
            <a:r>
              <a:rPr lang="en-US" dirty="0"/>
              <a:t> Each piece of knowledge </a:t>
            </a:r>
            <a:r>
              <a:rPr lang="en-US" dirty="0">
                <a:solidFill>
                  <a:srgbClr val="FF0000"/>
                </a:solidFill>
              </a:rPr>
              <a:t>is unique </a:t>
            </a:r>
            <a:r>
              <a:rPr lang="en-US" dirty="0"/>
              <a:t>and increases its value when used together with other pieces of knowledge. </a:t>
            </a:r>
          </a:p>
          <a:p>
            <a:pPr marL="0" indent="0">
              <a:buNone/>
            </a:pPr>
            <a:r>
              <a:rPr lang="en-US" dirty="0">
                <a:solidFill>
                  <a:srgbClr val="FF0000"/>
                </a:solidFill>
              </a:rPr>
              <a:t>(2) </a:t>
            </a:r>
            <a:r>
              <a:rPr lang="en-US" dirty="0"/>
              <a:t>Each piece of knowledge is a </a:t>
            </a:r>
            <a:r>
              <a:rPr lang="en-US" dirty="0">
                <a:solidFill>
                  <a:srgbClr val="FF0000"/>
                </a:solidFill>
              </a:rPr>
              <a:t>non-rival </a:t>
            </a:r>
            <a:r>
              <a:rPr lang="en-US" dirty="0"/>
              <a:t>good and can be used </a:t>
            </a:r>
            <a:r>
              <a:rPr lang="en-US" dirty="0" err="1"/>
              <a:t>simultaneosly</a:t>
            </a:r>
            <a:r>
              <a:rPr lang="en-US" dirty="0"/>
              <a:t> by many people for an infinite number of times.</a:t>
            </a:r>
          </a:p>
          <a:p>
            <a:pPr marL="0" indent="0">
              <a:buNone/>
            </a:pPr>
            <a:endParaRPr lang="en-US" dirty="0"/>
          </a:p>
          <a:p>
            <a:pPr marL="0" indent="0">
              <a:buNone/>
            </a:pPr>
            <a:endParaRPr lang="en-US" dirty="0"/>
          </a:p>
          <a:p>
            <a:r>
              <a:rPr lang="en-US" dirty="0">
                <a:solidFill>
                  <a:srgbClr val="FF0000"/>
                </a:solidFill>
              </a:rPr>
              <a:t>Because of (1), </a:t>
            </a:r>
            <a:r>
              <a:rPr lang="en-US" dirty="0"/>
              <a:t>when knowledge is privatized, it becomes </a:t>
            </a:r>
            <a:r>
              <a:rPr lang="en-US" dirty="0">
                <a:solidFill>
                  <a:srgbClr val="FF0000"/>
                </a:solidFill>
              </a:rPr>
              <a:t>a great source of specificity.</a:t>
            </a:r>
          </a:p>
          <a:p>
            <a:endParaRPr lang="en-US" dirty="0">
              <a:solidFill>
                <a:srgbClr val="FF0000"/>
              </a:solidFill>
            </a:endParaRPr>
          </a:p>
          <a:p>
            <a:r>
              <a:rPr lang="en-US" dirty="0">
                <a:solidFill>
                  <a:srgbClr val="FF0000"/>
                </a:solidFill>
              </a:rPr>
              <a:t>Because of (2), </a:t>
            </a:r>
            <a:r>
              <a:rPr lang="en-US" dirty="0"/>
              <a:t>when knowledge is used intensively and used as a public good, the overall intensity of </a:t>
            </a:r>
            <a:r>
              <a:rPr lang="en-US" dirty="0">
                <a:solidFill>
                  <a:srgbClr val="FF0000"/>
                </a:solidFill>
              </a:rPr>
              <a:t>specific </a:t>
            </a:r>
            <a:r>
              <a:rPr lang="en-US" dirty="0"/>
              <a:t>assets is likely to </a:t>
            </a:r>
            <a:r>
              <a:rPr lang="en-US" dirty="0">
                <a:solidFill>
                  <a:srgbClr val="FF0000"/>
                </a:solidFill>
              </a:rPr>
              <a:t>decrease.</a:t>
            </a:r>
          </a:p>
          <a:p>
            <a:endParaRPr lang="it-IT" dirty="0"/>
          </a:p>
        </p:txBody>
      </p:sp>
    </p:spTree>
    <p:extLst>
      <p:ext uri="{BB962C8B-B14F-4D97-AF65-F5344CB8AC3E}">
        <p14:creationId xmlns:p14="http://schemas.microsoft.com/office/powerpoint/2010/main" val="307307819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88737"/>
          </a:xfrm>
          <a:solidFill>
            <a:srgbClr val="FF0000"/>
          </a:solidFill>
        </p:spPr>
        <p:txBody>
          <a:bodyPr>
            <a:normAutofit/>
          </a:bodyPr>
          <a:lstStyle/>
          <a:p>
            <a:r>
              <a:rPr lang="it-IT" sz="3200" dirty="0">
                <a:solidFill>
                  <a:srgbClr val="FF0000"/>
                </a:solidFill>
              </a:rPr>
              <a:t> </a:t>
            </a:r>
            <a:r>
              <a:rPr lang="it-IT" dirty="0">
                <a:solidFill>
                  <a:srgbClr val="FFFFFF"/>
                </a:solidFill>
              </a:rPr>
              <a:t>The </a:t>
            </a:r>
            <a:r>
              <a:rPr lang="it-IT" dirty="0" err="1">
                <a:solidFill>
                  <a:srgbClr val="FFFFFF"/>
                </a:solidFill>
              </a:rPr>
              <a:t>knowlege</a:t>
            </a:r>
            <a:r>
              <a:rPr lang="it-IT" dirty="0">
                <a:solidFill>
                  <a:srgbClr val="FFFFFF"/>
                </a:solidFill>
              </a:rPr>
              <a:t> </a:t>
            </a:r>
            <a:r>
              <a:rPr lang="it-IT" dirty="0" err="1">
                <a:solidFill>
                  <a:srgbClr val="FFFFFF"/>
                </a:solidFill>
              </a:rPr>
              <a:t>struggle</a:t>
            </a:r>
            <a:endParaRPr lang="it-IT" dirty="0">
              <a:solidFill>
                <a:srgbClr val="FFFFFF"/>
              </a:solidFill>
            </a:endParaRPr>
          </a:p>
        </p:txBody>
      </p:sp>
      <p:sp>
        <p:nvSpPr>
          <p:cNvPr id="3" name="Content Placeholder 2"/>
          <p:cNvSpPr>
            <a:spLocks noGrp="1"/>
          </p:cNvSpPr>
          <p:nvPr>
            <p:ph idx="1"/>
          </p:nvPr>
        </p:nvSpPr>
        <p:spPr>
          <a:xfrm>
            <a:off x="173789" y="1056105"/>
            <a:ext cx="8783053" cy="5801895"/>
          </a:xfrm>
          <a:ln>
            <a:solidFill>
              <a:srgbClr val="FF0000"/>
            </a:solidFill>
          </a:ln>
        </p:spPr>
        <p:txBody>
          <a:bodyPr>
            <a:normAutofit fontScale="47500" lnSpcReduction="20000"/>
          </a:bodyPr>
          <a:lstStyle/>
          <a:p>
            <a:pPr marL="0" indent="0">
              <a:buNone/>
            </a:pPr>
            <a:r>
              <a:rPr lang="en-US" sz="5100" dirty="0">
                <a:solidFill>
                  <a:srgbClr val="FF0000"/>
                </a:solidFill>
                <a:latin typeface="Times New Roman"/>
                <a:cs typeface="Times New Roman"/>
              </a:rPr>
              <a:t>1) 1800-1860</a:t>
            </a:r>
            <a:r>
              <a:rPr lang="en-US" sz="5100" dirty="0">
                <a:latin typeface="Times New Roman"/>
                <a:cs typeface="Times New Roman"/>
              </a:rPr>
              <a:t> Skilled workers had </a:t>
            </a:r>
            <a:r>
              <a:rPr lang="en-US" sz="5100" dirty="0">
                <a:solidFill>
                  <a:srgbClr val="FF0000"/>
                </a:solidFill>
                <a:latin typeface="Times New Roman"/>
                <a:cs typeface="Times New Roman"/>
              </a:rPr>
              <a:t>no fiduciary responsibility</a:t>
            </a:r>
            <a:r>
              <a:rPr lang="en-US" sz="5100" dirty="0">
                <a:latin typeface="Times New Roman"/>
                <a:cs typeface="Times New Roman"/>
              </a:rPr>
              <a:t>. </a:t>
            </a:r>
          </a:p>
          <a:p>
            <a:pPr marL="0" indent="0">
              <a:buNone/>
            </a:pPr>
            <a:endParaRPr lang="en-US" sz="5100" dirty="0">
              <a:latin typeface="Times New Roman"/>
              <a:cs typeface="Times New Roman"/>
            </a:endParaRPr>
          </a:p>
          <a:p>
            <a:pPr marL="0" indent="0">
              <a:buNone/>
            </a:pPr>
            <a:r>
              <a:rPr lang="en-US" sz="5100" dirty="0">
                <a:solidFill>
                  <a:srgbClr val="FF0000"/>
                </a:solidFill>
                <a:latin typeface="Times New Roman"/>
                <a:cs typeface="Times New Roman"/>
              </a:rPr>
              <a:t>2) 1860- 1890 </a:t>
            </a:r>
            <a:r>
              <a:rPr lang="en-US" sz="5100" dirty="0">
                <a:latin typeface="Times New Roman"/>
                <a:cs typeface="Times New Roman"/>
              </a:rPr>
              <a:t>Development of Trade Secrets as a Obligation of Employment and the </a:t>
            </a:r>
            <a:r>
              <a:rPr lang="en-US" sz="5100" dirty="0">
                <a:solidFill>
                  <a:srgbClr val="FF0000"/>
                </a:solidFill>
                <a:latin typeface="Times New Roman"/>
                <a:cs typeface="Times New Roman"/>
              </a:rPr>
              <a:t>Use of Contracts </a:t>
            </a:r>
            <a:r>
              <a:rPr lang="en-US" sz="5100" dirty="0">
                <a:latin typeface="Times New Roman"/>
                <a:cs typeface="Times New Roman"/>
              </a:rPr>
              <a:t>to control knowledge.</a:t>
            </a:r>
          </a:p>
          <a:p>
            <a:pPr marL="0" indent="0">
              <a:buNone/>
            </a:pPr>
            <a:endParaRPr lang="en-US" sz="5100" dirty="0">
              <a:latin typeface="Times New Roman"/>
              <a:cs typeface="Times New Roman"/>
            </a:endParaRPr>
          </a:p>
          <a:p>
            <a:pPr marL="0" indent="0">
              <a:buNone/>
            </a:pPr>
            <a:r>
              <a:rPr lang="en-US" sz="5100" dirty="0">
                <a:solidFill>
                  <a:srgbClr val="FF0000"/>
                </a:solidFill>
                <a:latin typeface="Times New Roman"/>
                <a:cs typeface="Times New Roman"/>
              </a:rPr>
              <a:t>3) 1890 -1920 </a:t>
            </a:r>
            <a:r>
              <a:rPr lang="en-US" sz="5100" dirty="0">
                <a:latin typeface="Times New Roman"/>
                <a:cs typeface="Times New Roman"/>
              </a:rPr>
              <a:t>Breach of Trade Secret as a misappropriation of property  </a:t>
            </a:r>
            <a:r>
              <a:rPr lang="en-US" sz="5100" dirty="0">
                <a:solidFill>
                  <a:srgbClr val="FF0000"/>
                </a:solidFill>
                <a:latin typeface="Times New Roman"/>
                <a:cs typeface="Times New Roman"/>
              </a:rPr>
              <a:t>automatically forbidden by the employment contract.</a:t>
            </a:r>
          </a:p>
          <a:p>
            <a:pPr marL="0" indent="0">
              <a:buNone/>
            </a:pPr>
            <a:endParaRPr lang="en-US" sz="5100" dirty="0">
              <a:latin typeface="Times New Roman"/>
              <a:cs typeface="Times New Roman"/>
            </a:endParaRPr>
          </a:p>
          <a:p>
            <a:pPr marL="0" indent="0">
              <a:buNone/>
            </a:pPr>
            <a:endParaRPr lang="en-US" sz="5100" dirty="0">
              <a:latin typeface="Times New Roman"/>
              <a:cs typeface="Times New Roman"/>
            </a:endParaRPr>
          </a:p>
          <a:p>
            <a:pPr marL="0" indent="0">
              <a:buNone/>
            </a:pPr>
            <a:r>
              <a:rPr lang="en-US" sz="5100" dirty="0">
                <a:latin typeface="Times New Roman"/>
                <a:cs typeface="Times New Roman"/>
              </a:rPr>
              <a:t>“In enforcing contracts first, only if they were express, and later by recognizing such contracts as implied-to maintain secrecy of the employer's methods, courts created a </a:t>
            </a:r>
            <a:r>
              <a:rPr lang="en-US" sz="5100" dirty="0">
                <a:solidFill>
                  <a:srgbClr val="FF0000"/>
                </a:solidFill>
                <a:latin typeface="Times New Roman"/>
                <a:cs typeface="Times New Roman"/>
              </a:rPr>
              <a:t>new species of "intellectual" property at the expense of older notions of artisanal independence. </a:t>
            </a:r>
            <a:r>
              <a:rPr lang="en-US" sz="5100" dirty="0">
                <a:latin typeface="Times New Roman"/>
                <a:cs typeface="Times New Roman"/>
              </a:rPr>
              <a:t>This was undoubtedly a case of "creative destruction" of one form of economic privilege to create another-the corporate intellectual property.” (Fisk, 445).</a:t>
            </a:r>
          </a:p>
        </p:txBody>
      </p:sp>
    </p:spTree>
    <p:extLst>
      <p:ext uri="{BB962C8B-B14F-4D97-AF65-F5344CB8AC3E}">
        <p14:creationId xmlns:p14="http://schemas.microsoft.com/office/powerpoint/2010/main" val="2738470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a:xfrm>
            <a:off x="0" y="0"/>
            <a:ext cx="9144000" cy="762000"/>
          </a:xfrm>
          <a:solidFill>
            <a:srgbClr val="333399"/>
          </a:solidFill>
        </p:spPr>
        <p:txBody>
          <a:bodyPr/>
          <a:lstStyle/>
          <a:p>
            <a:pPr eaLnBrk="1" hangingPunct="1"/>
            <a:r>
              <a:rPr lang="en-GB">
                <a:solidFill>
                  <a:srgbClr val="FFFFFF"/>
                </a:solidFill>
                <a:ea typeface="ＭＳ Ｐゴシック" charset="0"/>
                <a:cs typeface="ＭＳ Ｐゴシック" charset="0"/>
              </a:rPr>
              <a:t>Within a firm, its members:</a:t>
            </a:r>
          </a:p>
        </p:txBody>
      </p:sp>
      <p:sp>
        <p:nvSpPr>
          <p:cNvPr id="71683" name="Rectangle 3"/>
          <p:cNvSpPr>
            <a:spLocks noChangeArrowheads="1"/>
          </p:cNvSpPr>
          <p:nvPr/>
        </p:nvSpPr>
        <p:spPr bwMode="auto">
          <a:xfrm>
            <a:off x="228600" y="855663"/>
            <a:ext cx="8686800" cy="6002337"/>
          </a:xfrm>
          <a:prstGeom prst="rect">
            <a:avLst/>
          </a:prstGeom>
          <a:solidFill>
            <a:srgbClr val="FFFFFF"/>
          </a:solidFill>
          <a:ln w="9525">
            <a:solidFill>
              <a:srgbClr val="FF0000"/>
            </a:solidFill>
            <a:miter lim="800000"/>
            <a:headEnd/>
            <a:tailEnd/>
          </a:ln>
        </p:spPr>
        <p:txBody>
          <a:bodyPr>
            <a:prstTxWarp prst="textNoShape">
              <a:avLst/>
            </a:prstTxWarp>
            <a:spAutoFit/>
          </a:bodyPr>
          <a:lstStyle/>
          <a:p>
            <a:pPr marL="457200" indent="-457200" algn="just"/>
            <a:r>
              <a:rPr lang="en-US" b="1"/>
              <a:t>(a)</a:t>
            </a:r>
            <a:r>
              <a:rPr lang="en-US"/>
              <a:t> can act under the authority of a single plan derived </a:t>
            </a:r>
          </a:p>
          <a:p>
            <a:pPr marL="457200" indent="-457200" algn="just"/>
            <a:r>
              <a:rPr lang="en-US"/>
              <a:t>from a single model, </a:t>
            </a:r>
          </a:p>
          <a:p>
            <a:pPr marL="457200" indent="-457200" algn="just"/>
            <a:endParaRPr lang="en-US"/>
          </a:p>
          <a:p>
            <a:pPr marL="457200" indent="-457200" algn="just"/>
            <a:r>
              <a:rPr lang="en-US" b="1"/>
              <a:t>(b)</a:t>
            </a:r>
            <a:r>
              <a:rPr lang="en-US"/>
              <a:t> can learn how to formulate the plan according to consistent </a:t>
            </a:r>
          </a:p>
          <a:p>
            <a:pPr marL="457200" indent="-457200" algn="just"/>
            <a:r>
              <a:rPr lang="en-US"/>
              <a:t>learning rules the authority of which is accepted </a:t>
            </a:r>
          </a:p>
          <a:p>
            <a:pPr marL="457200" indent="-457200" algn="just"/>
            <a:r>
              <a:rPr lang="en-US"/>
              <a:t>by the members of the firm,</a:t>
            </a:r>
          </a:p>
          <a:p>
            <a:pPr marL="457200" indent="-457200" algn="just"/>
            <a:r>
              <a:rPr lang="en-US"/>
              <a:t> </a:t>
            </a:r>
          </a:p>
          <a:p>
            <a:pPr marL="457200" indent="-457200" algn="just"/>
            <a:r>
              <a:rPr lang="en-US" b="1"/>
              <a:t>(c)</a:t>
            </a:r>
            <a:r>
              <a:rPr lang="en-US"/>
              <a:t> can save the costs which they would incur if each member </a:t>
            </a:r>
          </a:p>
          <a:p>
            <a:pPr marL="457200" indent="-457200" algn="just"/>
            <a:r>
              <a:rPr lang="en-US"/>
              <a:t>of the firm  had to formulate her own complete plan </a:t>
            </a:r>
          </a:p>
          <a:p>
            <a:pPr marL="457200" indent="-457200" algn="just"/>
            <a:r>
              <a:rPr lang="en-US"/>
              <a:t>on the basis of her own model, </a:t>
            </a:r>
          </a:p>
          <a:p>
            <a:pPr marL="457200" indent="-457200" algn="just"/>
            <a:endParaRPr lang="en-US"/>
          </a:p>
          <a:p>
            <a:pPr marL="457200" indent="-457200" algn="just"/>
            <a:r>
              <a:rPr lang="en-US" b="1"/>
              <a:t>(d) </a:t>
            </a:r>
            <a:r>
              <a:rPr lang="en-US"/>
              <a:t>can avoid costly inconsistencies by co-ordinating ex-ante </a:t>
            </a:r>
          </a:p>
          <a:p>
            <a:pPr marL="457200" indent="-457200" algn="just"/>
            <a:r>
              <a:rPr lang="en-US"/>
              <a:t>the actions before they are implemented</a:t>
            </a:r>
          </a:p>
          <a:p>
            <a:pPr marL="457200" indent="-457200" algn="just"/>
            <a:endParaRPr lang="en-US"/>
          </a:p>
          <a:p>
            <a:pPr marL="457200" indent="-457200"/>
            <a:r>
              <a:rPr lang="en-US" b="1"/>
              <a:t>(e)</a:t>
            </a:r>
            <a:r>
              <a:rPr lang="en-US"/>
              <a:t> can eliminate unforeseen ex-post inconsistencies in the plan by constantly monitoring the emergence of ex-post imbalances. </a:t>
            </a:r>
            <a:endParaRPr lang="en-GB"/>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84" y="0"/>
            <a:ext cx="9010316" cy="1417638"/>
          </a:xfrm>
          <a:solidFill>
            <a:srgbClr val="660066"/>
          </a:solidFill>
          <a:ln>
            <a:solidFill>
              <a:srgbClr val="FF0000"/>
            </a:solidFill>
          </a:ln>
        </p:spPr>
        <p:txBody>
          <a:bodyPr>
            <a:normAutofit/>
          </a:bodyPr>
          <a:lstStyle/>
          <a:p>
            <a:r>
              <a:rPr lang="it-IT" dirty="0">
                <a:solidFill>
                  <a:srgbClr val="FF0000"/>
                </a:solidFill>
              </a:rPr>
              <a:t>  </a:t>
            </a:r>
            <a:r>
              <a:rPr lang="it-IT" dirty="0">
                <a:solidFill>
                  <a:srgbClr val="FFFFFF"/>
                </a:solidFill>
              </a:rPr>
              <a:t>The code of Capital</a:t>
            </a:r>
          </a:p>
        </p:txBody>
      </p:sp>
      <p:sp>
        <p:nvSpPr>
          <p:cNvPr id="3" name="Content Placeholder 2"/>
          <p:cNvSpPr>
            <a:spLocks noGrp="1"/>
          </p:cNvSpPr>
          <p:nvPr>
            <p:ph idx="1"/>
          </p:nvPr>
        </p:nvSpPr>
        <p:spPr>
          <a:xfrm>
            <a:off x="133684" y="1600200"/>
            <a:ext cx="9010316" cy="5257799"/>
          </a:xfrm>
          <a:ln>
            <a:solidFill>
              <a:srgbClr val="FF0000"/>
            </a:solidFill>
          </a:ln>
        </p:spPr>
        <p:txBody>
          <a:bodyPr>
            <a:normAutofit fontScale="77500" lnSpcReduction="20000"/>
          </a:bodyPr>
          <a:lstStyle/>
          <a:p>
            <a:endParaRPr lang="it-IT" dirty="0"/>
          </a:p>
          <a:p>
            <a:pPr marL="0" indent="0">
              <a:buNone/>
            </a:pPr>
            <a:r>
              <a:rPr lang="en-US" dirty="0"/>
              <a:t>Three attributes transform ordinary assets into capital assets: </a:t>
            </a:r>
            <a:r>
              <a:rPr lang="en-US" b="1" i="1" dirty="0">
                <a:solidFill>
                  <a:srgbClr val="000090"/>
                </a:solidFill>
              </a:rPr>
              <a:t>priority</a:t>
            </a:r>
            <a:r>
              <a:rPr lang="en-US" b="1" dirty="0">
                <a:solidFill>
                  <a:srgbClr val="000090"/>
                </a:solidFill>
              </a:rPr>
              <a:t>, </a:t>
            </a:r>
            <a:r>
              <a:rPr lang="en-US" b="1" i="1" dirty="0">
                <a:solidFill>
                  <a:srgbClr val="000090"/>
                </a:solidFill>
              </a:rPr>
              <a:t>universality, </a:t>
            </a:r>
            <a:r>
              <a:rPr lang="en-US" b="1" dirty="0">
                <a:solidFill>
                  <a:srgbClr val="000090"/>
                </a:solidFill>
              </a:rPr>
              <a:t>and </a:t>
            </a:r>
            <a:r>
              <a:rPr lang="en-US" b="1" i="1" dirty="0">
                <a:solidFill>
                  <a:srgbClr val="000090"/>
                </a:solidFill>
              </a:rPr>
              <a:t>durability</a:t>
            </a:r>
            <a:r>
              <a:rPr lang="en-US" b="1" dirty="0">
                <a:solidFill>
                  <a:srgbClr val="000090"/>
                </a:solidFill>
              </a:rPr>
              <a:t>. </a:t>
            </a:r>
          </a:p>
          <a:p>
            <a:pPr marL="514350" indent="-514350">
              <a:buAutoNum type="arabicParenR"/>
            </a:pPr>
            <a:r>
              <a:rPr lang="en-US" b="1" dirty="0">
                <a:solidFill>
                  <a:srgbClr val="000090"/>
                </a:solidFill>
              </a:rPr>
              <a:t>Priority</a:t>
            </a:r>
            <a:r>
              <a:rPr lang="en-US" dirty="0"/>
              <a:t> gives the holder of capital a superior right over others. It operates like an ace in a game of cards.</a:t>
            </a:r>
          </a:p>
          <a:p>
            <a:pPr marL="514350" indent="-514350">
              <a:buAutoNum type="arabicParenR"/>
            </a:pPr>
            <a:r>
              <a:rPr lang="en-US" b="1" dirty="0">
                <a:solidFill>
                  <a:srgbClr val="000090"/>
                </a:solidFill>
              </a:rPr>
              <a:t>Universality</a:t>
            </a:r>
            <a:r>
              <a:rPr lang="en-US" dirty="0"/>
              <a:t> ensures that the priority right will be upheld against anybody; it extends priority in space.</a:t>
            </a:r>
          </a:p>
          <a:p>
            <a:pPr marL="514350" indent="-514350">
              <a:buAutoNum type="arabicParenR" startAt="3"/>
            </a:pPr>
            <a:r>
              <a:rPr lang="en-US" b="1" dirty="0">
                <a:solidFill>
                  <a:srgbClr val="000090"/>
                </a:solidFill>
              </a:rPr>
              <a:t>Durability</a:t>
            </a:r>
            <a:r>
              <a:rPr lang="en-US" b="1" dirty="0"/>
              <a:t> </a:t>
            </a:r>
            <a:r>
              <a:rPr lang="en-US" dirty="0"/>
              <a:t>insulates capital from a range of creditor claims; it extends priority in time. </a:t>
            </a:r>
          </a:p>
          <a:p>
            <a:pPr marL="514350" indent="-514350">
              <a:buAutoNum type="arabicParenR" startAt="3"/>
            </a:pPr>
            <a:endParaRPr lang="en-US" dirty="0"/>
          </a:p>
          <a:p>
            <a:pPr marL="0" indent="0">
              <a:buNone/>
            </a:pPr>
            <a:r>
              <a:rPr lang="en-US" dirty="0"/>
              <a:t>Each of these attributes strengthens capital relative to other assets, but the key attribute for amassing wealth over time is durability.  </a:t>
            </a:r>
          </a:p>
          <a:p>
            <a:pPr marL="0" indent="0">
              <a:buNone/>
            </a:pPr>
            <a:r>
              <a:rPr lang="en-US" dirty="0"/>
              <a:t>(</a:t>
            </a:r>
            <a:r>
              <a:rPr lang="en-US" b="1" dirty="0">
                <a:solidFill>
                  <a:srgbClr val="660066"/>
                </a:solidFill>
              </a:rPr>
              <a:t>Katharina </a:t>
            </a:r>
            <a:r>
              <a:rPr lang="en-US" b="1" dirty="0" err="1">
                <a:solidFill>
                  <a:srgbClr val="660066"/>
                </a:solidFill>
              </a:rPr>
              <a:t>Pistor</a:t>
            </a:r>
            <a:r>
              <a:rPr lang="en-US" b="1" dirty="0">
                <a:solidFill>
                  <a:srgbClr val="660066"/>
                </a:solidFill>
              </a:rPr>
              <a:t>, forthcoming book</a:t>
            </a:r>
            <a:r>
              <a:rPr lang="en-US" dirty="0"/>
              <a:t>)</a:t>
            </a:r>
          </a:p>
          <a:p>
            <a:endParaRPr lang="en-US" dirty="0"/>
          </a:p>
        </p:txBody>
      </p:sp>
    </p:spTree>
    <p:extLst>
      <p:ext uri="{BB962C8B-B14F-4D97-AF65-F5344CB8AC3E}">
        <p14:creationId xmlns:p14="http://schemas.microsoft.com/office/powerpoint/2010/main" val="2743687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042737"/>
          </a:xfrm>
          <a:solidFill>
            <a:srgbClr val="660066"/>
          </a:solidFill>
        </p:spPr>
        <p:txBody>
          <a:bodyPr/>
          <a:lstStyle/>
          <a:p>
            <a:r>
              <a:rPr lang="en-US" dirty="0">
                <a:solidFill>
                  <a:schemeClr val="bg1"/>
                </a:solidFill>
              </a:rPr>
              <a:t>Trade secrets vs. IPR</a:t>
            </a:r>
          </a:p>
        </p:txBody>
      </p:sp>
      <p:sp>
        <p:nvSpPr>
          <p:cNvPr id="3" name="Segnaposto contenuto 2"/>
          <p:cNvSpPr>
            <a:spLocks noGrp="1"/>
          </p:cNvSpPr>
          <p:nvPr>
            <p:ph idx="1"/>
          </p:nvPr>
        </p:nvSpPr>
        <p:spPr>
          <a:xfrm>
            <a:off x="457199" y="1310106"/>
            <a:ext cx="8539747" cy="5440948"/>
          </a:xfrm>
        </p:spPr>
        <p:txBody>
          <a:bodyPr>
            <a:normAutofit fontScale="70000" lnSpcReduction="20000"/>
          </a:bodyPr>
          <a:lstStyle/>
          <a:p>
            <a:pPr marL="0" indent="0">
              <a:buNone/>
            </a:pPr>
            <a:r>
              <a:rPr lang="en-US" dirty="0"/>
              <a:t>Even if  trade secrets can be seen  as  a primitive  form intellectual property  they cannot be included among capital assets  because </a:t>
            </a:r>
            <a:r>
              <a:rPr lang="en-US" b="1" dirty="0">
                <a:solidFill>
                  <a:srgbClr val="000090"/>
                </a:solidFill>
              </a:rPr>
              <a:t>they lack the attributes of priority, durability and universality</a:t>
            </a:r>
            <a:r>
              <a:rPr lang="en-US" b="1" dirty="0">
                <a:solidFill>
                  <a:srgbClr val="660066"/>
                </a:solidFill>
              </a:rPr>
              <a:t> </a:t>
            </a:r>
            <a:r>
              <a:rPr lang="en-US" dirty="0"/>
              <a:t>which characterizes IPR.</a:t>
            </a:r>
          </a:p>
          <a:p>
            <a:endParaRPr lang="en-US" dirty="0"/>
          </a:p>
          <a:p>
            <a:pPr marL="0" indent="0">
              <a:buNone/>
            </a:pPr>
            <a:r>
              <a:rPr lang="en-US" b="1" dirty="0">
                <a:solidFill>
                  <a:srgbClr val="000090"/>
                </a:solidFill>
              </a:rPr>
              <a:t>1) </a:t>
            </a:r>
            <a:r>
              <a:rPr lang="en-US" dirty="0"/>
              <a:t>The holder of a trade secret has </a:t>
            </a:r>
            <a:r>
              <a:rPr lang="en-US" b="1" dirty="0">
                <a:solidFill>
                  <a:srgbClr val="000090"/>
                </a:solidFill>
              </a:rPr>
              <a:t>no priority </a:t>
            </a:r>
            <a:r>
              <a:rPr lang="en-US" dirty="0"/>
              <a:t>towards other holders of trade secrets. Unlike the case of IPR his right is not like an ace in a  house of cards.</a:t>
            </a:r>
          </a:p>
          <a:p>
            <a:endParaRPr lang="en-US" dirty="0"/>
          </a:p>
          <a:p>
            <a:pPr marL="0" indent="0">
              <a:buNone/>
            </a:pPr>
            <a:r>
              <a:rPr lang="en-US" b="1" dirty="0">
                <a:solidFill>
                  <a:srgbClr val="000090"/>
                </a:solidFill>
              </a:rPr>
              <a:t>2 )</a:t>
            </a:r>
            <a:r>
              <a:rPr lang="en-US" dirty="0"/>
              <a:t>The right to enforce trade secrets is </a:t>
            </a:r>
            <a:r>
              <a:rPr lang="en-US" b="1" dirty="0">
                <a:solidFill>
                  <a:srgbClr val="000090"/>
                </a:solidFill>
              </a:rPr>
              <a:t>not universal</a:t>
            </a:r>
            <a:r>
              <a:rPr lang="en-US" dirty="0"/>
              <a:t>. It holds only against individuals who got the knowledge from the person who developed the technology. By contrast the universality of intellectual property rights ensures that  priority can be upheld against anybody.</a:t>
            </a:r>
          </a:p>
          <a:p>
            <a:endParaRPr lang="en-US" dirty="0"/>
          </a:p>
          <a:p>
            <a:pPr marL="0" indent="0">
              <a:buNone/>
            </a:pPr>
            <a:r>
              <a:rPr lang="en-US" b="1" dirty="0"/>
              <a:t>3)</a:t>
            </a:r>
            <a:r>
              <a:rPr lang="en-US" dirty="0"/>
              <a:t> Trade secrets are </a:t>
            </a:r>
            <a:r>
              <a:rPr lang="en-US" b="1" dirty="0">
                <a:solidFill>
                  <a:srgbClr val="000090"/>
                </a:solidFill>
              </a:rPr>
              <a:t>not durable. </a:t>
            </a:r>
            <a:r>
              <a:rPr lang="en-US" dirty="0"/>
              <a:t>They can expire at any moment in time when the technology is available in the public space. By contrast, IPR have a durability of 20 years (usually for patents) which is longer than most other tools used in production.</a:t>
            </a:r>
          </a:p>
          <a:p>
            <a:endParaRPr lang="en-US" dirty="0"/>
          </a:p>
        </p:txBody>
      </p:sp>
    </p:spTree>
    <p:extLst>
      <p:ext uri="{BB962C8B-B14F-4D97-AF65-F5344CB8AC3E}">
        <p14:creationId xmlns:p14="http://schemas.microsoft.com/office/powerpoint/2010/main" val="410465566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29306"/>
          </a:xfrm>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r>
              <a:rPr lang="en-US" dirty="0">
                <a:solidFill>
                  <a:schemeClr val="bg1"/>
                </a:solidFill>
              </a:rPr>
              <a:t>Intangibles and Specificity</a:t>
            </a:r>
          </a:p>
        </p:txBody>
      </p:sp>
      <p:sp>
        <p:nvSpPr>
          <p:cNvPr id="3" name="Content Placeholder 2"/>
          <p:cNvSpPr>
            <a:spLocks noGrp="1"/>
          </p:cNvSpPr>
          <p:nvPr>
            <p:ph idx="1"/>
          </p:nvPr>
        </p:nvSpPr>
        <p:spPr>
          <a:xfrm>
            <a:off x="1" y="780609"/>
            <a:ext cx="9144000" cy="6077391"/>
          </a:xfrm>
          <a:ln>
            <a:solidFill>
              <a:srgbClr val="FFFF00"/>
            </a:solidFill>
          </a:ln>
        </p:spPr>
        <p:txBody>
          <a:bodyPr>
            <a:normAutofit fontScale="85000" lnSpcReduction="20000"/>
          </a:bodyPr>
          <a:lstStyle/>
          <a:p>
            <a:pPr marL="0" indent="0">
              <a:buNone/>
            </a:pPr>
            <a:r>
              <a:rPr lang="en-US" dirty="0"/>
              <a:t>The increased intensity of </a:t>
            </a:r>
            <a:r>
              <a:rPr lang="en-US" dirty="0">
                <a:solidFill>
                  <a:srgbClr val="0000FF"/>
                </a:solidFill>
              </a:rPr>
              <a:t>intangible</a:t>
            </a:r>
            <a:r>
              <a:rPr lang="en-US" dirty="0"/>
              <a:t> assets has </a:t>
            </a:r>
            <a:r>
              <a:rPr lang="en-US" dirty="0">
                <a:solidFill>
                  <a:srgbClr val="0000FF"/>
                </a:solidFill>
              </a:rPr>
              <a:t>increased</a:t>
            </a:r>
            <a:r>
              <a:rPr lang="en-US" dirty="0"/>
              <a:t> the degree of </a:t>
            </a:r>
            <a:r>
              <a:rPr lang="en-US" dirty="0">
                <a:solidFill>
                  <a:srgbClr val="0000FF"/>
                </a:solidFill>
              </a:rPr>
              <a:t>specificity</a:t>
            </a:r>
            <a:r>
              <a:rPr lang="en-US" dirty="0"/>
              <a:t> of the assets of the firms.</a:t>
            </a:r>
          </a:p>
          <a:p>
            <a:pPr marL="0" indent="0">
              <a:buNone/>
            </a:pPr>
            <a:r>
              <a:rPr lang="en-US" dirty="0"/>
              <a:t>Trade-marks, patents, reputation, copyrights, design and projects ownership and industrial secrets are often </a:t>
            </a:r>
            <a:r>
              <a:rPr lang="en-US" dirty="0">
                <a:solidFill>
                  <a:srgbClr val="0000FF"/>
                </a:solidFill>
              </a:rPr>
              <a:t>unique assets</a:t>
            </a:r>
            <a:r>
              <a:rPr lang="en-US" dirty="0"/>
              <a:t> that can be hardly redeployed in other firms. Unlike, buildings, land, plants, industrial machines, trucks or airplanes, they do not have thick markets and offer a very poor collateral.</a:t>
            </a:r>
          </a:p>
          <a:p>
            <a:pPr marL="0" indent="0">
              <a:buNone/>
            </a:pPr>
            <a:endParaRPr lang="en-US" dirty="0"/>
          </a:p>
          <a:p>
            <a:pPr marL="0" indent="0">
              <a:buNone/>
            </a:pPr>
            <a:r>
              <a:rPr lang="en-US" dirty="0"/>
              <a:t>The weightless economy makes traditional </a:t>
            </a:r>
            <a:r>
              <a:rPr lang="en-US" dirty="0">
                <a:solidFill>
                  <a:srgbClr val="0000FF"/>
                </a:solidFill>
              </a:rPr>
              <a:t>banking</a:t>
            </a:r>
            <a:r>
              <a:rPr lang="en-US" dirty="0"/>
              <a:t> increasingly </a:t>
            </a:r>
            <a:r>
              <a:rPr lang="en-US" dirty="0">
                <a:solidFill>
                  <a:srgbClr val="0000FF"/>
                </a:solidFill>
              </a:rPr>
              <a:t>difficult</a:t>
            </a:r>
            <a:r>
              <a:rPr lang="en-US" dirty="0"/>
              <a:t>. The equity-debt ratio has increased and this has </a:t>
            </a:r>
            <a:r>
              <a:rPr lang="en-US" dirty="0">
                <a:solidFill>
                  <a:srgbClr val="0000FF"/>
                </a:solidFill>
              </a:rPr>
              <a:t>in turn </a:t>
            </a:r>
            <a:r>
              <a:rPr lang="en-US" dirty="0"/>
              <a:t>increased the specificity of assets. </a:t>
            </a:r>
            <a:r>
              <a:rPr lang="it-IT" dirty="0"/>
              <a:t> </a:t>
            </a:r>
          </a:p>
          <a:p>
            <a:pPr marL="0" indent="0">
              <a:buNone/>
            </a:pPr>
            <a:r>
              <a:rPr lang="is-IS" dirty="0"/>
              <a:t> Since intangibles have </a:t>
            </a:r>
            <a:r>
              <a:rPr lang="is-IS" dirty="0">
                <a:solidFill>
                  <a:srgbClr val="0000FF"/>
                </a:solidFill>
              </a:rPr>
              <a:t>no thick markets </a:t>
            </a:r>
            <a:r>
              <a:rPr lang="is-IS" dirty="0"/>
              <a:t>the values of the companies have become </a:t>
            </a:r>
            <a:r>
              <a:rPr lang="is-IS" dirty="0">
                <a:solidFill>
                  <a:srgbClr val="0000FF"/>
                </a:solidFill>
              </a:rPr>
              <a:t>more volatile. </a:t>
            </a:r>
          </a:p>
          <a:p>
            <a:pPr marL="0" indent="0">
              <a:buNone/>
            </a:pPr>
            <a:r>
              <a:rPr lang="is-IS" dirty="0"/>
              <a:t>Because of intangibles, financial wealth has greatly increased. </a:t>
            </a:r>
          </a:p>
          <a:p>
            <a:pPr marL="0" indent="0">
              <a:buNone/>
            </a:pPr>
            <a:r>
              <a:rPr lang="en-US" dirty="0"/>
              <a:t>Unfortunately  greater </a:t>
            </a:r>
            <a:r>
              <a:rPr lang="en-US" dirty="0">
                <a:solidFill>
                  <a:srgbClr val="0000FF"/>
                </a:solidFill>
              </a:rPr>
              <a:t>financial wealth </a:t>
            </a:r>
            <a:r>
              <a:rPr lang="en-US" dirty="0"/>
              <a:t>has </a:t>
            </a:r>
            <a:r>
              <a:rPr lang="en-US" dirty="0">
                <a:solidFill>
                  <a:srgbClr val="0000FF"/>
                </a:solidFill>
              </a:rPr>
              <a:t>not</a:t>
            </a:r>
            <a:r>
              <a:rPr lang="en-US" dirty="0"/>
              <a:t> gone together with an increase of </a:t>
            </a:r>
            <a:r>
              <a:rPr lang="en-US" dirty="0">
                <a:solidFill>
                  <a:srgbClr val="0000FF"/>
                </a:solidFill>
              </a:rPr>
              <a:t>productive capital</a:t>
            </a:r>
            <a:r>
              <a:rPr lang="is-IS" dirty="0"/>
              <a:t>…....</a:t>
            </a:r>
            <a:endParaRPr lang="en-US" dirty="0"/>
          </a:p>
        </p:txBody>
      </p:sp>
    </p:spTree>
    <p:extLst>
      <p:ext uri="{BB962C8B-B14F-4D97-AF65-F5344CB8AC3E}">
        <p14:creationId xmlns:p14="http://schemas.microsoft.com/office/powerpoint/2010/main" val="104340162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036338" cy="768957"/>
          </a:xfrm>
        </p:spPr>
        <p:style>
          <a:lnRef idx="2">
            <a:schemeClr val="accent4">
              <a:shade val="50000"/>
            </a:schemeClr>
          </a:lnRef>
          <a:fillRef idx="1">
            <a:schemeClr val="accent4"/>
          </a:fillRef>
          <a:effectRef idx="0">
            <a:schemeClr val="accent4"/>
          </a:effectRef>
          <a:fontRef idx="minor">
            <a:schemeClr val="lt1"/>
          </a:fontRef>
        </p:style>
        <p:txBody>
          <a:bodyPr>
            <a:normAutofit/>
          </a:bodyPr>
          <a:lstStyle/>
          <a:p>
            <a:r>
              <a:rPr lang="en-US" dirty="0">
                <a:solidFill>
                  <a:srgbClr val="FFFFFF"/>
                </a:solidFill>
              </a:rPr>
              <a:t>Post-crises Financial Regulations  </a:t>
            </a:r>
          </a:p>
        </p:txBody>
      </p:sp>
      <p:sp>
        <p:nvSpPr>
          <p:cNvPr id="3" name="Content Placeholder 2"/>
          <p:cNvSpPr>
            <a:spLocks noGrp="1"/>
          </p:cNvSpPr>
          <p:nvPr>
            <p:ph idx="1"/>
          </p:nvPr>
        </p:nvSpPr>
        <p:spPr>
          <a:xfrm>
            <a:off x="104869" y="897118"/>
            <a:ext cx="9039131" cy="5960881"/>
          </a:xfrm>
        </p:spPr>
        <p:txBody>
          <a:bodyPr>
            <a:normAutofit fontScale="85000" lnSpcReduction="20000"/>
          </a:bodyPr>
          <a:lstStyle/>
          <a:p>
            <a:r>
              <a:rPr lang="en-US" dirty="0"/>
              <a:t>Tougher financial regulations have been seen as the main remedy to the financial crisis. With the Dodd-Frank act, the U. S. have seen a return to a diluted version of of the </a:t>
            </a:r>
            <a:r>
              <a:rPr lang="en-US" dirty="0">
                <a:solidFill>
                  <a:srgbClr val="FF6600"/>
                </a:solidFill>
              </a:rPr>
              <a:t>1933 Glass-Steagall act. </a:t>
            </a:r>
            <a:r>
              <a:rPr lang="en-US" dirty="0"/>
              <a:t>With some exceptions, commercial banks should not engage in proprietary trading. </a:t>
            </a:r>
            <a:r>
              <a:rPr lang="en-US" dirty="0">
                <a:solidFill>
                  <a:srgbClr val="FF6600"/>
                </a:solidFill>
              </a:rPr>
              <a:t>Basel</a:t>
            </a:r>
            <a:r>
              <a:rPr lang="en-US" dirty="0"/>
              <a:t> II and Basel III have increased the capital and liquidity requirement of the banks.</a:t>
            </a:r>
          </a:p>
          <a:p>
            <a:r>
              <a:rPr lang="en-US" dirty="0"/>
              <a:t>These regulations are useful to restore some space for some finance in a </a:t>
            </a:r>
            <a:r>
              <a:rPr lang="en-US" dirty="0">
                <a:solidFill>
                  <a:srgbClr val="FF6600"/>
                </a:solidFill>
              </a:rPr>
              <a:t>“banking equilibrium</a:t>
            </a:r>
            <a:r>
              <a:rPr lang="en-US" dirty="0"/>
              <a:t>, overtaken by the speculative mood of the pre-crisis economy.</a:t>
            </a:r>
          </a:p>
          <a:p>
            <a:r>
              <a:rPr lang="en-US" dirty="0"/>
              <a:t>However </a:t>
            </a:r>
            <a:r>
              <a:rPr lang="en-US" dirty="0">
                <a:solidFill>
                  <a:srgbClr val="FF0000"/>
                </a:solidFill>
              </a:rPr>
              <a:t>in an investment </a:t>
            </a:r>
            <a:r>
              <a:rPr lang="en-US" dirty="0"/>
              <a:t>crisis these regulations cannot help too much. In some cases they may make banks </a:t>
            </a:r>
            <a:r>
              <a:rPr lang="en-US" dirty="0">
                <a:solidFill>
                  <a:srgbClr val="FF6600"/>
                </a:solidFill>
              </a:rPr>
              <a:t>too cautious </a:t>
            </a:r>
            <a:r>
              <a:rPr lang="en-US" dirty="0"/>
              <a:t>in a period in which quantitative easing, even in the form of helicopter money, is advocated to re-launch the economy. </a:t>
            </a:r>
          </a:p>
          <a:p>
            <a:r>
              <a:rPr lang="en-US" dirty="0"/>
              <a:t>Its is now becoming clear that the problem is </a:t>
            </a:r>
            <a:r>
              <a:rPr lang="en-US" dirty="0">
                <a:solidFill>
                  <a:srgbClr val="FF6600"/>
                </a:solidFill>
              </a:rPr>
              <a:t>low effective demand! </a:t>
            </a:r>
          </a:p>
          <a:p>
            <a:endParaRPr lang="en-US" dirty="0"/>
          </a:p>
          <a:p>
            <a:endParaRPr lang="en-US" dirty="0"/>
          </a:p>
        </p:txBody>
      </p:sp>
    </p:spTree>
    <p:extLst>
      <p:ext uri="{BB962C8B-B14F-4D97-AF65-F5344CB8AC3E}">
        <p14:creationId xmlns:p14="http://schemas.microsoft.com/office/powerpoint/2010/main" val="8048331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755167"/>
          </a:xfrm>
          <a:solidFill>
            <a:schemeClr val="accent3">
              <a:lumMod val="50000"/>
            </a:schemeClr>
          </a:solidFill>
        </p:spPr>
        <p:txBody>
          <a:bodyPr>
            <a:normAutofit fontScale="90000"/>
          </a:bodyPr>
          <a:lstStyle/>
          <a:p>
            <a:r>
              <a:rPr lang="en-US" dirty="0">
                <a:solidFill>
                  <a:schemeClr val="accent3">
                    <a:lumMod val="20000"/>
                    <a:lumOff val="80000"/>
                  </a:schemeClr>
                </a:solidFill>
              </a:rPr>
              <a:t>Asset regulations vs. financial regulations</a:t>
            </a:r>
          </a:p>
        </p:txBody>
      </p:sp>
      <p:sp>
        <p:nvSpPr>
          <p:cNvPr id="3" name="Segnaposto contenuto 2"/>
          <p:cNvSpPr>
            <a:spLocks noGrp="1"/>
          </p:cNvSpPr>
          <p:nvPr>
            <p:ph idx="1"/>
          </p:nvPr>
        </p:nvSpPr>
        <p:spPr>
          <a:xfrm>
            <a:off x="457199" y="755166"/>
            <a:ext cx="8512329" cy="6018449"/>
          </a:xfrm>
          <a:ln/>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pPr marL="0" indent="0">
              <a:buNone/>
            </a:pPr>
            <a:r>
              <a:rPr lang="en-US" dirty="0"/>
              <a:t>Finance is about IOU </a:t>
            </a:r>
            <a:r>
              <a:rPr lang="en-US" dirty="0">
                <a:solidFill>
                  <a:srgbClr val="FF0000"/>
                </a:solidFill>
              </a:rPr>
              <a:t>claims on certain assets</a:t>
            </a:r>
            <a:r>
              <a:rPr lang="en-US" dirty="0"/>
              <a:t>. Standard financial regulations are about the </a:t>
            </a:r>
            <a:r>
              <a:rPr lang="en-US" dirty="0">
                <a:solidFill>
                  <a:srgbClr val="FF0000"/>
                </a:solidFill>
              </a:rPr>
              <a:t>nature of claims</a:t>
            </a:r>
            <a:r>
              <a:rPr lang="en-US" dirty="0"/>
              <a:t>.   Regulations need to change also the </a:t>
            </a:r>
            <a:r>
              <a:rPr lang="en-US" dirty="0">
                <a:solidFill>
                  <a:srgbClr val="FF0000"/>
                </a:solidFill>
              </a:rPr>
              <a:t>nature of the underlying assets.</a:t>
            </a:r>
          </a:p>
          <a:p>
            <a:pPr marL="0" indent="0">
              <a:buNone/>
            </a:pPr>
            <a:r>
              <a:rPr lang="en-US" dirty="0"/>
              <a:t>Many underlying assets have become  </a:t>
            </a:r>
            <a:r>
              <a:rPr lang="en-US" dirty="0">
                <a:solidFill>
                  <a:srgbClr val="FF0000"/>
                </a:solidFill>
              </a:rPr>
              <a:t>discounted rents of intellectual monopoly</a:t>
            </a:r>
            <a:r>
              <a:rPr lang="en-US" dirty="0"/>
              <a:t>. They generate huge incomes for a monopolist but they depress the average returns of the economy. </a:t>
            </a:r>
          </a:p>
          <a:p>
            <a:pPr marL="0" indent="0">
              <a:buNone/>
            </a:pPr>
            <a:endParaRPr lang="en-US" u="sng" dirty="0"/>
          </a:p>
          <a:p>
            <a:pPr marL="0" indent="0">
              <a:buNone/>
            </a:pPr>
            <a:r>
              <a:rPr lang="en-US" u="sng" dirty="0"/>
              <a:t>They </a:t>
            </a:r>
            <a:r>
              <a:rPr lang="en-US" u="sng" dirty="0">
                <a:solidFill>
                  <a:srgbClr val="FF0000"/>
                </a:solidFill>
              </a:rPr>
              <a:t>squeeze future effective demand </a:t>
            </a:r>
            <a:r>
              <a:rPr lang="en-US" u="sng" dirty="0"/>
              <a:t>by:</a:t>
            </a:r>
          </a:p>
          <a:p>
            <a:pPr marL="514350" indent="-514350">
              <a:buAutoNum type="arabicParenR"/>
            </a:pPr>
            <a:r>
              <a:rPr lang="en-US" dirty="0"/>
              <a:t>Making the monopolist a lazy investor.</a:t>
            </a:r>
          </a:p>
          <a:p>
            <a:pPr marL="514350" indent="-514350">
              <a:buAutoNum type="arabicParenR"/>
            </a:pPr>
            <a:r>
              <a:rPr lang="en-US" dirty="0"/>
              <a:t>Depriving competitors of valuable investment opportunities.</a:t>
            </a:r>
          </a:p>
          <a:p>
            <a:pPr marL="514350" indent="-514350">
              <a:buAutoNum type="arabicParenR"/>
            </a:pPr>
            <a:r>
              <a:rPr lang="en-US" dirty="0"/>
              <a:t>Creating huge inequalities depressing the average propensity to consume.</a:t>
            </a:r>
          </a:p>
          <a:p>
            <a:pPr marL="514350" indent="-514350">
              <a:buAutoNum type="arabicParenR"/>
            </a:pPr>
            <a:endParaRPr lang="en-US" dirty="0"/>
          </a:p>
          <a:p>
            <a:pPr marL="0" indent="0">
              <a:buNone/>
            </a:pPr>
            <a:r>
              <a:rPr lang="en-US" dirty="0"/>
              <a:t>We need </a:t>
            </a:r>
            <a:r>
              <a:rPr lang="en-US" dirty="0">
                <a:solidFill>
                  <a:srgbClr val="FF0000"/>
                </a:solidFill>
              </a:rPr>
              <a:t>regulations</a:t>
            </a:r>
            <a:r>
              <a:rPr lang="en-US" dirty="0"/>
              <a:t> that change the nature of the </a:t>
            </a:r>
            <a:r>
              <a:rPr lang="en-US" dirty="0">
                <a:solidFill>
                  <a:srgbClr val="FF0000"/>
                </a:solidFill>
              </a:rPr>
              <a:t>assets</a:t>
            </a:r>
            <a:r>
              <a:rPr lang="en-US" dirty="0"/>
              <a:t>.</a:t>
            </a:r>
          </a:p>
          <a:p>
            <a:pPr marL="0" indent="0">
              <a:buNone/>
            </a:pPr>
            <a:r>
              <a:rPr lang="en-US" dirty="0"/>
              <a:t>Again, we should think about them in a framework  of </a:t>
            </a:r>
            <a:r>
              <a:rPr lang="en-US" b="1" dirty="0">
                <a:solidFill>
                  <a:srgbClr val="000090"/>
                </a:solidFill>
              </a:rPr>
              <a:t>Incomplete Law!     </a:t>
            </a:r>
          </a:p>
          <a:p>
            <a:pPr marL="0" indent="0">
              <a:buNone/>
            </a:pPr>
            <a:endParaRPr lang="en-US" dirty="0"/>
          </a:p>
          <a:p>
            <a:endParaRPr lang="en-US" dirty="0"/>
          </a:p>
        </p:txBody>
      </p:sp>
    </p:spTree>
    <p:extLst>
      <p:ext uri="{BB962C8B-B14F-4D97-AF65-F5344CB8AC3E}">
        <p14:creationId xmlns:p14="http://schemas.microsoft.com/office/powerpoint/2010/main" val="80517013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705523"/>
          </a:xfrm>
          <a:solidFill>
            <a:schemeClr val="accent6">
              <a:lumMod val="20000"/>
              <a:lumOff val="80000"/>
            </a:schemeClr>
          </a:solidFill>
          <a:ln>
            <a:solidFill>
              <a:srgbClr val="FF0000"/>
            </a:solidFill>
          </a:ln>
        </p:spPr>
        <p:txBody>
          <a:bodyPr>
            <a:normAutofit fontScale="90000"/>
          </a:bodyPr>
          <a:lstStyle/>
          <a:p>
            <a:r>
              <a:rPr lang="en-US" dirty="0">
                <a:solidFill>
                  <a:srgbClr val="FF0000"/>
                </a:solidFill>
              </a:rPr>
              <a:t>Incomplete Legal Orderings (again!)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18952386"/>
              </p:ext>
            </p:extLst>
          </p:nvPr>
        </p:nvGraphicFramePr>
        <p:xfrm>
          <a:off x="657700" y="822960"/>
          <a:ext cx="8226318" cy="5669280"/>
        </p:xfrm>
        <a:graphic>
          <a:graphicData uri="http://schemas.openxmlformats.org/drawingml/2006/table">
            <a:tbl>
              <a:tblPr firstRow="1" firstCol="1" bandRow="1">
                <a:tableStyleId>{F5AB1C69-6EDB-4FF4-983F-18BD219EF322}</a:tableStyleId>
              </a:tblPr>
              <a:tblGrid>
                <a:gridCol w="1958442">
                  <a:extLst>
                    <a:ext uri="{9D8B030D-6E8A-4147-A177-3AD203B41FA5}">
                      <a16:colId xmlns:a16="http://schemas.microsoft.com/office/drawing/2014/main" val="20000"/>
                    </a:ext>
                  </a:extLst>
                </a:gridCol>
                <a:gridCol w="3053631">
                  <a:extLst>
                    <a:ext uri="{9D8B030D-6E8A-4147-A177-3AD203B41FA5}">
                      <a16:colId xmlns:a16="http://schemas.microsoft.com/office/drawing/2014/main" val="20001"/>
                    </a:ext>
                  </a:extLst>
                </a:gridCol>
                <a:gridCol w="3214245">
                  <a:extLst>
                    <a:ext uri="{9D8B030D-6E8A-4147-A177-3AD203B41FA5}">
                      <a16:colId xmlns:a16="http://schemas.microsoft.com/office/drawing/2014/main" val="20002"/>
                    </a:ext>
                  </a:extLst>
                </a:gridCol>
              </a:tblGrid>
              <a:tr h="814502">
                <a:tc>
                  <a:txBody>
                    <a:bodyPr/>
                    <a:lstStyle/>
                    <a:p>
                      <a:endParaRPr lang="en-US" sz="2000" dirty="0"/>
                    </a:p>
                  </a:txBody>
                  <a:tcPr>
                    <a:solidFill>
                      <a:srgbClr val="000000"/>
                    </a:solidFill>
                  </a:tcPr>
                </a:tc>
                <a:tc>
                  <a:txBody>
                    <a:bodyPr/>
                    <a:lstStyle/>
                    <a:p>
                      <a:r>
                        <a:rPr lang="en-US" sz="2000" dirty="0"/>
                        <a:t>Ex-ante</a:t>
                      </a:r>
                    </a:p>
                    <a:p>
                      <a:r>
                        <a:rPr lang="en-US" sz="2000" dirty="0"/>
                        <a:t>defined </a:t>
                      </a:r>
                    </a:p>
                    <a:p>
                      <a:r>
                        <a:rPr lang="en-US" sz="2000" dirty="0"/>
                        <a:t> liberties </a:t>
                      </a:r>
                    </a:p>
                  </a:txBody>
                  <a:tcPr>
                    <a:solidFill>
                      <a:srgbClr val="000000"/>
                    </a:solidFill>
                  </a:tcPr>
                </a:tc>
                <a:tc>
                  <a:txBody>
                    <a:bodyPr/>
                    <a:lstStyle/>
                    <a:p>
                      <a:r>
                        <a:rPr lang="en-US" sz="2000" dirty="0"/>
                        <a:t>Ex-post</a:t>
                      </a:r>
                    </a:p>
                    <a:p>
                      <a:r>
                        <a:rPr lang="en-US" sz="2000" dirty="0"/>
                        <a:t>Defined</a:t>
                      </a:r>
                    </a:p>
                    <a:p>
                      <a:r>
                        <a:rPr lang="en-US" sz="2000" dirty="0"/>
                        <a:t>liberties </a:t>
                      </a:r>
                    </a:p>
                  </a:txBody>
                  <a:tcPr>
                    <a:solidFill>
                      <a:srgbClr val="000000"/>
                    </a:solidFill>
                  </a:tcPr>
                </a:tc>
                <a:extLst>
                  <a:ext uri="{0D108BD9-81ED-4DB2-BD59-A6C34878D82A}">
                    <a16:rowId xmlns:a16="http://schemas.microsoft.com/office/drawing/2014/main" val="10000"/>
                  </a:ext>
                </a:extLst>
              </a:tr>
              <a:tr h="2438400">
                <a:tc>
                  <a:txBody>
                    <a:bodyPr/>
                    <a:lstStyle/>
                    <a:p>
                      <a:r>
                        <a:rPr lang="en-US" sz="2000" dirty="0"/>
                        <a:t>Ex-ante</a:t>
                      </a:r>
                    </a:p>
                    <a:p>
                      <a:r>
                        <a:rPr lang="en-US" sz="2000" dirty="0"/>
                        <a:t>defined</a:t>
                      </a:r>
                    </a:p>
                    <a:p>
                      <a:r>
                        <a:rPr lang="en-US" sz="2000" dirty="0"/>
                        <a:t>rights</a:t>
                      </a:r>
                    </a:p>
                    <a:p>
                      <a:endParaRPr lang="en-US" sz="2000" dirty="0"/>
                    </a:p>
                    <a:p>
                      <a:endParaRPr lang="en-US" sz="2000" dirty="0"/>
                    </a:p>
                  </a:txBody>
                  <a:tcPr>
                    <a:solidFill>
                      <a:srgbClr val="000000"/>
                    </a:solidFill>
                  </a:tcPr>
                </a:tc>
                <a:tc>
                  <a:txBody>
                    <a:bodyPr/>
                    <a:lstStyle/>
                    <a:p>
                      <a:r>
                        <a:rPr lang="en-US" sz="2000" dirty="0">
                          <a:solidFill>
                            <a:srgbClr val="000000"/>
                          </a:solidFill>
                        </a:rPr>
                        <a:t>(1)  Complete Contracts on very well-defined</a:t>
                      </a:r>
                      <a:r>
                        <a:rPr lang="en-US" sz="2000" baseline="0" dirty="0">
                          <a:solidFill>
                            <a:srgbClr val="000000"/>
                          </a:solidFill>
                        </a:rPr>
                        <a:t> research projects.</a:t>
                      </a:r>
                      <a:endParaRPr lang="en-US" sz="2000" dirty="0">
                        <a:solidFill>
                          <a:srgbClr val="000000"/>
                        </a:solidFill>
                      </a:endParaRPr>
                    </a:p>
                  </a:txBody>
                  <a:tcPr>
                    <a:solidFill>
                      <a:schemeClr val="bg1"/>
                    </a:solidFill>
                  </a:tcPr>
                </a:tc>
                <a:tc>
                  <a:txBody>
                    <a:bodyPr/>
                    <a:lstStyle/>
                    <a:p>
                      <a:r>
                        <a:rPr lang="en-US" sz="2000" dirty="0">
                          <a:solidFill>
                            <a:srgbClr val="000000"/>
                          </a:solidFill>
                        </a:rPr>
                        <a:t>(2</a:t>
                      </a:r>
                      <a:r>
                        <a:rPr lang="en-US" sz="2000" b="1" dirty="0">
                          <a:solidFill>
                            <a:srgbClr val="000000"/>
                          </a:solidFill>
                        </a:rPr>
                        <a:t> )</a:t>
                      </a:r>
                      <a:r>
                        <a:rPr lang="en-US" sz="2000" b="1" baseline="0" dirty="0">
                          <a:solidFill>
                            <a:srgbClr val="000000"/>
                          </a:solidFill>
                        </a:rPr>
                        <a:t>  Intellectual property.</a:t>
                      </a:r>
                    </a:p>
                    <a:p>
                      <a:r>
                        <a:rPr lang="en-US" sz="2000" b="1" baseline="0" dirty="0">
                          <a:solidFill>
                            <a:srgbClr val="000000"/>
                          </a:solidFill>
                        </a:rPr>
                        <a:t>(Closed Science)</a:t>
                      </a:r>
                    </a:p>
                    <a:p>
                      <a:r>
                        <a:rPr lang="en-US" sz="2000" b="1" i="1" baseline="0" dirty="0">
                          <a:solidFill>
                            <a:srgbClr val="000000"/>
                          </a:solidFill>
                        </a:rPr>
                        <a:t>Trade Secret Restrictions</a:t>
                      </a:r>
                    </a:p>
                    <a:p>
                      <a:endParaRPr lang="en-US" sz="2000" b="1" dirty="0">
                        <a:solidFill>
                          <a:srgbClr val="000000"/>
                        </a:solidFill>
                      </a:endParaRPr>
                    </a:p>
                  </a:txBody>
                  <a:tcPr>
                    <a:solidFill>
                      <a:schemeClr val="bg1"/>
                    </a:solidFill>
                  </a:tcPr>
                </a:tc>
                <a:extLst>
                  <a:ext uri="{0D108BD9-81ED-4DB2-BD59-A6C34878D82A}">
                    <a16:rowId xmlns:a16="http://schemas.microsoft.com/office/drawing/2014/main" val="10001"/>
                  </a:ext>
                </a:extLst>
              </a:tr>
              <a:tr h="2225040">
                <a:tc>
                  <a:txBody>
                    <a:bodyPr/>
                    <a:lstStyle/>
                    <a:p>
                      <a:r>
                        <a:rPr lang="en-US" sz="2000" dirty="0"/>
                        <a:t>Ex-post</a:t>
                      </a:r>
                    </a:p>
                    <a:p>
                      <a:r>
                        <a:rPr lang="en-US" sz="2000" dirty="0"/>
                        <a:t>defined</a:t>
                      </a:r>
                    </a:p>
                    <a:p>
                      <a:r>
                        <a:rPr lang="en-US" sz="2000" dirty="0"/>
                        <a:t>rights</a:t>
                      </a:r>
                    </a:p>
                    <a:p>
                      <a:endParaRPr lang="en-US" sz="2000" dirty="0"/>
                    </a:p>
                  </a:txBody>
                  <a:tcPr>
                    <a:solidFill>
                      <a:srgbClr val="000000"/>
                    </a:solidFill>
                  </a:tcPr>
                </a:tc>
                <a:tc>
                  <a:txBody>
                    <a:bodyPr/>
                    <a:lstStyle/>
                    <a:p>
                      <a:pPr marL="457200" indent="-457200">
                        <a:buAutoNum type="arabicParenBoth" startAt="3"/>
                      </a:pPr>
                      <a:endParaRPr lang="en-US" sz="2000" b="1" dirty="0">
                        <a:solidFill>
                          <a:srgbClr val="000000"/>
                        </a:solidFill>
                      </a:endParaRPr>
                    </a:p>
                    <a:p>
                      <a:pPr marL="457200" indent="-457200">
                        <a:buAutoNum type="arabicParenBoth" startAt="3"/>
                      </a:pPr>
                      <a:r>
                        <a:rPr lang="en-US" sz="2000" b="1" dirty="0">
                          <a:solidFill>
                            <a:srgbClr val="000000"/>
                          </a:solidFill>
                        </a:rPr>
                        <a:t>Academic</a:t>
                      </a:r>
                      <a:r>
                        <a:rPr lang="en-US" sz="2000" b="1" baseline="0" dirty="0">
                          <a:solidFill>
                            <a:srgbClr val="000000"/>
                          </a:solidFill>
                        </a:rPr>
                        <a:t> Research Rewards</a:t>
                      </a:r>
                    </a:p>
                    <a:p>
                      <a:pPr marL="0" indent="0">
                        <a:buNone/>
                      </a:pPr>
                      <a:r>
                        <a:rPr lang="en-US" sz="2000" b="1" baseline="0" dirty="0">
                          <a:solidFill>
                            <a:srgbClr val="000000"/>
                          </a:solidFill>
                        </a:rPr>
                        <a:t>     (Open Science)</a:t>
                      </a:r>
                    </a:p>
                    <a:p>
                      <a:pPr marL="0" indent="0">
                        <a:buNone/>
                      </a:pPr>
                      <a:r>
                        <a:rPr lang="en-US" sz="2000" b="1" i="1" dirty="0">
                          <a:solidFill>
                            <a:srgbClr val="000000"/>
                          </a:solidFill>
                        </a:rPr>
                        <a:t>Artisanal independence</a:t>
                      </a:r>
                      <a:endParaRPr lang="en-US" sz="2000" b="1" i="1" baseline="0" dirty="0">
                        <a:solidFill>
                          <a:srgbClr val="000000"/>
                        </a:solidFill>
                      </a:endParaRPr>
                    </a:p>
                    <a:p>
                      <a:pPr marL="0" indent="0">
                        <a:buNone/>
                      </a:pPr>
                      <a:endParaRPr lang="en-US" sz="2000" b="1" dirty="0">
                        <a:solidFill>
                          <a:srgbClr val="000000"/>
                        </a:solidFill>
                      </a:endParaRPr>
                    </a:p>
                  </a:txBody>
                  <a:tcPr>
                    <a:solidFill>
                      <a:schemeClr val="bg1"/>
                    </a:solidFill>
                  </a:tcPr>
                </a:tc>
                <a:tc>
                  <a:txBody>
                    <a:bodyPr/>
                    <a:lstStyle/>
                    <a:p>
                      <a:endParaRPr lang="en-US" sz="2000" dirty="0">
                        <a:solidFill>
                          <a:srgbClr val="000000"/>
                        </a:solidFill>
                      </a:endParaRPr>
                    </a:p>
                    <a:p>
                      <a:r>
                        <a:rPr lang="en-US" sz="2000" dirty="0">
                          <a:solidFill>
                            <a:srgbClr val="000000"/>
                          </a:solidFill>
                        </a:rPr>
                        <a:t>(4 ) Fruits</a:t>
                      </a:r>
                      <a:r>
                        <a:rPr lang="en-US" sz="2000" baseline="0" dirty="0">
                          <a:solidFill>
                            <a:srgbClr val="000000"/>
                          </a:solidFill>
                        </a:rPr>
                        <a:t> of f</a:t>
                      </a:r>
                      <a:r>
                        <a:rPr lang="en-US" sz="2000" dirty="0">
                          <a:solidFill>
                            <a:srgbClr val="000000"/>
                          </a:solidFill>
                        </a:rPr>
                        <a:t>ree and creative</a:t>
                      </a:r>
                      <a:r>
                        <a:rPr lang="en-US" sz="2000" baseline="0" dirty="0">
                          <a:solidFill>
                            <a:srgbClr val="000000"/>
                          </a:solidFill>
                        </a:rPr>
                        <a:t> intellectual exchanges. Forms of collective learning.</a:t>
                      </a:r>
                      <a:r>
                        <a:rPr lang="en-US" sz="2000" dirty="0">
                          <a:solidFill>
                            <a:srgbClr val="000000"/>
                          </a:solidFill>
                        </a:rPr>
                        <a:t> </a:t>
                      </a:r>
                    </a:p>
                  </a:txBody>
                  <a:tcPr>
                    <a:solidFill>
                      <a:schemeClr val="bg1"/>
                    </a:solidFill>
                  </a:tcPr>
                </a:tc>
                <a:extLst>
                  <a:ext uri="{0D108BD9-81ED-4DB2-BD59-A6C34878D82A}">
                    <a16:rowId xmlns:a16="http://schemas.microsoft.com/office/drawing/2014/main" val="10002"/>
                  </a:ext>
                </a:extLst>
              </a:tr>
            </a:tbl>
          </a:graphicData>
        </a:graphic>
      </p:graphicFrame>
      <p:sp>
        <p:nvSpPr>
          <p:cNvPr id="9" name="Up Arrow 8"/>
          <p:cNvSpPr/>
          <p:nvPr/>
        </p:nvSpPr>
        <p:spPr>
          <a:xfrm rot="1634829" flipH="1">
            <a:off x="5723676" y="2777802"/>
            <a:ext cx="255284" cy="2932422"/>
          </a:xfrm>
          <a:prstGeom prst="upArrow">
            <a:avLst>
              <a:gd name="adj1" fmla="val 35944"/>
              <a:gd name="adj2" fmla="val 50000"/>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758970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45285" y="0"/>
            <a:ext cx="7498714" cy="1336792"/>
          </a:xfrm>
          <a:solidFill>
            <a:srgbClr val="000000"/>
          </a:solidFill>
        </p:spPr>
        <p:txBody>
          <a:bodyPr>
            <a:normAutofit/>
          </a:bodyPr>
          <a:lstStyle/>
          <a:p>
            <a:r>
              <a:rPr lang="en-US" dirty="0">
                <a:solidFill>
                  <a:schemeClr val="tx2">
                    <a:lumMod val="20000"/>
                    <a:lumOff val="80000"/>
                  </a:schemeClr>
                </a:solidFill>
              </a:rPr>
              <a:t>Knowledge-intensive things </a:t>
            </a:r>
          </a:p>
        </p:txBody>
      </p:sp>
      <p:sp>
        <p:nvSpPr>
          <p:cNvPr id="3" name="Segnaposto contenuto 2"/>
          <p:cNvSpPr>
            <a:spLocks noGrp="1"/>
          </p:cNvSpPr>
          <p:nvPr>
            <p:ph idx="1"/>
          </p:nvPr>
        </p:nvSpPr>
        <p:spPr>
          <a:xfrm>
            <a:off x="0" y="1336792"/>
            <a:ext cx="9144000" cy="5521207"/>
          </a:xfrm>
        </p:spPr>
        <p:txBody>
          <a:bodyPr>
            <a:noAutofit/>
          </a:bodyPr>
          <a:lstStyle/>
          <a:p>
            <a:r>
              <a:rPr lang="en-US" sz="2400" dirty="0"/>
              <a:t>The “intangible” corporation has become an </a:t>
            </a:r>
            <a:r>
              <a:rPr lang="en-US" sz="2400" dirty="0">
                <a:solidFill>
                  <a:srgbClr val="FF0000"/>
                </a:solidFill>
              </a:rPr>
              <a:t>irresponsible thing</a:t>
            </a:r>
            <a:r>
              <a:rPr lang="en-US" sz="2400" dirty="0"/>
              <a:t>. Thanks to strong IPRs, production can be outsourced and many  stakeholders have lost rights in the corporation.</a:t>
            </a:r>
          </a:p>
          <a:p>
            <a:r>
              <a:rPr lang="en-US" sz="2400" dirty="0"/>
              <a:t> Since its profits derive mainly from intellectual monopoly , the knowledge intensive corporation is also a </a:t>
            </a:r>
            <a:r>
              <a:rPr lang="en-US" sz="2400" dirty="0">
                <a:solidFill>
                  <a:srgbClr val="FF0000"/>
                </a:solidFill>
              </a:rPr>
              <a:t>litigation-intensive one</a:t>
            </a:r>
            <a:r>
              <a:rPr lang="en-US" sz="2400" dirty="0"/>
              <a:t>. As a shareholders’ thing the corporation is ready to find all the possible ways to defend and expand the knowledge, disembodied from the workers, that  it also owns as a thing.</a:t>
            </a:r>
          </a:p>
          <a:p>
            <a:r>
              <a:rPr lang="en-US" sz="2400" dirty="0"/>
              <a:t>The main advantage of legal personality lies now on the possibility of </a:t>
            </a:r>
            <a:r>
              <a:rPr lang="en-US" sz="2400" dirty="0">
                <a:solidFill>
                  <a:srgbClr val="FF0000"/>
                </a:solidFill>
              </a:rPr>
              <a:t>assembling large packages of complementary </a:t>
            </a:r>
            <a:r>
              <a:rPr lang="en-US" sz="2400" dirty="0"/>
              <a:t>knowledge and partially overcoming the anti-commons tragedies arising from knowledge privatization. This partial solution of the anti-commons problem comes together with an even </a:t>
            </a:r>
            <a:r>
              <a:rPr lang="en-US" sz="2400" dirty="0">
                <a:solidFill>
                  <a:srgbClr val="FF0000"/>
                </a:solidFill>
              </a:rPr>
              <a:t>greater monopoly power </a:t>
            </a:r>
            <a:r>
              <a:rPr lang="en-US" sz="2400" dirty="0"/>
              <a:t>of the modern corporation.</a:t>
            </a:r>
          </a:p>
          <a:p>
            <a:endParaRPr lang="en-US" sz="2400" dirty="0"/>
          </a:p>
        </p:txBody>
      </p:sp>
      <p:pic>
        <p:nvPicPr>
          <p:cNvPr id="4" name="Immagine 3" descr="searc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645284" cy="1336793"/>
          </a:xfrm>
          <a:prstGeom prst="rect">
            <a:avLst/>
          </a:prstGeom>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22010" y="0"/>
            <a:ext cx="6309247" cy="1827656"/>
          </a:xfrm>
          <a:solidFill>
            <a:srgbClr val="DCE6F2"/>
          </a:solidFill>
          <a:ln>
            <a:solidFill>
              <a:srgbClr val="FF0000"/>
            </a:solidFill>
          </a:ln>
        </p:spPr>
        <p:txBody>
          <a:bodyPr>
            <a:normAutofit/>
          </a:bodyPr>
          <a:lstStyle/>
          <a:p>
            <a:pPr algn="l"/>
            <a:r>
              <a:rPr lang="it-IT" dirty="0">
                <a:solidFill>
                  <a:srgbClr val="FF0000"/>
                </a:solidFill>
              </a:rPr>
              <a:t>New </a:t>
            </a:r>
            <a:r>
              <a:rPr lang="it-IT" dirty="0" err="1">
                <a:solidFill>
                  <a:srgbClr val="FF0000"/>
                </a:solidFill>
              </a:rPr>
              <a:t>Charters</a:t>
            </a:r>
            <a:r>
              <a:rPr lang="it-IT" dirty="0">
                <a:solidFill>
                  <a:srgbClr val="FF0000"/>
                </a:solidFill>
              </a:rPr>
              <a:t> </a:t>
            </a:r>
            <a:r>
              <a:rPr lang="it-IT" dirty="0" err="1">
                <a:solidFill>
                  <a:srgbClr val="FF0000"/>
                </a:solidFill>
              </a:rPr>
              <a:t>for</a:t>
            </a:r>
            <a:br>
              <a:rPr lang="it-IT" dirty="0">
                <a:solidFill>
                  <a:srgbClr val="FF0000"/>
                </a:solidFill>
              </a:rPr>
            </a:br>
            <a:r>
              <a:rPr lang="it-IT" dirty="0">
                <a:solidFill>
                  <a:srgbClr val="FF0000"/>
                </a:solidFill>
              </a:rPr>
              <a:t>New </a:t>
            </a:r>
            <a:r>
              <a:rPr lang="it-IT" dirty="0" err="1">
                <a:solidFill>
                  <a:srgbClr val="FF0000"/>
                </a:solidFill>
              </a:rPr>
              <a:t>Monopolies</a:t>
            </a:r>
            <a:r>
              <a:rPr lang="it-IT" dirty="0">
                <a:solidFill>
                  <a:srgbClr val="FF0000"/>
                </a:solidFill>
              </a:rPr>
              <a:t>?</a:t>
            </a:r>
          </a:p>
        </p:txBody>
      </p:sp>
      <p:sp>
        <p:nvSpPr>
          <p:cNvPr id="3" name="Segnaposto contenuto 2"/>
          <p:cNvSpPr>
            <a:spLocks noGrp="1"/>
          </p:cNvSpPr>
          <p:nvPr>
            <p:ph idx="1"/>
          </p:nvPr>
        </p:nvSpPr>
        <p:spPr>
          <a:xfrm>
            <a:off x="14289" y="1827656"/>
            <a:ext cx="9116968" cy="5030343"/>
          </a:xfrm>
          <a:ln>
            <a:solidFill>
              <a:srgbClr val="FF0000"/>
            </a:solidFill>
          </a:ln>
        </p:spPr>
        <p:txBody>
          <a:bodyPr>
            <a:normAutofit lnSpcReduction="10000"/>
          </a:bodyPr>
          <a:lstStyle/>
          <a:p>
            <a:r>
              <a:rPr lang="en-US" sz="2400" dirty="0"/>
              <a:t>Old corporations had a monopoly on </a:t>
            </a:r>
            <a:r>
              <a:rPr lang="en-US" sz="2400" dirty="0">
                <a:solidFill>
                  <a:srgbClr val="FF0000"/>
                </a:solidFill>
              </a:rPr>
              <a:t>a limited </a:t>
            </a:r>
            <a:r>
              <a:rPr lang="en-US" sz="2400" dirty="0"/>
              <a:t>(but fairly vast) </a:t>
            </a:r>
            <a:r>
              <a:rPr lang="en-US" sz="2400" dirty="0">
                <a:solidFill>
                  <a:srgbClr val="FF0000"/>
                </a:solidFill>
              </a:rPr>
              <a:t>territory</a:t>
            </a:r>
            <a:r>
              <a:rPr lang="en-US" sz="2400" dirty="0"/>
              <a:t>. New corporations have a monopoly on a limited (but increasingly large) field of knowledge.</a:t>
            </a:r>
          </a:p>
          <a:p>
            <a:r>
              <a:rPr lang="en-US" sz="2400" dirty="0"/>
              <a:t>In the case of old corporations a </a:t>
            </a:r>
            <a:r>
              <a:rPr lang="en-US" sz="2400" dirty="0">
                <a:solidFill>
                  <a:srgbClr val="FF0000"/>
                </a:solidFill>
              </a:rPr>
              <a:t>charter</a:t>
            </a:r>
            <a:r>
              <a:rPr lang="en-US" sz="2400" dirty="0"/>
              <a:t> guaranteed the </a:t>
            </a:r>
            <a:r>
              <a:rPr lang="en-US" sz="2400" dirty="0">
                <a:solidFill>
                  <a:srgbClr val="FF0000"/>
                </a:solidFill>
              </a:rPr>
              <a:t>consistency</a:t>
            </a:r>
            <a:r>
              <a:rPr lang="en-US" sz="2400" dirty="0"/>
              <a:t> of corporation’s monopoly power with national interest that was the colonization of new lands. </a:t>
            </a:r>
          </a:p>
          <a:p>
            <a:r>
              <a:rPr lang="en-US" sz="2400" dirty="0"/>
              <a:t>Should we have a </a:t>
            </a:r>
            <a:r>
              <a:rPr lang="en-US" sz="2400" dirty="0">
                <a:solidFill>
                  <a:srgbClr val="FF0000"/>
                </a:solidFill>
              </a:rPr>
              <a:t>charter</a:t>
            </a:r>
            <a:r>
              <a:rPr lang="en-US" sz="2400" dirty="0"/>
              <a:t>  that makes the </a:t>
            </a:r>
            <a:r>
              <a:rPr lang="en-US" sz="2400" dirty="0">
                <a:solidFill>
                  <a:srgbClr val="FF0000"/>
                </a:solidFill>
              </a:rPr>
              <a:t>monopoly power</a:t>
            </a:r>
            <a:r>
              <a:rPr lang="en-US" sz="2400" dirty="0"/>
              <a:t>  of corporations </a:t>
            </a:r>
            <a:r>
              <a:rPr lang="en-US" sz="2400" dirty="0">
                <a:solidFill>
                  <a:srgbClr val="FF0000"/>
                </a:solidFill>
              </a:rPr>
              <a:t>consistent </a:t>
            </a:r>
            <a:r>
              <a:rPr lang="en-US" sz="2400" dirty="0"/>
              <a:t>with the aim of advancing the frontiers of </a:t>
            </a:r>
            <a:r>
              <a:rPr lang="en-US" sz="2400" dirty="0">
                <a:solidFill>
                  <a:srgbClr val="FF0000"/>
                </a:solidFill>
              </a:rPr>
              <a:t>knowledge</a:t>
            </a:r>
            <a:r>
              <a:rPr lang="en-US" sz="2400" dirty="0"/>
              <a:t>?</a:t>
            </a:r>
          </a:p>
          <a:p>
            <a:r>
              <a:rPr lang="en-US" sz="2400" dirty="0"/>
              <a:t>Or should we refer to a later stage of the history of the chartered corporation when their monopoly power was limited and state undertook the task of managing </a:t>
            </a:r>
            <a:r>
              <a:rPr lang="en-US" sz="2400" dirty="0">
                <a:solidFill>
                  <a:srgbClr val="FF0000"/>
                </a:solidFill>
              </a:rPr>
              <a:t>the institutional infrastructure of the colonies?</a:t>
            </a:r>
          </a:p>
          <a:p>
            <a:endParaRPr lang="en-US" sz="2400" dirty="0"/>
          </a:p>
        </p:txBody>
      </p:sp>
      <p:pic>
        <p:nvPicPr>
          <p:cNvPr id="88066" name="Picture 2"/>
          <p:cNvPicPr>
            <a:picLocks noChangeAspect="1" noChangeArrowheads="1"/>
          </p:cNvPicPr>
          <p:nvPr/>
        </p:nvPicPr>
        <p:blipFill>
          <a:blip r:embed="rId2"/>
          <a:srcRect/>
          <a:stretch>
            <a:fillRect/>
          </a:stretch>
        </p:blipFill>
        <p:spPr bwMode="auto">
          <a:xfrm>
            <a:off x="14288" y="-23813"/>
            <a:ext cx="2807722" cy="1851469"/>
          </a:xfrm>
          <a:prstGeom prst="rect">
            <a:avLst/>
          </a:prstGeom>
          <a:noFill/>
          <a:ln w="9525">
            <a:solidFill>
              <a:srgbClr val="FF0000"/>
            </a:solidFill>
            <a:miter lim="800000"/>
            <a:headEnd/>
            <a:tailEnd/>
          </a:ln>
          <a:effectLst/>
        </p:spPr>
      </p:pic>
      <p:pic>
        <p:nvPicPr>
          <p:cNvPr id="5" name="Immagine 4"/>
          <p:cNvPicPr>
            <a:picLocks noChangeAspect="1"/>
          </p:cNvPicPr>
          <p:nvPr/>
        </p:nvPicPr>
        <p:blipFill>
          <a:blip r:embed="rId3">
            <a:extLst>
              <a:ext uri="{BEBA8EAE-BF5A-486C-A8C5-ECC9F3942E4B}">
                <a14:imgProps xmlns:a14="http://schemas.microsoft.com/office/drawing/2010/main">
                  <a14:imgLayer r:embed="rId4">
                    <a14:imgEffect>
                      <a14:artisticMosiaicBubbles/>
                    </a14:imgEffect>
                  </a14:imgLayer>
                </a14:imgProps>
              </a:ext>
            </a:extLst>
          </a:blip>
          <a:srcRect/>
          <a:stretch>
            <a:fillRect/>
          </a:stretch>
        </p:blipFill>
        <p:spPr bwMode="auto">
          <a:xfrm>
            <a:off x="7915364" y="0"/>
            <a:ext cx="1215893" cy="1827656"/>
          </a:xfrm>
          <a:prstGeom prst="rect">
            <a:avLst/>
          </a:prstGeom>
          <a:noFill/>
          <a:ln w="9525">
            <a:solidFill>
              <a:srgbClr val="FF6600"/>
            </a:solidFill>
            <a:miter lim="800000"/>
            <a:headEnd/>
            <a:tailEnd/>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998538"/>
          </a:xfrm>
          <a:solidFill>
            <a:schemeClr val="tx1"/>
          </a:solidFill>
        </p:spPr>
        <p:txBody>
          <a:bodyPr rtlCol="0">
            <a:normAutofit/>
          </a:bodyPr>
          <a:lstStyle/>
          <a:p>
            <a:pPr fontAlgn="auto">
              <a:spcAft>
                <a:spcPts val="0"/>
              </a:spcAft>
              <a:defRPr/>
            </a:pPr>
            <a:r>
              <a:rPr lang="en-US" dirty="0">
                <a:solidFill>
                  <a:schemeClr val="accent2">
                    <a:lumMod val="20000"/>
                    <a:lumOff val="80000"/>
                  </a:schemeClr>
                </a:solidFill>
                <a:ea typeface="+mj-ea"/>
                <a:cs typeface="+mj-cs"/>
              </a:rPr>
              <a:t>      Intellectual Monopoly</a:t>
            </a:r>
          </a:p>
        </p:txBody>
      </p:sp>
      <p:sp>
        <p:nvSpPr>
          <p:cNvPr id="3" name="Segnaposto contenuto 2"/>
          <p:cNvSpPr>
            <a:spLocks noGrp="1"/>
          </p:cNvSpPr>
          <p:nvPr>
            <p:ph idx="1"/>
          </p:nvPr>
        </p:nvSpPr>
        <p:spPr>
          <a:xfrm>
            <a:off x="0" y="997827"/>
            <a:ext cx="9144000" cy="5860173"/>
          </a:xfrm>
          <a:solidFill>
            <a:schemeClr val="bg2"/>
          </a:solidFill>
          <a:ln>
            <a:miter lim="800000"/>
            <a:headEnd/>
            <a:tailEnd/>
          </a:ln>
        </p:spPr>
        <p:txBody>
          <a:bodyPr rtlCol="0">
            <a:normAutofit fontScale="77500" lnSpcReduction="20000"/>
          </a:bodyPr>
          <a:lstStyle/>
          <a:p>
            <a:pPr fontAlgn="auto">
              <a:spcAft>
                <a:spcPts val="0"/>
              </a:spcAft>
              <a:buFont typeface="Arial"/>
              <a:buChar char="•"/>
              <a:defRPr/>
            </a:pPr>
            <a:r>
              <a:rPr lang="en-US" dirty="0">
                <a:ea typeface="+mn-ea"/>
                <a:cs typeface="+mn-cs"/>
              </a:rPr>
              <a:t>Intellectual property is a temporary intellectual monopoly, restricting temporarily the liberty of others to use the good . </a:t>
            </a:r>
          </a:p>
          <a:p>
            <a:pPr fontAlgn="auto">
              <a:spcAft>
                <a:spcPts val="0"/>
              </a:spcAft>
              <a:buFont typeface="Arial"/>
              <a:buChar char="•"/>
              <a:defRPr/>
            </a:pPr>
            <a:r>
              <a:rPr lang="en-US" dirty="0">
                <a:ea typeface="+mn-ea"/>
                <a:cs typeface="+mn-cs"/>
              </a:rPr>
              <a:t>This restriction involves always some </a:t>
            </a:r>
            <a:r>
              <a:rPr lang="en-US" dirty="0">
                <a:ln>
                  <a:solidFill>
                    <a:srgbClr val="FF0000"/>
                  </a:solidFill>
                </a:ln>
                <a:ea typeface="+mn-ea"/>
                <a:cs typeface="+mn-cs"/>
              </a:rPr>
              <a:t>inefficiency</a:t>
            </a:r>
            <a:r>
              <a:rPr lang="en-US" dirty="0">
                <a:ea typeface="+mn-ea"/>
                <a:cs typeface="+mn-cs"/>
              </a:rPr>
              <a:t> but it may be compensated by the incentives that the acquisition of a monopoly gives to the producers of new knowledge (</a:t>
            </a:r>
            <a:r>
              <a:rPr lang="en-US" dirty="0">
                <a:ln>
                  <a:solidFill>
                    <a:srgbClr val="FF0000"/>
                  </a:solidFill>
                </a:ln>
                <a:ea typeface="+mn-ea"/>
                <a:cs typeface="+mn-cs"/>
              </a:rPr>
              <a:t>incentive effect</a:t>
            </a:r>
            <a:r>
              <a:rPr lang="en-US" dirty="0">
                <a:ea typeface="+mn-ea"/>
                <a:cs typeface="+mn-cs"/>
              </a:rPr>
              <a:t>).</a:t>
            </a:r>
          </a:p>
          <a:p>
            <a:pPr fontAlgn="auto">
              <a:spcAft>
                <a:spcPts val="0"/>
              </a:spcAft>
              <a:buFont typeface="Arial"/>
              <a:buChar char="•"/>
              <a:defRPr/>
            </a:pPr>
            <a:r>
              <a:rPr lang="en-US" dirty="0">
                <a:ea typeface="+mn-ea"/>
                <a:cs typeface="+mn-cs"/>
              </a:rPr>
              <a:t>However, against this positive incentive effect, one should consider the negative effect that intellectual monopoly has on the intellectual investments of other firms (</a:t>
            </a:r>
            <a:r>
              <a:rPr lang="en-US" dirty="0">
                <a:ln>
                  <a:solidFill>
                    <a:srgbClr val="FF0000"/>
                  </a:solidFill>
                </a:ln>
                <a:ea typeface="+mn-ea"/>
                <a:cs typeface="+mn-cs"/>
              </a:rPr>
              <a:t>blocking effect</a:t>
            </a:r>
            <a:r>
              <a:rPr lang="en-US" dirty="0">
                <a:ea typeface="+mn-ea"/>
                <a:cs typeface="+mn-cs"/>
              </a:rPr>
              <a:t>).</a:t>
            </a:r>
          </a:p>
          <a:p>
            <a:pPr fontAlgn="auto">
              <a:spcAft>
                <a:spcPts val="0"/>
              </a:spcAft>
              <a:buFont typeface="Arial"/>
              <a:buChar char="•"/>
              <a:defRPr/>
            </a:pPr>
            <a:r>
              <a:rPr lang="en-US" dirty="0">
                <a:ea typeface="+mn-ea"/>
                <a:cs typeface="+mn-cs"/>
              </a:rPr>
              <a:t>Observe that when “intellectual property” is enforced with greater vigor, the </a:t>
            </a:r>
            <a:r>
              <a:rPr lang="en-US" dirty="0">
                <a:ln>
                  <a:solidFill>
                    <a:srgbClr val="FF0000"/>
                  </a:solidFill>
                </a:ln>
                <a:ea typeface="+mn-ea"/>
                <a:cs typeface="+mn-cs"/>
              </a:rPr>
              <a:t>incentive</a:t>
            </a:r>
            <a:r>
              <a:rPr lang="en-US" dirty="0">
                <a:ea typeface="+mn-ea"/>
                <a:cs typeface="+mn-cs"/>
              </a:rPr>
              <a:t> effect is </a:t>
            </a:r>
            <a:r>
              <a:rPr lang="en-US" dirty="0">
                <a:ln>
                  <a:solidFill>
                    <a:srgbClr val="FF0000"/>
                  </a:solidFill>
                </a:ln>
                <a:ea typeface="+mn-ea"/>
                <a:cs typeface="+mn-cs"/>
              </a:rPr>
              <a:t>immediate</a:t>
            </a:r>
            <a:r>
              <a:rPr lang="en-US" dirty="0">
                <a:ea typeface="+mn-ea"/>
                <a:cs typeface="+mn-cs"/>
              </a:rPr>
              <a:t> whereas the </a:t>
            </a:r>
            <a:r>
              <a:rPr lang="en-US" dirty="0">
                <a:ln>
                  <a:solidFill>
                    <a:srgbClr val="FF0000"/>
                  </a:solidFill>
                </a:ln>
                <a:ea typeface="+mn-ea"/>
                <a:cs typeface="+mn-cs"/>
              </a:rPr>
              <a:t>blocking</a:t>
            </a:r>
            <a:r>
              <a:rPr lang="en-US" dirty="0">
                <a:ea typeface="+mn-ea"/>
                <a:cs typeface="+mn-cs"/>
              </a:rPr>
              <a:t> effect comes </a:t>
            </a:r>
            <a:r>
              <a:rPr lang="en-US" dirty="0">
                <a:ln>
                  <a:solidFill>
                    <a:srgbClr val="FF0000"/>
                  </a:solidFill>
                </a:ln>
                <a:ea typeface="+mn-ea"/>
                <a:cs typeface="+mn-cs"/>
              </a:rPr>
              <a:t>later</a:t>
            </a:r>
            <a:r>
              <a:rPr lang="en-US" dirty="0">
                <a:ea typeface="+mn-ea"/>
                <a:cs typeface="+mn-cs"/>
              </a:rPr>
              <a:t>.</a:t>
            </a:r>
          </a:p>
          <a:p>
            <a:pPr fontAlgn="auto">
              <a:spcAft>
                <a:spcPts val="0"/>
              </a:spcAft>
              <a:buFont typeface="Arial"/>
              <a:buChar char="•"/>
              <a:defRPr/>
            </a:pPr>
            <a:r>
              <a:rPr lang="en-US" dirty="0"/>
              <a:t>One can still argue that </a:t>
            </a:r>
            <a:r>
              <a:rPr lang="en-US" dirty="0">
                <a:solidFill>
                  <a:srgbClr val="FF0000"/>
                </a:solidFill>
              </a:rPr>
              <a:t>corporations give a partial solution to the anti-commons problem </a:t>
            </a:r>
            <a:r>
              <a:rPr lang="en-US" dirty="0"/>
              <a:t>that would arise if their rights on intellectual property were dispersed among different owners. However, the investment blockage arising from their concentrated monopolistic power</a:t>
            </a:r>
            <a:r>
              <a:rPr lang="en-US" dirty="0">
                <a:ea typeface="+mn-ea"/>
                <a:cs typeface="+mn-cs"/>
              </a:rPr>
              <a:t> may still be sufficient to provoke </a:t>
            </a:r>
            <a:r>
              <a:rPr lang="en-US" dirty="0">
                <a:solidFill>
                  <a:srgbClr val="FF0000"/>
                </a:solidFill>
                <a:ea typeface="+mn-ea"/>
                <a:cs typeface="+mn-cs"/>
              </a:rPr>
              <a:t>a stagnation of the global economy. </a:t>
            </a:r>
          </a:p>
          <a:p>
            <a:pPr fontAlgn="auto">
              <a:spcAft>
                <a:spcPts val="0"/>
              </a:spcAft>
              <a:buFont typeface="Arial"/>
              <a:buChar char="•"/>
              <a:defRPr/>
            </a:pPr>
            <a:endParaRPr lang="en-US" dirty="0">
              <a:ea typeface="+mn-ea"/>
              <a:cs typeface="+mn-cs"/>
            </a:endParaRPr>
          </a:p>
          <a:p>
            <a:pPr fontAlgn="auto">
              <a:spcAft>
                <a:spcPts val="0"/>
              </a:spcAft>
              <a:buFont typeface="Arial"/>
              <a:buChar char="•"/>
              <a:defRPr/>
            </a:pPr>
            <a:endParaRPr lang="en-US" dirty="0">
              <a:ea typeface="+mn-ea"/>
              <a:cs typeface="+mn-cs"/>
            </a:endParaRPr>
          </a:p>
        </p:txBody>
      </p:sp>
      <p:pic>
        <p:nvPicPr>
          <p:cNvPr id="389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3" y="103188"/>
            <a:ext cx="687387"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 y="-1"/>
            <a:ext cx="5693630" cy="1600201"/>
          </a:xfrm>
          <a:solidFill>
            <a:schemeClr val="tx1">
              <a:lumMod val="85000"/>
              <a:lumOff val="15000"/>
            </a:schemeClr>
          </a:solidFill>
          <a:ln>
            <a:solidFill>
              <a:schemeClr val="tx1">
                <a:lumMod val="95000"/>
                <a:lumOff val="5000"/>
              </a:schemeClr>
            </a:solidFill>
          </a:ln>
        </p:spPr>
        <p:txBody>
          <a:bodyPr>
            <a:normAutofit/>
            <a:scene3d>
              <a:camera prst="orthographicFront"/>
              <a:lightRig rig="balanced" dir="t">
                <a:rot lat="0" lon="0" rev="2100000"/>
              </a:lightRig>
            </a:scene3d>
            <a:sp3d extrusionH="57150" prstMaterial="metal">
              <a:bevelT w="38100" h="25400"/>
              <a:contourClr>
                <a:schemeClr val="bg2"/>
              </a:contourClr>
            </a:sp3d>
          </a:bodyPr>
          <a:lstStyle/>
          <a:p>
            <a:r>
              <a:rPr lang="it-IT" b="1" dirty="0" err="1">
                <a:ln w="50800"/>
                <a:solidFill>
                  <a:schemeClr val="bg1">
                    <a:shade val="50000"/>
                  </a:schemeClr>
                </a:solidFill>
              </a:rPr>
              <a:t>IPRs</a:t>
            </a:r>
            <a:r>
              <a:rPr lang="it-IT" b="1" dirty="0">
                <a:ln w="50800"/>
                <a:solidFill>
                  <a:schemeClr val="bg1">
                    <a:shade val="50000"/>
                  </a:schemeClr>
                </a:solidFill>
              </a:rPr>
              <a:t> </a:t>
            </a:r>
            <a:r>
              <a:rPr lang="it-IT" b="1" dirty="0" err="1">
                <a:ln w="50800"/>
                <a:solidFill>
                  <a:schemeClr val="bg1">
                    <a:shade val="50000"/>
                  </a:schemeClr>
                </a:solidFill>
              </a:rPr>
              <a:t>as</a:t>
            </a:r>
            <a:r>
              <a:rPr lang="it-IT" b="1" dirty="0">
                <a:ln w="50800"/>
                <a:solidFill>
                  <a:schemeClr val="bg1">
                    <a:shade val="50000"/>
                  </a:schemeClr>
                </a:solidFill>
              </a:rPr>
              <a:t> global </a:t>
            </a:r>
            <a:r>
              <a:rPr lang="it-IT" b="1" dirty="0" err="1">
                <a:ln w="50800"/>
                <a:solidFill>
                  <a:schemeClr val="bg1">
                    <a:shade val="50000"/>
                  </a:schemeClr>
                </a:solidFill>
              </a:rPr>
              <a:t>tariffs</a:t>
            </a:r>
            <a:endParaRPr lang="it-IT" b="1" dirty="0">
              <a:ln w="50800"/>
              <a:solidFill>
                <a:schemeClr val="bg1">
                  <a:shade val="50000"/>
                </a:schemeClr>
              </a:solidFill>
            </a:endParaRPr>
          </a:p>
        </p:txBody>
      </p:sp>
      <p:sp>
        <p:nvSpPr>
          <p:cNvPr id="3" name="Segnaposto contenuto 2"/>
          <p:cNvSpPr>
            <a:spLocks noGrp="1"/>
          </p:cNvSpPr>
          <p:nvPr>
            <p:ph idx="1"/>
          </p:nvPr>
        </p:nvSpPr>
        <p:spPr>
          <a:xfrm>
            <a:off x="1" y="1600200"/>
            <a:ext cx="9143999" cy="5257800"/>
          </a:xfrm>
          <a:solidFill>
            <a:schemeClr val="bg2"/>
          </a:solidFill>
          <a:ln>
            <a:solidFill>
              <a:srgbClr val="0D0D0D"/>
            </a:solidFill>
          </a:ln>
        </p:spPr>
        <p:txBody>
          <a:bodyPr>
            <a:normAutofit fontScale="92500" lnSpcReduction="10000"/>
          </a:bodyPr>
          <a:lstStyle/>
          <a:p>
            <a:pPr marL="0" indent="0">
              <a:buNone/>
            </a:pPr>
            <a:r>
              <a:rPr lang="en-US" dirty="0"/>
              <a:t>IPRs can be seen as global tariffs.</a:t>
            </a:r>
          </a:p>
          <a:p>
            <a:pPr marL="0" indent="0">
              <a:buNone/>
            </a:pPr>
            <a:r>
              <a:rPr lang="en-US" dirty="0"/>
              <a:t>While a tariff </a:t>
            </a:r>
            <a:r>
              <a:rPr lang="en-US" dirty="0">
                <a:solidFill>
                  <a:srgbClr val="FF0000"/>
                </a:solidFill>
              </a:rPr>
              <a:t>limits the imports </a:t>
            </a:r>
            <a:r>
              <a:rPr lang="en-US" dirty="0"/>
              <a:t>of the good in a single country, an IPR involves that the good </a:t>
            </a:r>
            <a:r>
              <a:rPr lang="en-US" dirty="0">
                <a:solidFill>
                  <a:srgbClr val="FF0000"/>
                </a:solidFill>
              </a:rPr>
              <a:t>cannot be produced</a:t>
            </a:r>
            <a:r>
              <a:rPr lang="en-US" dirty="0"/>
              <a:t> by other firms and in other countries. </a:t>
            </a:r>
          </a:p>
          <a:p>
            <a:pPr marL="0" indent="0">
              <a:buNone/>
            </a:pPr>
            <a:r>
              <a:rPr lang="en-US" dirty="0"/>
              <a:t>IPRs involve a new type of specialization and international division of labor in which countries </a:t>
            </a:r>
            <a:r>
              <a:rPr lang="en-US" dirty="0">
                <a:solidFill>
                  <a:srgbClr val="FF0000"/>
                </a:solidFill>
              </a:rPr>
              <a:t>may be forced </a:t>
            </a:r>
            <a:r>
              <a:rPr lang="en-US" u="sng" dirty="0">
                <a:solidFill>
                  <a:srgbClr val="FF0000"/>
                </a:solidFill>
              </a:rPr>
              <a:t>not</a:t>
            </a:r>
            <a:r>
              <a:rPr lang="en-US" dirty="0">
                <a:solidFill>
                  <a:srgbClr val="FF0000"/>
                </a:solidFill>
              </a:rPr>
              <a:t> to specialize </a:t>
            </a:r>
            <a:r>
              <a:rPr lang="en-US" dirty="0"/>
              <a:t>in the areas where they do not own IPR. </a:t>
            </a:r>
          </a:p>
          <a:p>
            <a:pPr marL="0" indent="0">
              <a:buNone/>
            </a:pPr>
            <a:r>
              <a:rPr lang="en-US" dirty="0"/>
              <a:t>Countries and firms with substantial packages of IPR do relatively better than those deprived of technology ownership. However, the overall effect is an increasing </a:t>
            </a:r>
            <a:r>
              <a:rPr lang="en-US" dirty="0">
                <a:solidFill>
                  <a:srgbClr val="FF0000"/>
                </a:solidFill>
              </a:rPr>
              <a:t>global famine of innovative investment opportunities</a:t>
            </a:r>
            <a:r>
              <a:rPr lang="en-US" dirty="0"/>
              <a:t>.</a:t>
            </a:r>
          </a:p>
        </p:txBody>
      </p:sp>
      <p:pic>
        <p:nvPicPr>
          <p:cNvPr id="4" name="Immagine 3" descr="imgres.jpg"/>
          <p:cNvPicPr>
            <a:picLocks noChangeAspect="1"/>
          </p:cNvPicPr>
          <p:nvPr/>
        </p:nvPicPr>
        <p:blipFill>
          <a:blip r:embed="rId2">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tretch>
            <a:fillRect/>
          </a:stretch>
        </p:blipFill>
        <p:spPr>
          <a:xfrm>
            <a:off x="5693631" y="1"/>
            <a:ext cx="3450369" cy="1600200"/>
          </a:xfrm>
          <a:prstGeom prst="rect">
            <a:avLst/>
          </a:prstGeom>
          <a:ln>
            <a:solidFill>
              <a:srgbClr val="FFFFFF"/>
            </a:solidFill>
          </a:ln>
        </p:spPr>
      </p:pic>
    </p:spTree>
    <p:extLst>
      <p:ext uri="{BB962C8B-B14F-4D97-AF65-F5344CB8AC3E}">
        <p14:creationId xmlns:p14="http://schemas.microsoft.com/office/powerpoint/2010/main" val="2859443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057400" y="-304800"/>
            <a:ext cx="6858000" cy="1676400"/>
          </a:xfrm>
        </p:spPr>
        <p:txBody>
          <a:bodyPr/>
          <a:lstStyle/>
          <a:p>
            <a:pPr eaLnBrk="1" hangingPunct="1"/>
            <a:r>
              <a:rPr lang="en-GB" sz="3600" b="1">
                <a:solidFill>
                  <a:srgbClr val="FF0033"/>
                </a:solidFill>
                <a:ea typeface="MS PGothic" pitchFamily="34" charset="-128"/>
                <a:cs typeface="MS PGothic" pitchFamily="34" charset="-128"/>
              </a:rPr>
              <a:t>Coase</a:t>
            </a:r>
            <a:r>
              <a:rPr lang="en-GB" sz="3600">
                <a:ea typeface="MS PGothic" pitchFamily="34" charset="-128"/>
                <a:cs typeface="MS PGothic" pitchFamily="34" charset="-128"/>
              </a:rPr>
              <a:t>: the </a:t>
            </a:r>
            <a:r>
              <a:rPr lang="en-GB" sz="3600" b="1">
                <a:solidFill>
                  <a:srgbClr val="FF0033"/>
                </a:solidFill>
                <a:ea typeface="MS PGothic" pitchFamily="34" charset="-128"/>
                <a:cs typeface="MS PGothic" pitchFamily="34" charset="-128"/>
              </a:rPr>
              <a:t>fall </a:t>
            </a:r>
            <a:br>
              <a:rPr lang="en-GB" sz="3600" b="1">
                <a:solidFill>
                  <a:srgbClr val="FF0033"/>
                </a:solidFill>
                <a:ea typeface="MS PGothic" pitchFamily="34" charset="-128"/>
                <a:cs typeface="MS PGothic" pitchFamily="34" charset="-128"/>
              </a:rPr>
            </a:br>
            <a:r>
              <a:rPr lang="en-GB" sz="3600">
                <a:ea typeface="MS PGothic" pitchFamily="34" charset="-128"/>
                <a:cs typeface="MS PGothic" pitchFamily="34" charset="-128"/>
              </a:rPr>
              <a:t>from the </a:t>
            </a:r>
            <a:r>
              <a:rPr lang="en-GB" sz="3600" b="1" i="1">
                <a:solidFill>
                  <a:schemeClr val="accent2"/>
                </a:solidFill>
                <a:ea typeface="MS PGothic" pitchFamily="34" charset="-128"/>
                <a:cs typeface="MS PGothic" pitchFamily="34" charset="-128"/>
              </a:rPr>
              <a:t>Economic Nirvana</a:t>
            </a:r>
            <a:r>
              <a:rPr lang="en-GB" sz="3600">
                <a:ea typeface="MS PGothic" pitchFamily="34" charset="-128"/>
                <a:cs typeface="MS PGothic" pitchFamily="34" charset="-128"/>
              </a:rPr>
              <a:t>.</a:t>
            </a:r>
            <a:endParaRPr lang="en-GB">
              <a:ea typeface="MS PGothic" pitchFamily="34" charset="-128"/>
              <a:cs typeface="MS PGothic" pitchFamily="34" charset="-128"/>
            </a:endParaRPr>
          </a:p>
        </p:txBody>
      </p:sp>
      <p:sp>
        <p:nvSpPr>
          <p:cNvPr id="31747" name="Rectangle 3"/>
          <p:cNvSpPr>
            <a:spLocks noGrp="1" noChangeArrowheads="1"/>
          </p:cNvSpPr>
          <p:nvPr>
            <p:ph idx="1"/>
          </p:nvPr>
        </p:nvSpPr>
        <p:spPr>
          <a:xfrm>
            <a:off x="228600" y="1905000"/>
            <a:ext cx="8458200" cy="4800600"/>
          </a:xfrm>
          <a:solidFill>
            <a:srgbClr val="FFFFFF"/>
          </a:solidFill>
          <a:ln>
            <a:solidFill>
              <a:srgbClr val="FF0033"/>
            </a:solidFill>
          </a:ln>
        </p:spPr>
        <p:txBody>
          <a:bodyPr/>
          <a:lstStyle/>
          <a:p>
            <a:pPr eaLnBrk="1" hangingPunct="1">
              <a:lnSpc>
                <a:spcPct val="80000"/>
              </a:lnSpc>
            </a:pPr>
            <a:r>
              <a:rPr lang="en-GB" sz="2400" b="1">
                <a:solidFill>
                  <a:srgbClr val="FF0033"/>
                </a:solidFill>
                <a:ea typeface="MS PGothic" pitchFamily="34" charset="-128"/>
                <a:cs typeface="MS PGothic" pitchFamily="34" charset="-128"/>
              </a:rPr>
              <a:t>Coase</a:t>
            </a:r>
            <a:r>
              <a:rPr lang="en-GB" sz="2400">
                <a:ea typeface="MS PGothic" pitchFamily="34" charset="-128"/>
                <a:cs typeface="MS PGothic" pitchFamily="34" charset="-128"/>
              </a:rPr>
              <a:t> observed that in the world of </a:t>
            </a:r>
            <a:r>
              <a:rPr lang="en-GB" sz="2400" b="1" i="1">
                <a:solidFill>
                  <a:schemeClr val="accent2"/>
                </a:solidFill>
                <a:ea typeface="MS PGothic" pitchFamily="34" charset="-128"/>
                <a:cs typeface="MS PGothic" pitchFamily="34" charset="-128"/>
              </a:rPr>
              <a:t>pure economics</a:t>
            </a:r>
            <a:r>
              <a:rPr lang="en-GB" sz="2400">
                <a:ea typeface="MS PGothic" pitchFamily="34" charset="-128"/>
                <a:cs typeface="MS PGothic" pitchFamily="34" charset="-128"/>
              </a:rPr>
              <a:t> all decisions were coordinated by prices at zero costs.</a:t>
            </a:r>
          </a:p>
          <a:p>
            <a:pPr eaLnBrk="1" hangingPunct="1">
              <a:lnSpc>
                <a:spcPct val="80000"/>
              </a:lnSpc>
            </a:pPr>
            <a:r>
              <a:rPr lang="en-GB" sz="2400">
                <a:ea typeface="MS PGothic" pitchFamily="34" charset="-128"/>
                <a:cs typeface="MS PGothic" pitchFamily="34" charset="-128"/>
              </a:rPr>
              <a:t>In this world firms would not exist. We would live in what became later the world of the </a:t>
            </a:r>
            <a:r>
              <a:rPr lang="ja-JP" altLang="en-GB" sz="2400">
                <a:ea typeface="MS PGothic" pitchFamily="34" charset="-128"/>
                <a:cs typeface="MS PGothic" pitchFamily="34" charset="-128"/>
              </a:rPr>
              <a:t>“</a:t>
            </a:r>
            <a:r>
              <a:rPr lang="en-GB" altLang="ja-JP" sz="2400" b="1" i="1">
                <a:solidFill>
                  <a:schemeClr val="accent2"/>
                </a:solidFill>
                <a:ea typeface="MS PGothic" pitchFamily="34" charset="-128"/>
                <a:cs typeface="MS PGothic" pitchFamily="34" charset="-128"/>
              </a:rPr>
              <a:t>Coase theorem</a:t>
            </a:r>
            <a:r>
              <a:rPr lang="ja-JP" altLang="en-GB" sz="2400" b="1" i="1">
                <a:solidFill>
                  <a:schemeClr val="accent2"/>
                </a:solidFill>
                <a:ea typeface="MS PGothic" pitchFamily="34" charset="-128"/>
                <a:cs typeface="MS PGothic" pitchFamily="34" charset="-128"/>
              </a:rPr>
              <a:t>”</a:t>
            </a:r>
            <a:r>
              <a:rPr lang="en-GB" altLang="ja-JP" sz="2400" b="1" i="1">
                <a:solidFill>
                  <a:schemeClr val="accent2"/>
                </a:solidFill>
                <a:ea typeface="MS PGothic" pitchFamily="34" charset="-128"/>
                <a:cs typeface="MS PGothic" pitchFamily="34" charset="-128"/>
              </a:rPr>
              <a:t>.</a:t>
            </a:r>
          </a:p>
          <a:p>
            <a:pPr eaLnBrk="1" hangingPunct="1">
              <a:lnSpc>
                <a:spcPct val="80000"/>
              </a:lnSpc>
            </a:pPr>
            <a:r>
              <a:rPr lang="en-GB" sz="2400">
                <a:ea typeface="MS PGothic" pitchFamily="34" charset="-128"/>
                <a:cs typeface="MS PGothic" pitchFamily="34" charset="-128"/>
              </a:rPr>
              <a:t>In </a:t>
            </a:r>
            <a:r>
              <a:rPr lang="en-GB" sz="2400" b="1" i="1">
                <a:solidFill>
                  <a:schemeClr val="accent2"/>
                </a:solidFill>
                <a:ea typeface="MS PGothic" pitchFamily="34" charset="-128"/>
                <a:cs typeface="MS PGothic" pitchFamily="34" charset="-128"/>
              </a:rPr>
              <a:t>the world of the Coase theorem</a:t>
            </a:r>
            <a:r>
              <a:rPr lang="en-GB" sz="2400">
                <a:ea typeface="MS PGothic" pitchFamily="34" charset="-128"/>
                <a:cs typeface="MS PGothic" pitchFamily="34" charset="-128"/>
              </a:rPr>
              <a:t> all  possible externalities, including those related to economies and diseconomies to scale would have been </a:t>
            </a:r>
            <a:r>
              <a:rPr lang="en-GB" sz="2400" b="1">
                <a:solidFill>
                  <a:schemeClr val="accent2"/>
                </a:solidFill>
                <a:ea typeface="MS PGothic" pitchFamily="34" charset="-128"/>
                <a:cs typeface="MS PGothic" pitchFamily="34" charset="-128"/>
              </a:rPr>
              <a:t>internalized by market transactions. </a:t>
            </a:r>
          </a:p>
          <a:p>
            <a:pPr eaLnBrk="1" hangingPunct="1">
              <a:lnSpc>
                <a:spcPct val="80000"/>
              </a:lnSpc>
            </a:pPr>
            <a:r>
              <a:rPr lang="en-GB" sz="2400" b="1">
                <a:solidFill>
                  <a:srgbClr val="FF0033"/>
                </a:solidFill>
                <a:ea typeface="MS PGothic" pitchFamily="34" charset="-128"/>
                <a:cs typeface="MS PGothic" pitchFamily="34" charset="-128"/>
              </a:rPr>
              <a:t>Firms, state regulation and other arrangements</a:t>
            </a:r>
            <a:r>
              <a:rPr lang="en-GB" sz="2400">
                <a:ea typeface="MS PGothic" pitchFamily="34" charset="-128"/>
                <a:cs typeface="MS PGothic" pitchFamily="34" charset="-128"/>
              </a:rPr>
              <a:t> can only appear in a word where  no alternative institution  is available at zero costs.</a:t>
            </a:r>
          </a:p>
          <a:p>
            <a:pPr eaLnBrk="1" hangingPunct="1">
              <a:lnSpc>
                <a:spcPct val="80000"/>
              </a:lnSpc>
              <a:buFont typeface="Wingdings 2" pitchFamily="8" charset="2"/>
              <a:buNone/>
            </a:pPr>
            <a:endParaRPr lang="en-GB" sz="2400">
              <a:ea typeface="MS PGothic" pitchFamily="34" charset="-128"/>
              <a:cs typeface="MS PGothic" pitchFamily="34" charset="-128"/>
            </a:endParaRPr>
          </a:p>
          <a:p>
            <a:pPr eaLnBrk="1" hangingPunct="1">
              <a:lnSpc>
                <a:spcPct val="80000"/>
              </a:lnSpc>
              <a:buFont typeface="Wingdings 2" pitchFamily="8" charset="2"/>
              <a:buNone/>
            </a:pPr>
            <a:r>
              <a:rPr lang="en-GB" sz="2800">
                <a:ea typeface="MS PGothic" pitchFamily="34" charset="-128"/>
                <a:cs typeface="MS PGothic" pitchFamily="34" charset="-128"/>
              </a:rPr>
              <a:t>There is </a:t>
            </a:r>
            <a:r>
              <a:rPr lang="en-GB" sz="2800" b="1">
                <a:solidFill>
                  <a:srgbClr val="FF0033"/>
                </a:solidFill>
                <a:ea typeface="MS PGothic" pitchFamily="34" charset="-128"/>
                <a:cs typeface="MS PGothic" pitchFamily="34" charset="-128"/>
              </a:rPr>
              <a:t>no</a:t>
            </a:r>
            <a:r>
              <a:rPr lang="en-GB" sz="2800">
                <a:ea typeface="MS PGothic" pitchFamily="34" charset="-128"/>
                <a:cs typeface="MS PGothic" pitchFamily="34" charset="-128"/>
              </a:rPr>
              <a:t> </a:t>
            </a:r>
            <a:r>
              <a:rPr lang="en-GB" sz="2800" b="1" i="1">
                <a:solidFill>
                  <a:schemeClr val="accent2"/>
                </a:solidFill>
                <a:ea typeface="MS PGothic" pitchFamily="34" charset="-128"/>
                <a:cs typeface="MS PGothic" pitchFamily="34" charset="-128"/>
              </a:rPr>
              <a:t>Economic Nirvana</a:t>
            </a:r>
            <a:r>
              <a:rPr lang="en-GB" sz="2800">
                <a:ea typeface="MS PGothic" pitchFamily="34" charset="-128"/>
                <a:cs typeface="MS PGothic" pitchFamily="34" charset="-128"/>
              </a:rPr>
              <a:t>: </a:t>
            </a:r>
            <a:r>
              <a:rPr lang="en-GB" sz="2800" b="1">
                <a:solidFill>
                  <a:srgbClr val="FF0033"/>
                </a:solidFill>
                <a:ea typeface="MS PGothic" pitchFamily="34" charset="-128"/>
                <a:cs typeface="MS PGothic" pitchFamily="34" charset="-128"/>
              </a:rPr>
              <a:t>all institutions are costly.</a:t>
            </a:r>
          </a:p>
        </p:txBody>
      </p:sp>
      <p:pic>
        <p:nvPicPr>
          <p:cNvPr id="31748" name="Immagine 3"/>
          <p:cNvPicPr>
            <a:picLocks noChangeAspect="1"/>
          </p:cNvPicPr>
          <p:nvPr/>
        </p:nvPicPr>
        <p:blipFill>
          <a:blip r:embed="rId2"/>
          <a:srcRect/>
          <a:stretch>
            <a:fillRect/>
          </a:stretch>
        </p:blipFill>
        <p:spPr bwMode="auto">
          <a:xfrm>
            <a:off x="0" y="0"/>
            <a:ext cx="1905000" cy="1905000"/>
          </a:xfrm>
          <a:prstGeom prst="rect">
            <a:avLst/>
          </a:prstGeom>
          <a:noFill/>
          <a:ln w="9525">
            <a:noFill/>
            <a:miter lim="800000"/>
            <a:headEnd/>
            <a:tailEnd/>
          </a:ln>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olo 1"/>
          <p:cNvSpPr>
            <a:spLocks noGrp="1"/>
          </p:cNvSpPr>
          <p:nvPr>
            <p:ph type="title"/>
          </p:nvPr>
        </p:nvSpPr>
        <p:spPr>
          <a:xfrm>
            <a:off x="107950" y="115888"/>
            <a:ext cx="8578850" cy="1301750"/>
          </a:xfrm>
        </p:spPr>
        <p:txBody>
          <a:bodyPr rtlCol="0">
            <a:normAutofit/>
          </a:bodyPr>
          <a:lstStyle/>
          <a:p>
            <a:pPr fontAlgn="auto">
              <a:spcAft>
                <a:spcPts val="0"/>
              </a:spcAft>
              <a:defRPr/>
            </a:pPr>
            <a:r>
              <a:rPr lang="it-IT" dirty="0">
                <a:ln>
                  <a:solidFill>
                    <a:srgbClr val="008000"/>
                  </a:solidFill>
                </a:ln>
                <a:ea typeface="+mj-ea"/>
                <a:cs typeface="+mj-cs"/>
              </a:rPr>
              <a:t>Global </a:t>
            </a:r>
            <a:r>
              <a:rPr lang="it-IT" dirty="0" err="1">
                <a:ln>
                  <a:solidFill>
                    <a:srgbClr val="008000"/>
                  </a:solidFill>
                </a:ln>
                <a:ea typeface="+mj-ea"/>
                <a:cs typeface="+mj-cs"/>
              </a:rPr>
              <a:t>Patents</a:t>
            </a:r>
            <a:r>
              <a:rPr lang="it-IT" dirty="0">
                <a:ln>
                  <a:solidFill>
                    <a:srgbClr val="008000"/>
                  </a:solidFill>
                </a:ln>
                <a:ea typeface="+mj-ea"/>
                <a:cs typeface="+mj-cs"/>
              </a:rPr>
              <a:t> and </a:t>
            </a:r>
            <a:r>
              <a:rPr lang="it-IT" dirty="0" err="1">
                <a:ln>
                  <a:solidFill>
                    <a:srgbClr val="008000"/>
                  </a:solidFill>
                </a:ln>
                <a:ea typeface="+mj-ea"/>
                <a:cs typeface="+mj-cs"/>
              </a:rPr>
              <a:t>Investments</a:t>
            </a:r>
            <a:r>
              <a:rPr lang="it-IT" dirty="0">
                <a:ln>
                  <a:solidFill>
                    <a:srgbClr val="008000"/>
                  </a:solidFill>
                </a:ln>
                <a:ea typeface="+mj-ea"/>
                <a:cs typeface="+mj-cs"/>
              </a:rPr>
              <a:t>.</a:t>
            </a:r>
          </a:p>
        </p:txBody>
      </p:sp>
      <p:sp>
        <p:nvSpPr>
          <p:cNvPr id="47107" name="Segnaposto contenuto 2"/>
          <p:cNvSpPr>
            <a:spLocks noGrp="1"/>
          </p:cNvSpPr>
          <p:nvPr>
            <p:ph idx="1"/>
          </p:nvPr>
        </p:nvSpPr>
        <p:spPr/>
        <p:txBody>
          <a:bodyPr/>
          <a:lstStyle/>
          <a:p>
            <a:pPr>
              <a:buFontTx/>
              <a:buNone/>
            </a:pPr>
            <a:endParaRPr lang="it-IT">
              <a:latin typeface="Calibri" charset="0"/>
            </a:endParaRPr>
          </a:p>
          <a:p>
            <a:endParaRPr lang="it-IT">
              <a:latin typeface="Calibri" charset="0"/>
            </a:endParaRPr>
          </a:p>
        </p:txBody>
      </p:sp>
      <p:pic>
        <p:nvPicPr>
          <p:cNvPr id="47108" name="Immagin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566863"/>
            <a:ext cx="8837613" cy="495617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9144000" cy="1463288"/>
          </a:xfrm>
          <a:solidFill>
            <a:schemeClr val="accent5">
              <a:lumMod val="20000"/>
              <a:lumOff val="80000"/>
            </a:schemeClr>
          </a:solidFill>
          <a:ln>
            <a:solidFill>
              <a:srgbClr val="FF0000"/>
            </a:solidFill>
            <a:miter lim="800000"/>
            <a:headEnd/>
            <a:tailEnd/>
          </a:ln>
        </p:spPr>
        <p:txBody>
          <a:bodyPr rtlCol="0">
            <a:normAutofit/>
          </a:bodyPr>
          <a:lstStyle/>
          <a:p>
            <a:pPr eaLnBrk="1" fontAlgn="auto" hangingPunct="1">
              <a:spcAft>
                <a:spcPts val="0"/>
              </a:spcAft>
              <a:defRPr/>
            </a:pPr>
            <a:r>
              <a:rPr lang="it-IT" dirty="0">
                <a:ln>
                  <a:solidFill>
                    <a:srgbClr val="008000"/>
                  </a:solidFill>
                </a:ln>
                <a:solidFill>
                  <a:srgbClr val="FF0000"/>
                </a:solidFill>
                <a:ea typeface="+mj-ea"/>
                <a:cs typeface="+mj-cs"/>
              </a:rPr>
              <a:t>Dynamics of Intellectual </a:t>
            </a:r>
            <a:br>
              <a:rPr lang="it-IT" dirty="0">
                <a:ln>
                  <a:solidFill>
                    <a:srgbClr val="008000"/>
                  </a:solidFill>
                </a:ln>
                <a:solidFill>
                  <a:srgbClr val="FF0000"/>
                </a:solidFill>
                <a:ea typeface="+mj-ea"/>
                <a:cs typeface="+mj-cs"/>
              </a:rPr>
            </a:br>
            <a:r>
              <a:rPr lang="it-IT" dirty="0" err="1">
                <a:ln>
                  <a:solidFill>
                    <a:srgbClr val="008000"/>
                  </a:solidFill>
                </a:ln>
                <a:solidFill>
                  <a:srgbClr val="FF0000"/>
                </a:solidFill>
                <a:ea typeface="+mj-ea"/>
                <a:cs typeface="+mj-cs"/>
              </a:rPr>
              <a:t>Monopoly</a:t>
            </a:r>
            <a:r>
              <a:rPr lang="it-IT" dirty="0">
                <a:ln>
                  <a:solidFill>
                    <a:srgbClr val="008000"/>
                  </a:solidFill>
                </a:ln>
                <a:solidFill>
                  <a:srgbClr val="FF0000"/>
                </a:solidFill>
                <a:ea typeface="+mj-ea"/>
                <a:cs typeface="+mj-cs"/>
              </a:rPr>
              <a:t> </a:t>
            </a:r>
            <a:r>
              <a:rPr lang="it-IT" dirty="0" err="1">
                <a:ln>
                  <a:solidFill>
                    <a:srgbClr val="008000"/>
                  </a:solidFill>
                </a:ln>
                <a:solidFill>
                  <a:srgbClr val="FF0000"/>
                </a:solidFill>
                <a:ea typeface="+mj-ea"/>
                <a:cs typeface="+mj-cs"/>
              </a:rPr>
              <a:t>Capitalism</a:t>
            </a:r>
            <a:endParaRPr lang="it-IT" dirty="0">
              <a:ln>
                <a:solidFill>
                  <a:srgbClr val="008000"/>
                </a:solidFill>
              </a:ln>
              <a:solidFill>
                <a:srgbClr val="FF0000"/>
              </a:solidFill>
              <a:ea typeface="+mj-ea"/>
              <a:cs typeface="+mj-cs"/>
            </a:endParaRPr>
          </a:p>
        </p:txBody>
      </p:sp>
      <p:sp>
        <p:nvSpPr>
          <p:cNvPr id="3" name="Segnaposto contenuto 2"/>
          <p:cNvSpPr>
            <a:spLocks noGrp="1"/>
          </p:cNvSpPr>
          <p:nvPr>
            <p:ph idx="1"/>
          </p:nvPr>
        </p:nvSpPr>
        <p:spPr>
          <a:xfrm>
            <a:off x="457200" y="1600200"/>
            <a:ext cx="8531578" cy="5144911"/>
          </a:xfrm>
          <a:noFill/>
          <a:ln>
            <a:solidFill>
              <a:srgbClr val="FF0000"/>
            </a:solidFill>
          </a:ln>
        </p:spPr>
        <p:txBody>
          <a:bodyPr>
            <a:normAutofit/>
          </a:bodyPr>
          <a:lstStyle/>
          <a:p>
            <a:pPr eaLnBrk="1" hangingPunct="1">
              <a:lnSpc>
                <a:spcPct val="80000"/>
              </a:lnSpc>
            </a:pPr>
            <a:r>
              <a:rPr lang="en-US" sz="2500" dirty="0">
                <a:latin typeface="Calibri" charset="0"/>
                <a:ea typeface="ヒラギノ角ゴ Pro W3" charset="0"/>
                <a:cs typeface="ヒラギノ角ゴ Pro W3" charset="0"/>
              </a:rPr>
              <a:t>The </a:t>
            </a:r>
            <a:r>
              <a:rPr lang="en-US" sz="2500" dirty="0">
                <a:solidFill>
                  <a:srgbClr val="FF0000"/>
                </a:solidFill>
                <a:latin typeface="Calibri" charset="0"/>
                <a:ea typeface="ヒラギノ角ゴ Pro W3" charset="0"/>
                <a:cs typeface="ヒラギノ角ゴ Pro W3" charset="0"/>
              </a:rPr>
              <a:t>overall restriction of investment opportunities</a:t>
            </a:r>
            <a:r>
              <a:rPr lang="en-US" sz="2500" dirty="0">
                <a:latin typeface="Calibri" charset="0"/>
                <a:ea typeface="ヒラギノ角ゴ Pro W3" charset="0"/>
                <a:cs typeface="ヒラギノ角ゴ Pro W3" charset="0"/>
              </a:rPr>
              <a:t> generates a dynamic process shown in the preceding figure. </a:t>
            </a:r>
          </a:p>
          <a:p>
            <a:pPr eaLnBrk="1" hangingPunct="1">
              <a:lnSpc>
                <a:spcPct val="80000"/>
              </a:lnSpc>
            </a:pPr>
            <a:endParaRPr lang="en-US" sz="2500" dirty="0">
              <a:latin typeface="Calibri" charset="0"/>
              <a:ea typeface="ヒラギノ角ゴ Pro W3" charset="0"/>
              <a:cs typeface="ヒラギノ角ゴ Pro W3" charset="0"/>
            </a:endParaRPr>
          </a:p>
          <a:p>
            <a:pPr eaLnBrk="1" hangingPunct="1">
              <a:lnSpc>
                <a:spcPct val="80000"/>
              </a:lnSpc>
            </a:pPr>
            <a:r>
              <a:rPr lang="en-US" sz="2500" dirty="0">
                <a:latin typeface="Calibri" charset="0"/>
                <a:ea typeface="ヒラギノ角ゴ Pro W3" charset="0"/>
                <a:cs typeface="ヒラギノ角ゴ Pro W3" charset="0"/>
              </a:rPr>
              <a:t>In the figure of the preceding slide, we can observe a total world  increase of investments for about five years after the TRIPs but, after this initial phase, a </a:t>
            </a:r>
            <a:r>
              <a:rPr lang="en-US" sz="2500" dirty="0">
                <a:solidFill>
                  <a:srgbClr val="FF0000"/>
                </a:solidFill>
                <a:latin typeface="Calibri" charset="0"/>
                <a:ea typeface="ヒラギノ角ゴ Pro W3" charset="0"/>
                <a:cs typeface="ヒラギノ角ゴ Pro W3" charset="0"/>
              </a:rPr>
              <a:t>continuous decline starting in 1999 and culminating with the recent global financial crisis. </a:t>
            </a:r>
          </a:p>
          <a:p>
            <a:pPr eaLnBrk="1" hangingPunct="1">
              <a:lnSpc>
                <a:spcPct val="80000"/>
              </a:lnSpc>
            </a:pPr>
            <a:endParaRPr lang="en-US" sz="2500" dirty="0">
              <a:latin typeface="Calibri" charset="0"/>
              <a:ea typeface="ヒラギノ角ゴ Pro W3" charset="0"/>
              <a:cs typeface="ヒラギノ角ゴ Pro W3" charset="0"/>
            </a:endParaRPr>
          </a:p>
          <a:p>
            <a:pPr eaLnBrk="1" hangingPunct="1">
              <a:lnSpc>
                <a:spcPct val="80000"/>
              </a:lnSpc>
            </a:pPr>
            <a:r>
              <a:rPr lang="en-US" sz="2500" dirty="0">
                <a:latin typeface="Calibri" charset="0"/>
                <a:ea typeface="ヒラギノ角ゴ Pro W3" charset="0"/>
                <a:cs typeface="ヒラギノ角ゴ Pro W3" charset="0"/>
              </a:rPr>
              <a:t>The interactions between productive forces and production relations is likely to have produced </a:t>
            </a:r>
            <a:r>
              <a:rPr lang="en-US" sz="2500" dirty="0">
                <a:solidFill>
                  <a:srgbClr val="FF0000"/>
                </a:solidFill>
                <a:latin typeface="Calibri" charset="0"/>
                <a:ea typeface="ヒラギノ角ゴ Pro W3" charset="0"/>
                <a:cs typeface="ヒラギノ角ゴ Pro W3" charset="0"/>
              </a:rPr>
              <a:t>two different dynamics </a:t>
            </a:r>
            <a:r>
              <a:rPr lang="en-US" sz="2500" dirty="0">
                <a:latin typeface="Calibri" charset="0"/>
                <a:ea typeface="ヒラギノ角ゴ Pro W3" charset="0"/>
                <a:cs typeface="ヒラギノ角ゴ Pro W3" charset="0"/>
              </a:rPr>
              <a:t>of </a:t>
            </a:r>
            <a:r>
              <a:rPr lang="en-US" sz="2500" i="1" dirty="0">
                <a:latin typeface="Calibri" charset="0"/>
                <a:ea typeface="ヒラギノ角ゴ Pro W3" charset="0"/>
                <a:cs typeface="ヒラギノ角ゴ Pro W3" charset="0"/>
              </a:rPr>
              <a:t>Intellectual Monopoly Capitalism</a:t>
            </a:r>
            <a:r>
              <a:rPr lang="en-US" sz="2500" dirty="0">
                <a:latin typeface="Calibri" charset="0"/>
                <a:ea typeface="ヒラギノ角ゴ Pro W3" charset="0"/>
                <a:cs typeface="ヒラギノ角ゴ Pro W3" charset="0"/>
              </a:rPr>
              <a:t>, the first characterizing the </a:t>
            </a:r>
            <a:r>
              <a:rPr lang="en-US" sz="2500" dirty="0">
                <a:solidFill>
                  <a:srgbClr val="FF0000"/>
                </a:solidFill>
                <a:latin typeface="Calibri" charset="0"/>
                <a:ea typeface="ヒラギノ角ゴ Pro W3" charset="0"/>
                <a:cs typeface="ヒラギノ角ゴ Pro W3" charset="0"/>
              </a:rPr>
              <a:t>roaring nineties</a:t>
            </a:r>
            <a:r>
              <a:rPr lang="en-US" sz="2500" dirty="0">
                <a:latin typeface="Calibri" charset="0"/>
                <a:ea typeface="ヒラギノ角ゴ Pro W3" charset="0"/>
                <a:cs typeface="ヒラギノ角ゴ Pro W3" charset="0"/>
              </a:rPr>
              <a:t> and the second the much less glamorous </a:t>
            </a:r>
            <a:r>
              <a:rPr lang="en-US" sz="2500" dirty="0">
                <a:solidFill>
                  <a:srgbClr val="FF0000"/>
                </a:solidFill>
                <a:latin typeface="Calibri" charset="0"/>
                <a:ea typeface="ヒラギノ角ゴ Pro W3" charset="0"/>
                <a:cs typeface="ヒラギノ角ゴ Pro W3" charset="0"/>
              </a:rPr>
              <a:t>first decade</a:t>
            </a:r>
            <a:r>
              <a:rPr lang="en-US" sz="2500" dirty="0">
                <a:latin typeface="Calibri" charset="0"/>
                <a:ea typeface="ヒラギノ角ゴ Pro W3" charset="0"/>
                <a:cs typeface="ヒラギノ角ゴ Pro W3" charset="0"/>
              </a:rPr>
              <a:t> of the new millennium. And the 2008 financial crisis was more due to a famine of good investment opportunities than to an excess of savings…… </a:t>
            </a:r>
            <a:endParaRPr lang="it-IT" sz="2500" dirty="0">
              <a:latin typeface="Calibri" charset="0"/>
              <a:ea typeface="ヒラギノ角ゴ Pro W3" charset="0"/>
              <a:cs typeface="ヒラギノ角ゴ Pro W3" charset="0"/>
            </a:endParaRPr>
          </a:p>
          <a:p>
            <a:pPr eaLnBrk="1" hangingPunct="1">
              <a:lnSpc>
                <a:spcPct val="80000"/>
              </a:lnSpc>
            </a:pPr>
            <a:endParaRPr lang="it-IT" sz="2500" dirty="0">
              <a:latin typeface="Calibri" charset="0"/>
              <a:ea typeface="ヒラギノ角ゴ Pro W3" charset="0"/>
              <a:cs typeface="ヒラギノ角ゴ Pro W3" charset="0"/>
            </a:endParaRPr>
          </a:p>
        </p:txBody>
      </p:sp>
      <p:pic>
        <p:nvPicPr>
          <p:cNvPr id="4" name="Immagine 3"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222" y="0"/>
            <a:ext cx="1463289" cy="1463289"/>
          </a:xfrm>
          <a:prstGeom prst="rect">
            <a:avLst/>
          </a:prstGeom>
        </p:spPr>
      </p:pic>
      <p:pic>
        <p:nvPicPr>
          <p:cNvPr id="5" name="Immagine 4"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9556" y="0"/>
            <a:ext cx="1834444" cy="1463289"/>
          </a:xfrm>
          <a:prstGeom prst="rect">
            <a:avLst/>
          </a:prstGeom>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08500" y="23416"/>
            <a:ext cx="4635500" cy="1779984"/>
          </a:xfrm>
          <a:solidFill>
            <a:schemeClr val="accent6">
              <a:lumMod val="20000"/>
              <a:lumOff val="80000"/>
            </a:schemeClr>
          </a:solidFill>
          <a:ln>
            <a:solidFill>
              <a:srgbClr val="E46C0A"/>
            </a:solidFill>
          </a:ln>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Improving corporate personality</a:t>
            </a:r>
          </a:p>
        </p:txBody>
      </p:sp>
      <p:sp>
        <p:nvSpPr>
          <p:cNvPr id="3" name="Segnaposto contenuto 2"/>
          <p:cNvSpPr>
            <a:spLocks noGrp="1"/>
          </p:cNvSpPr>
          <p:nvPr>
            <p:ph idx="1"/>
          </p:nvPr>
        </p:nvSpPr>
        <p:spPr>
          <a:xfrm>
            <a:off x="0" y="1817356"/>
            <a:ext cx="9144000" cy="5040643"/>
          </a:xfrm>
          <a:ln>
            <a:solidFill>
              <a:srgbClr val="E46C0A"/>
            </a:solidFill>
          </a:ln>
        </p:spPr>
        <p:txBody>
          <a:bodyPr>
            <a:normAutofit fontScale="77500" lnSpcReduction="20000"/>
          </a:bodyPr>
          <a:lstStyle/>
          <a:p>
            <a:pPr marL="0" indent="0">
              <a:buNone/>
            </a:pPr>
            <a:r>
              <a:rPr lang="en-US" dirty="0"/>
              <a:t>New charters are not likely to be a powerful for the thingness of the corporation and its dependence from financial markets. </a:t>
            </a:r>
          </a:p>
          <a:p>
            <a:pPr marL="0" indent="0">
              <a:buNone/>
            </a:pPr>
            <a:r>
              <a:rPr lang="en-US" dirty="0"/>
              <a:t>  A more promising route seems to me to weaken corporate intellectual monopoly and its link with the </a:t>
            </a:r>
            <a:r>
              <a:rPr lang="en-US" dirty="0" err="1"/>
              <a:t>financialization</a:t>
            </a:r>
            <a:r>
              <a:rPr lang="en-US" dirty="0"/>
              <a:t> of the economy. More knowledge in the public space and more knowledge embodied in workers are likely to make corporations more committed to people and less responsive to financial markets. </a:t>
            </a:r>
          </a:p>
          <a:p>
            <a:pPr marL="0" indent="0">
              <a:buNone/>
            </a:pPr>
            <a:r>
              <a:rPr lang="en-US" dirty="0"/>
              <a:t>Weakening intellectual monopoly may improve corporate personality and the esteem for the people committed to them. It may also improve the global economy by opening innovative new investments opportunities and by eliminating some the divides between the few owning technological trajectories and the many who are trapped in vicious circles between the deprivation of intellectual property and of the </a:t>
            </a:r>
          </a:p>
        </p:txBody>
      </p:sp>
      <p:pic>
        <p:nvPicPr>
          <p:cNvPr id="4" name="Immagine 3"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57"/>
            <a:ext cx="4508500" cy="1803400"/>
          </a:xfrm>
          <a:prstGeom prst="rect">
            <a:avLst/>
          </a:prstGeom>
          <a:effectLst>
            <a:reflection stA="50000" endPos="75000" dist="12700" dir="5400000" sy="-100000" algn="bl" rotWithShape="0"/>
          </a:effectLst>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062664" cy="5411688"/>
          </a:xfrm>
          <a:solidFill>
            <a:srgbClr val="EEECE1"/>
          </a:solidFill>
          <a:ln>
            <a:solidFill>
              <a:srgbClr val="FF0066"/>
            </a:solidFill>
          </a:ln>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br>
              <a:rPr lang="en-US" b="1" dirty="0">
                <a:solidFill>
                  <a:srgbClr val="FF0000"/>
                </a:solidFill>
              </a:rPr>
            </a:br>
            <a:r>
              <a:rPr lang="en-US" sz="8000" dirty="0">
                <a:solidFill>
                  <a:schemeClr val="tx1"/>
                </a:solidFill>
              </a:rPr>
              <a:t>7</a:t>
            </a:r>
            <a:br>
              <a:rPr lang="en-US" sz="8000" dirty="0">
                <a:solidFill>
                  <a:schemeClr val="tx1"/>
                </a:solidFill>
              </a:rPr>
            </a:br>
            <a:r>
              <a:rPr lang="en-US" dirty="0"/>
              <a:t>The evolution of human nature and the principles of economic organization</a:t>
            </a:r>
            <a:r>
              <a:rPr lang="it-IT" dirty="0"/>
              <a:t> </a:t>
            </a:r>
            <a:endParaRPr lang="en-US" spc="50" dirty="0">
              <a:ln w="11430"/>
              <a:solidFill>
                <a:srgbClr val="00800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100750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524000" y="0"/>
            <a:ext cx="6934200" cy="1295400"/>
          </a:xfrm>
        </p:spPr>
        <p:txBody>
          <a:bodyPr/>
          <a:lstStyle/>
          <a:p>
            <a:pPr eaLnBrk="1" hangingPunct="1"/>
            <a:br>
              <a:rPr lang="en-GB" sz="3600" b="1">
                <a:solidFill>
                  <a:srgbClr val="FF0033"/>
                </a:solidFill>
                <a:ea typeface="MS PGothic" pitchFamily="34" charset="-128"/>
                <a:cs typeface="MS PGothic" pitchFamily="34" charset="-128"/>
              </a:rPr>
            </a:br>
            <a:r>
              <a:rPr lang="en-GB" sz="3600" b="1">
                <a:solidFill>
                  <a:srgbClr val="FF0033"/>
                </a:solidFill>
                <a:ea typeface="MS PGothic" pitchFamily="34" charset="-128"/>
                <a:cs typeface="MS PGothic" pitchFamily="34" charset="-128"/>
              </a:rPr>
              <a:t>Fuller</a:t>
            </a:r>
            <a:r>
              <a:rPr lang="en-GB" sz="3600">
                <a:ea typeface="MS PGothic" pitchFamily="34" charset="-128"/>
                <a:cs typeface="MS PGothic" pitchFamily="34" charset="-128"/>
              </a:rPr>
              <a:t>: the </a:t>
            </a:r>
            <a:r>
              <a:rPr lang="en-GB" sz="3600" b="1">
                <a:solidFill>
                  <a:srgbClr val="FF0033"/>
                </a:solidFill>
                <a:ea typeface="MS PGothic" pitchFamily="34" charset="-128"/>
                <a:cs typeface="MS PGothic" pitchFamily="34" charset="-128"/>
              </a:rPr>
              <a:t>fall</a:t>
            </a:r>
            <a:r>
              <a:rPr lang="en-GB" sz="3600">
                <a:ea typeface="MS PGothic" pitchFamily="34" charset="-128"/>
                <a:cs typeface="MS PGothic" pitchFamily="34" charset="-128"/>
              </a:rPr>
              <a:t> </a:t>
            </a:r>
            <a:br>
              <a:rPr lang="en-GB" sz="3600">
                <a:ea typeface="MS PGothic" pitchFamily="34" charset="-128"/>
                <a:cs typeface="MS PGothic" pitchFamily="34" charset="-128"/>
              </a:rPr>
            </a:br>
            <a:r>
              <a:rPr lang="en-GB" sz="3600">
                <a:ea typeface="MS PGothic" pitchFamily="34" charset="-128"/>
                <a:cs typeface="MS PGothic" pitchFamily="34" charset="-128"/>
              </a:rPr>
              <a:t>from the </a:t>
            </a:r>
            <a:r>
              <a:rPr lang="en-GB" sz="3600" b="1" i="1">
                <a:solidFill>
                  <a:schemeClr val="accent2"/>
                </a:solidFill>
                <a:ea typeface="MS PGothic" pitchFamily="34" charset="-128"/>
                <a:cs typeface="MS PGothic" pitchFamily="34" charset="-128"/>
              </a:rPr>
              <a:t>Legal Nirvana.</a:t>
            </a:r>
            <a:endParaRPr lang="en-GB">
              <a:ea typeface="MS PGothic" pitchFamily="34" charset="-128"/>
              <a:cs typeface="MS PGothic" pitchFamily="34" charset="-128"/>
            </a:endParaRPr>
          </a:p>
        </p:txBody>
      </p:sp>
      <p:sp>
        <p:nvSpPr>
          <p:cNvPr id="21507" name="Rectangle 3"/>
          <p:cNvSpPr>
            <a:spLocks noGrp="1" noChangeArrowheads="1"/>
          </p:cNvSpPr>
          <p:nvPr>
            <p:ph idx="1"/>
          </p:nvPr>
        </p:nvSpPr>
        <p:spPr>
          <a:xfrm>
            <a:off x="914400" y="1752600"/>
            <a:ext cx="8229600" cy="5105400"/>
          </a:xfrm>
          <a:solidFill>
            <a:srgbClr val="FFFFFF"/>
          </a:solidFill>
          <a:ln>
            <a:solidFill>
              <a:srgbClr val="FF0000"/>
            </a:solidFill>
          </a:ln>
        </p:spPr>
        <p:txBody>
          <a:bodyPr/>
          <a:lstStyle/>
          <a:p>
            <a:pPr eaLnBrk="1" hangingPunct="1">
              <a:lnSpc>
                <a:spcPct val="90000"/>
              </a:lnSpc>
              <a:defRPr/>
            </a:pPr>
            <a:r>
              <a:rPr lang="en-GB" sz="2400" dirty="0">
                <a:solidFill>
                  <a:srgbClr val="FF0033"/>
                </a:solidFill>
                <a:ea typeface="ＭＳ Ｐゴシック" pitchFamily="112" charset="-128"/>
                <a:cs typeface="ＭＳ Ｐゴシック" pitchFamily="112" charset="-128"/>
              </a:rPr>
              <a:t>Fuller</a:t>
            </a:r>
            <a:r>
              <a:rPr lang="en-GB" sz="2400" dirty="0">
                <a:ea typeface="ＭＳ Ｐゴシック" pitchFamily="112" charset="-128"/>
                <a:cs typeface="ＭＳ Ｐゴシック" pitchFamily="112" charset="-128"/>
              </a:rPr>
              <a:t> defined law as </a:t>
            </a:r>
            <a:r>
              <a:rPr lang="en-GB" sz="2400" b="1" i="1" dirty="0">
                <a:solidFill>
                  <a:srgbClr val="FF0033"/>
                </a:solidFill>
                <a:ea typeface="ＭＳ Ｐゴシック" pitchFamily="112" charset="-128"/>
                <a:cs typeface="ＭＳ Ｐゴシック" pitchFamily="112" charset="-128"/>
              </a:rPr>
              <a:t>the enterprise to subject to rules human behaviour.</a:t>
            </a:r>
          </a:p>
          <a:p>
            <a:pPr eaLnBrk="1" hangingPunct="1">
              <a:lnSpc>
                <a:spcPct val="90000"/>
              </a:lnSpc>
              <a:defRPr/>
            </a:pPr>
            <a:r>
              <a:rPr lang="en-GB" sz="2400" dirty="0">
                <a:ea typeface="ＭＳ Ｐゴシック" pitchFamily="112" charset="-128"/>
                <a:cs typeface="ＭＳ Ｐゴシック" pitchFamily="112" charset="-128"/>
              </a:rPr>
              <a:t>This enterprise is </a:t>
            </a:r>
            <a:r>
              <a:rPr lang="en-GB" sz="2400" b="1" dirty="0">
                <a:solidFill>
                  <a:srgbClr val="FF0033"/>
                </a:solidFill>
                <a:ea typeface="ＭＳ Ｐゴシック" pitchFamily="112" charset="-128"/>
                <a:cs typeface="ＭＳ Ｐゴシック" pitchFamily="112" charset="-128"/>
              </a:rPr>
              <a:t>too costly</a:t>
            </a:r>
            <a:r>
              <a:rPr lang="en-GB" sz="2400" dirty="0">
                <a:ea typeface="ＭＳ Ｐゴシック" pitchFamily="112" charset="-128"/>
                <a:cs typeface="ＭＳ Ｐゴシック" pitchFamily="112" charset="-128"/>
              </a:rPr>
              <a:t> to be carried out by a centralized ordering.</a:t>
            </a:r>
          </a:p>
          <a:p>
            <a:pPr eaLnBrk="1" hangingPunct="1">
              <a:lnSpc>
                <a:spcPct val="90000"/>
              </a:lnSpc>
              <a:defRPr/>
            </a:pPr>
            <a:r>
              <a:rPr lang="en-GB" sz="2400" dirty="0">
                <a:ea typeface="ＭＳ Ｐゴシック" pitchFamily="112" charset="-128"/>
                <a:cs typeface="ＭＳ Ｐゴシック" pitchFamily="112" charset="-128"/>
              </a:rPr>
              <a:t>The costs of Law can and are in fact decreased by </a:t>
            </a:r>
            <a:r>
              <a:rPr lang="en-GB" sz="2400" b="1" dirty="0">
                <a:solidFill>
                  <a:srgbClr val="FF0033"/>
                </a:solidFill>
                <a:ea typeface="ＭＳ Ｐゴシック" pitchFamily="112" charset="-128"/>
                <a:cs typeface="ＭＳ Ｐゴシック" pitchFamily="112" charset="-128"/>
              </a:rPr>
              <a:t>decentralizing its enterprise</a:t>
            </a:r>
            <a:r>
              <a:rPr lang="en-GB" sz="2400" dirty="0">
                <a:ea typeface="ＭＳ Ｐゴシック" pitchFamily="112" charset="-128"/>
                <a:cs typeface="ＭＳ Ｐゴシック" pitchFamily="112" charset="-128"/>
              </a:rPr>
              <a:t> to a plurality of orderings.</a:t>
            </a:r>
          </a:p>
          <a:p>
            <a:pPr eaLnBrk="1" hangingPunct="1">
              <a:lnSpc>
                <a:spcPct val="90000"/>
              </a:lnSpc>
              <a:defRPr/>
            </a:pPr>
            <a:r>
              <a:rPr lang="en-GB" sz="2400" dirty="0">
                <a:ea typeface="ＭＳ Ｐゴシック" pitchFamily="112" charset="-128"/>
                <a:cs typeface="ＭＳ Ｐゴシック" pitchFamily="112" charset="-128"/>
              </a:rPr>
              <a:t>Unions, Churches and Universities have </a:t>
            </a:r>
            <a:r>
              <a:rPr lang="en-GB" sz="2400" b="1" dirty="0">
                <a:ln>
                  <a:solidFill>
                    <a:srgbClr val="FF0000"/>
                  </a:solidFill>
                </a:ln>
                <a:solidFill>
                  <a:srgbClr val="FF0033"/>
                </a:solidFill>
                <a:ea typeface="ＭＳ Ｐゴシック" pitchFamily="112" charset="-128"/>
                <a:cs typeface="ＭＳ Ｐゴシック" pitchFamily="112" charset="-128"/>
              </a:rPr>
              <a:t>their</a:t>
            </a:r>
            <a:r>
              <a:rPr lang="en-GB" sz="2400" b="1" dirty="0">
                <a:solidFill>
                  <a:srgbClr val="FF0033"/>
                </a:solidFill>
                <a:ea typeface="ＭＳ Ｐゴシック" pitchFamily="112" charset="-128"/>
                <a:cs typeface="ＭＳ Ｐゴシック" pitchFamily="112" charset="-128"/>
              </a:rPr>
              <a:t> internal orderings.</a:t>
            </a:r>
            <a:r>
              <a:rPr lang="en-GB" sz="2400" dirty="0">
                <a:ea typeface="ＭＳ Ｐゴシック" pitchFamily="112" charset="-128"/>
                <a:cs typeface="ＭＳ Ｐゴシック" pitchFamily="112" charset="-128"/>
              </a:rPr>
              <a:t> Firms themselves can also be seen as </a:t>
            </a:r>
            <a:r>
              <a:rPr lang="en-GB" sz="2400" b="1" dirty="0">
                <a:solidFill>
                  <a:srgbClr val="FF0033"/>
                </a:solidFill>
                <a:ea typeface="ＭＳ Ｐゴシック" pitchFamily="112" charset="-128"/>
                <a:cs typeface="ＭＳ Ｐゴシック" pitchFamily="112" charset="-128"/>
              </a:rPr>
              <a:t>private orderings.</a:t>
            </a:r>
            <a:r>
              <a:rPr lang="en-GB" sz="2400" dirty="0">
                <a:ea typeface="ＭＳ Ｐゴシック" pitchFamily="112" charset="-128"/>
                <a:cs typeface="ＭＳ Ｐゴシック" pitchFamily="112" charset="-128"/>
              </a:rPr>
              <a:t> </a:t>
            </a:r>
          </a:p>
          <a:p>
            <a:pPr eaLnBrk="1" hangingPunct="1">
              <a:lnSpc>
                <a:spcPct val="90000"/>
              </a:lnSpc>
              <a:buFont typeface="Wingdings 2" charset="2"/>
              <a:buNone/>
              <a:defRPr/>
            </a:pPr>
            <a:r>
              <a:rPr lang="en-GB" sz="2800" dirty="0">
                <a:ea typeface="ＭＳ Ｐゴシック" pitchFamily="112" charset="-128"/>
                <a:cs typeface="ＭＳ Ｐゴシック" pitchFamily="112" charset="-128"/>
              </a:rPr>
              <a:t>There is </a:t>
            </a:r>
            <a:r>
              <a:rPr lang="en-GB" sz="2800" b="1" dirty="0">
                <a:solidFill>
                  <a:srgbClr val="FF0033"/>
                </a:solidFill>
                <a:ea typeface="ＭＳ Ｐゴシック" pitchFamily="112" charset="-128"/>
                <a:cs typeface="ＭＳ Ｐゴシック" pitchFamily="112" charset="-128"/>
              </a:rPr>
              <a:t>no</a:t>
            </a:r>
            <a:r>
              <a:rPr lang="en-GB" sz="2800" dirty="0">
                <a:ea typeface="ＭＳ Ｐゴシック" pitchFamily="112" charset="-128"/>
                <a:cs typeface="ＭＳ Ｐゴシック" pitchFamily="112" charset="-128"/>
              </a:rPr>
              <a:t> </a:t>
            </a:r>
            <a:r>
              <a:rPr lang="en-GB" sz="2800" b="1" i="1" dirty="0">
                <a:solidFill>
                  <a:schemeClr val="accent2"/>
                </a:solidFill>
                <a:ea typeface="ＭＳ Ｐゴシック" pitchFamily="112" charset="-128"/>
                <a:cs typeface="ＭＳ Ｐゴシック" pitchFamily="112" charset="-128"/>
              </a:rPr>
              <a:t>Legal Nirvana:</a:t>
            </a:r>
            <a:r>
              <a:rPr lang="en-GB" sz="2800" dirty="0">
                <a:ea typeface="ＭＳ Ｐゴシック" pitchFamily="112" charset="-128"/>
                <a:cs typeface="ＭＳ Ｐゴシック" pitchFamily="112" charset="-128"/>
              </a:rPr>
              <a:t> </a:t>
            </a:r>
            <a:r>
              <a:rPr lang="en-GB" sz="2800" b="1" dirty="0">
                <a:ea typeface="ＭＳ Ｐゴシック" pitchFamily="112" charset="-128"/>
                <a:cs typeface="ＭＳ Ｐゴシック" pitchFamily="112" charset="-128"/>
              </a:rPr>
              <a:t>completeness, unity and consistency can possibly be the aim of a legal ordering</a:t>
            </a:r>
            <a:r>
              <a:rPr lang="en-GB" sz="2800" b="1" dirty="0">
                <a:solidFill>
                  <a:srgbClr val="FF0033"/>
                </a:solidFill>
                <a:ea typeface="ＭＳ Ｐゴシック" pitchFamily="112" charset="-128"/>
                <a:cs typeface="ＭＳ Ｐゴシック" pitchFamily="112" charset="-128"/>
              </a:rPr>
              <a:t> but they cannot be taken for granted.</a:t>
            </a:r>
          </a:p>
        </p:txBody>
      </p:sp>
      <p:pic>
        <p:nvPicPr>
          <p:cNvPr id="32772" name="Immagine 3"/>
          <p:cNvPicPr>
            <a:picLocks noChangeAspect="1"/>
          </p:cNvPicPr>
          <p:nvPr/>
        </p:nvPicPr>
        <p:blipFill>
          <a:blip r:embed="rId2"/>
          <a:srcRect/>
          <a:stretch>
            <a:fillRect/>
          </a:stretch>
        </p:blipFill>
        <p:spPr bwMode="auto">
          <a:xfrm>
            <a:off x="0" y="0"/>
            <a:ext cx="1752600" cy="1752600"/>
          </a:xfrm>
          <a:prstGeom prst="rect">
            <a:avLst/>
          </a:prstGeom>
          <a:noFill/>
          <a:ln w="9525">
            <a:noFill/>
            <a:miter lim="800000"/>
            <a:headEnd/>
            <a:tailEnd/>
          </a:ln>
        </p:spPr>
      </p:pic>
      <p:sp>
        <p:nvSpPr>
          <p:cNvPr id="2" name="CasellaDiTesto 1"/>
          <p:cNvSpPr txBox="1"/>
          <p:nvPr/>
        </p:nvSpPr>
        <p:spPr>
          <a:xfrm>
            <a:off x="10567686" y="7430947"/>
            <a:ext cx="184731" cy="461665"/>
          </a:xfrm>
          <a:prstGeom prst="rect">
            <a:avLst/>
          </a:prstGeom>
          <a:noFill/>
        </p:spPr>
        <p:txBody>
          <a:bodyPr wrap="none" rtlCol="0">
            <a:spAutoFit/>
          </a:bodyPr>
          <a:lstStyle/>
          <a:p>
            <a:endParaRPr lang="it-IT"/>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524000" y="0"/>
            <a:ext cx="7620000" cy="1905000"/>
          </a:xfrm>
          <a:solidFill>
            <a:schemeClr val="folHlink"/>
          </a:solidFill>
        </p:spPr>
        <p:txBody>
          <a:bodyPr/>
          <a:lstStyle/>
          <a:p>
            <a:pPr eaLnBrk="1" hangingPunct="1"/>
            <a:r>
              <a:rPr lang="en-GB" b="1">
                <a:ea typeface="MS PGothic" pitchFamily="34" charset="-128"/>
                <a:cs typeface="MS PGothic" pitchFamily="34" charset="-128"/>
              </a:rPr>
              <a:t>Coase</a:t>
            </a:r>
            <a:r>
              <a:rPr lang="ja-JP" altLang="en-GB" b="1">
                <a:ea typeface="MS PGothic" pitchFamily="34" charset="-128"/>
                <a:cs typeface="MS PGothic" pitchFamily="34" charset="-128"/>
              </a:rPr>
              <a:t>’</a:t>
            </a:r>
            <a:r>
              <a:rPr lang="en-GB" altLang="ja-JP" b="1">
                <a:ea typeface="MS PGothic" pitchFamily="34" charset="-128"/>
                <a:cs typeface="MS PGothic" pitchFamily="34" charset="-128"/>
              </a:rPr>
              <a:t>s </a:t>
            </a:r>
            <a:br>
              <a:rPr lang="en-GB" altLang="ja-JP" b="1">
                <a:ea typeface="MS PGothic" pitchFamily="34" charset="-128"/>
                <a:cs typeface="MS PGothic" pitchFamily="34" charset="-128"/>
              </a:rPr>
            </a:br>
            <a:r>
              <a:rPr lang="en-GB" altLang="ja-JP" b="1">
                <a:ea typeface="MS PGothic" pitchFamily="34" charset="-128"/>
                <a:cs typeface="MS PGothic" pitchFamily="34" charset="-128"/>
              </a:rPr>
              <a:t>Journey</a:t>
            </a:r>
            <a:endParaRPr lang="en-GB">
              <a:ea typeface="MS PGothic" pitchFamily="34" charset="-128"/>
              <a:cs typeface="MS PGothic" pitchFamily="34" charset="-128"/>
            </a:endParaRPr>
          </a:p>
        </p:txBody>
      </p:sp>
      <p:sp>
        <p:nvSpPr>
          <p:cNvPr id="37891" name="AutoShape 4"/>
          <p:cNvSpPr>
            <a:spLocks noChangeArrowheads="1"/>
          </p:cNvSpPr>
          <p:nvPr/>
        </p:nvSpPr>
        <p:spPr bwMode="auto">
          <a:xfrm>
            <a:off x="1752600" y="2209800"/>
            <a:ext cx="5791200" cy="2590800"/>
          </a:xfrm>
          <a:prstGeom prst="downArrowCallout">
            <a:avLst>
              <a:gd name="adj1" fmla="val 48887"/>
              <a:gd name="adj2" fmla="val 55882"/>
              <a:gd name="adj3" fmla="val 14731"/>
              <a:gd name="adj4" fmla="val 66667"/>
            </a:avLst>
          </a:prstGeom>
          <a:solidFill>
            <a:schemeClr val="folHlink"/>
          </a:solidFill>
          <a:ln w="9525">
            <a:solidFill>
              <a:schemeClr val="tx1"/>
            </a:solidFill>
            <a:miter lim="800000"/>
            <a:headEnd/>
            <a:tailEnd/>
          </a:ln>
        </p:spPr>
        <p:txBody>
          <a:bodyPr wrap="none" anchor="ctr">
            <a:prstTxWarp prst="textNoShape">
              <a:avLst/>
            </a:prstTxWarp>
          </a:bodyPr>
          <a:lstStyle/>
          <a:p>
            <a:pPr algn="ctr"/>
            <a:r>
              <a:rPr lang="en-GB"/>
              <a:t>Costly decentralized market transactions.</a:t>
            </a:r>
          </a:p>
        </p:txBody>
      </p:sp>
      <p:sp>
        <p:nvSpPr>
          <p:cNvPr id="37892" name="Rectangle 6"/>
          <p:cNvSpPr>
            <a:spLocks noChangeArrowheads="1"/>
          </p:cNvSpPr>
          <p:nvPr/>
        </p:nvSpPr>
        <p:spPr bwMode="auto">
          <a:xfrm>
            <a:off x="1371600" y="5334000"/>
            <a:ext cx="6553200" cy="1187450"/>
          </a:xfrm>
          <a:prstGeom prst="rect">
            <a:avLst/>
          </a:prstGeom>
          <a:solidFill>
            <a:schemeClr val="folHlink"/>
          </a:solidFill>
          <a:ln w="9525">
            <a:noFill/>
            <a:miter lim="800000"/>
            <a:headEnd/>
            <a:tailEnd/>
          </a:ln>
        </p:spPr>
        <p:txBody>
          <a:bodyPr>
            <a:prstTxWarp prst="textNoShape">
              <a:avLst/>
            </a:prstTxWarp>
            <a:spAutoFit/>
          </a:bodyPr>
          <a:lstStyle/>
          <a:p>
            <a:endParaRPr lang="en-GB"/>
          </a:p>
          <a:p>
            <a:r>
              <a:rPr lang="en-GB"/>
              <a:t>The firm as centralization of market transaction</a:t>
            </a:r>
          </a:p>
          <a:p>
            <a:endParaRPr lang="en-GB"/>
          </a:p>
        </p:txBody>
      </p:sp>
      <p:pic>
        <p:nvPicPr>
          <p:cNvPr id="37893" name="Immagine 4"/>
          <p:cNvPicPr>
            <a:picLocks noChangeAspect="1"/>
          </p:cNvPicPr>
          <p:nvPr/>
        </p:nvPicPr>
        <p:blipFill>
          <a:blip r:embed="rId2"/>
          <a:srcRect/>
          <a:stretch>
            <a:fillRect/>
          </a:stretch>
        </p:blipFill>
        <p:spPr bwMode="auto">
          <a:xfrm>
            <a:off x="0" y="0"/>
            <a:ext cx="1524000" cy="1912938"/>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88640"/>
            <a:ext cx="7772400" cy="1143000"/>
          </a:xfrm>
        </p:spPr>
        <p:txBody>
          <a:bodyPr/>
          <a:lstStyle/>
          <a:p>
            <a:r>
              <a:rPr lang="en-US" dirty="0">
                <a:solidFill>
                  <a:srgbClr val="660066"/>
                </a:solidFill>
              </a:rPr>
              <a:t>Outline of the course</a:t>
            </a:r>
          </a:p>
        </p:txBody>
      </p:sp>
      <p:sp>
        <p:nvSpPr>
          <p:cNvPr id="3" name="Content Placeholder 2"/>
          <p:cNvSpPr>
            <a:spLocks noGrp="1"/>
          </p:cNvSpPr>
          <p:nvPr>
            <p:ph idx="1"/>
          </p:nvPr>
        </p:nvSpPr>
        <p:spPr>
          <a:xfrm>
            <a:off x="832048" y="1482080"/>
            <a:ext cx="7772400" cy="4827240"/>
          </a:xfrm>
          <a:solidFill>
            <a:schemeClr val="accent3">
              <a:lumMod val="95000"/>
            </a:schemeClr>
          </a:solidFill>
          <a:ln>
            <a:solidFill>
              <a:srgbClr val="FF0066"/>
            </a:solidFill>
          </a:ln>
        </p:spPr>
        <p:txBody>
          <a:bodyPr/>
          <a:lstStyle/>
          <a:p>
            <a:r>
              <a:rPr lang="en-US" sz="2400" dirty="0"/>
              <a:t>1) Analysis of economic transactions,</a:t>
            </a:r>
            <a:endParaRPr lang="it-IT" sz="2400" dirty="0"/>
          </a:p>
          <a:p>
            <a:r>
              <a:rPr lang="en-US" sz="2400" dirty="0"/>
              <a:t>2) Property rights in a framework of incomplete contracts, </a:t>
            </a:r>
            <a:endParaRPr lang="it-IT" sz="2400" dirty="0"/>
          </a:p>
          <a:p>
            <a:r>
              <a:rPr lang="en-US" sz="2400" dirty="0"/>
              <a:t>3) Technology and property rights</a:t>
            </a:r>
            <a:endParaRPr lang="it-IT" sz="2400" dirty="0"/>
          </a:p>
          <a:p>
            <a:r>
              <a:rPr lang="en-US" sz="2400" dirty="0"/>
              <a:t>4) The complex governance of the firm</a:t>
            </a:r>
            <a:endParaRPr lang="it-IT" sz="2400" dirty="0"/>
          </a:p>
          <a:p>
            <a:r>
              <a:rPr lang="en-US" sz="2400" dirty="0"/>
              <a:t>5) The hybrid thing-person nature of the corporation</a:t>
            </a:r>
            <a:endParaRPr lang="it-IT" sz="2400" dirty="0"/>
          </a:p>
          <a:p>
            <a:r>
              <a:rPr lang="en-US" sz="2400" dirty="0"/>
              <a:t>6) </a:t>
            </a:r>
            <a:r>
              <a:rPr lang="en-US" sz="2400" dirty="0" err="1"/>
              <a:t>Financialization</a:t>
            </a:r>
            <a:r>
              <a:rPr lang="en-US" sz="2400" dirty="0"/>
              <a:t>, intangibles and the privatization of knowledge</a:t>
            </a:r>
            <a:endParaRPr lang="it-IT" sz="2400" dirty="0"/>
          </a:p>
          <a:p>
            <a:r>
              <a:rPr lang="en-US" sz="2400" dirty="0"/>
              <a:t>7) The evolution of human nature and the principles of economic organization.</a:t>
            </a:r>
            <a:endParaRPr lang="en-US" dirty="0"/>
          </a:p>
        </p:txBody>
      </p:sp>
    </p:spTree>
    <p:extLst>
      <p:ext uri="{BB962C8B-B14F-4D97-AF65-F5344CB8AC3E}">
        <p14:creationId xmlns:p14="http://schemas.microsoft.com/office/powerpoint/2010/main" val="2008914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219200" y="0"/>
            <a:ext cx="7924800" cy="1600200"/>
          </a:xfrm>
          <a:solidFill>
            <a:schemeClr val="folHlink"/>
          </a:solidFill>
        </p:spPr>
        <p:txBody>
          <a:bodyPr/>
          <a:lstStyle/>
          <a:p>
            <a:pPr eaLnBrk="1" hangingPunct="1"/>
            <a:r>
              <a:rPr lang="en-GB" b="1">
                <a:ea typeface="MS PGothic" pitchFamily="34" charset="-128"/>
                <a:cs typeface="MS PGothic" pitchFamily="34" charset="-128"/>
              </a:rPr>
              <a:t>Fuller</a:t>
            </a:r>
            <a:r>
              <a:rPr lang="ja-JP" altLang="en-GB" b="1">
                <a:ea typeface="MS PGothic" pitchFamily="34" charset="-128"/>
                <a:cs typeface="MS PGothic" pitchFamily="34" charset="-128"/>
              </a:rPr>
              <a:t>’</a:t>
            </a:r>
            <a:r>
              <a:rPr lang="en-GB" altLang="ja-JP" b="1">
                <a:ea typeface="MS PGothic" pitchFamily="34" charset="-128"/>
                <a:cs typeface="MS PGothic" pitchFamily="34" charset="-128"/>
              </a:rPr>
              <a:t>s </a:t>
            </a:r>
            <a:br>
              <a:rPr lang="en-GB" altLang="ja-JP" b="1">
                <a:ea typeface="MS PGothic" pitchFamily="34" charset="-128"/>
                <a:cs typeface="MS PGothic" pitchFamily="34" charset="-128"/>
              </a:rPr>
            </a:br>
            <a:r>
              <a:rPr lang="en-GB" altLang="ja-JP" b="1">
                <a:ea typeface="MS PGothic" pitchFamily="34" charset="-128"/>
                <a:cs typeface="MS PGothic" pitchFamily="34" charset="-128"/>
              </a:rPr>
              <a:t>Journey</a:t>
            </a:r>
            <a:endParaRPr lang="en-GB">
              <a:ea typeface="MS PGothic" pitchFamily="34" charset="-128"/>
              <a:cs typeface="MS PGothic" pitchFamily="34" charset="-128"/>
            </a:endParaRPr>
          </a:p>
        </p:txBody>
      </p:sp>
      <p:sp>
        <p:nvSpPr>
          <p:cNvPr id="38915" name="AutoShape 3"/>
          <p:cNvSpPr>
            <a:spLocks noChangeArrowheads="1"/>
          </p:cNvSpPr>
          <p:nvPr/>
        </p:nvSpPr>
        <p:spPr bwMode="auto">
          <a:xfrm>
            <a:off x="1752600" y="2209800"/>
            <a:ext cx="5791200" cy="2590800"/>
          </a:xfrm>
          <a:prstGeom prst="downArrowCallout">
            <a:avLst>
              <a:gd name="adj1" fmla="val 48887"/>
              <a:gd name="adj2" fmla="val 55882"/>
              <a:gd name="adj3" fmla="val 14731"/>
              <a:gd name="adj4" fmla="val 66667"/>
            </a:avLst>
          </a:prstGeom>
          <a:solidFill>
            <a:schemeClr val="folHlink"/>
          </a:solidFill>
          <a:ln w="9525">
            <a:solidFill>
              <a:schemeClr val="tx1"/>
            </a:solidFill>
            <a:miter lim="800000"/>
            <a:headEnd/>
            <a:tailEnd/>
          </a:ln>
        </p:spPr>
        <p:txBody>
          <a:bodyPr wrap="none" anchor="ctr">
            <a:prstTxWarp prst="textNoShape">
              <a:avLst/>
            </a:prstTxWarp>
          </a:bodyPr>
          <a:lstStyle/>
          <a:p>
            <a:pPr algn="ctr"/>
            <a:r>
              <a:rPr lang="en-GB"/>
              <a:t>Costly centralized public orderings. </a:t>
            </a:r>
          </a:p>
          <a:p>
            <a:pPr algn="ctr"/>
            <a:r>
              <a:rPr lang="en-GB"/>
              <a:t> </a:t>
            </a:r>
          </a:p>
        </p:txBody>
      </p:sp>
      <p:sp>
        <p:nvSpPr>
          <p:cNvPr id="38916" name="Rectangle 4"/>
          <p:cNvSpPr>
            <a:spLocks noChangeArrowheads="1"/>
          </p:cNvSpPr>
          <p:nvPr/>
        </p:nvSpPr>
        <p:spPr bwMode="auto">
          <a:xfrm>
            <a:off x="1371600" y="5334000"/>
            <a:ext cx="6553200" cy="1187450"/>
          </a:xfrm>
          <a:prstGeom prst="rect">
            <a:avLst/>
          </a:prstGeom>
          <a:solidFill>
            <a:schemeClr val="folHlink"/>
          </a:solidFill>
          <a:ln w="9525">
            <a:noFill/>
            <a:miter lim="800000"/>
            <a:headEnd/>
            <a:tailEnd/>
          </a:ln>
        </p:spPr>
        <p:txBody>
          <a:bodyPr>
            <a:prstTxWarp prst="textNoShape">
              <a:avLst/>
            </a:prstTxWarp>
            <a:spAutoFit/>
          </a:bodyPr>
          <a:lstStyle/>
          <a:p>
            <a:endParaRPr lang="en-GB"/>
          </a:p>
          <a:p>
            <a:r>
              <a:rPr lang="en-GB"/>
              <a:t>The firm as decentralization of public orderings</a:t>
            </a:r>
          </a:p>
          <a:p>
            <a:endParaRPr lang="en-GB"/>
          </a:p>
        </p:txBody>
      </p:sp>
      <p:pic>
        <p:nvPicPr>
          <p:cNvPr id="38917" name="Immagine 4"/>
          <p:cNvPicPr>
            <a:picLocks noChangeAspect="1"/>
          </p:cNvPicPr>
          <p:nvPr/>
        </p:nvPicPr>
        <p:blipFill>
          <a:blip r:embed="rId2"/>
          <a:srcRect/>
          <a:stretch>
            <a:fillRect/>
          </a:stretch>
        </p:blipFill>
        <p:spPr bwMode="auto">
          <a:xfrm>
            <a:off x="0" y="0"/>
            <a:ext cx="1227138" cy="16002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0"/>
            <a:ext cx="9144000" cy="1828800"/>
          </a:xfrm>
          <a:solidFill>
            <a:schemeClr val="folHlink"/>
          </a:solidFill>
        </p:spPr>
        <p:txBody>
          <a:bodyPr/>
          <a:lstStyle/>
          <a:p>
            <a:pPr eaLnBrk="1" hangingPunct="1"/>
            <a:r>
              <a:rPr lang="en-GB" b="1">
                <a:ea typeface="MS PGothic" pitchFamily="34" charset="-128"/>
                <a:cs typeface="MS PGothic" pitchFamily="34" charset="-128"/>
              </a:rPr>
              <a:t>A joint Coase-Fuller</a:t>
            </a:r>
            <a:br>
              <a:rPr lang="en-GB" b="1">
                <a:ea typeface="MS PGothic" pitchFamily="34" charset="-128"/>
                <a:cs typeface="MS PGothic" pitchFamily="34" charset="-128"/>
              </a:rPr>
            </a:br>
            <a:r>
              <a:rPr lang="en-GB" b="1">
                <a:ea typeface="MS PGothic" pitchFamily="34" charset="-128"/>
                <a:cs typeface="MS PGothic" pitchFamily="34" charset="-128"/>
              </a:rPr>
              <a:t> Journey?</a:t>
            </a:r>
            <a:endParaRPr lang="en-GB">
              <a:ea typeface="MS PGothic" pitchFamily="34" charset="-128"/>
              <a:cs typeface="MS PGothic" pitchFamily="34" charset="-128"/>
            </a:endParaRPr>
          </a:p>
        </p:txBody>
      </p:sp>
      <p:sp>
        <p:nvSpPr>
          <p:cNvPr id="39939" name="AutoShape 3"/>
          <p:cNvSpPr>
            <a:spLocks noChangeArrowheads="1"/>
          </p:cNvSpPr>
          <p:nvPr/>
        </p:nvSpPr>
        <p:spPr bwMode="auto">
          <a:xfrm>
            <a:off x="1828800" y="2057400"/>
            <a:ext cx="5791200" cy="2590800"/>
          </a:xfrm>
          <a:prstGeom prst="downArrowCallout">
            <a:avLst>
              <a:gd name="adj1" fmla="val 48887"/>
              <a:gd name="adj2" fmla="val 55882"/>
              <a:gd name="adj3" fmla="val 14731"/>
              <a:gd name="adj4" fmla="val 66667"/>
            </a:avLst>
          </a:prstGeom>
          <a:solidFill>
            <a:schemeClr val="folHlink"/>
          </a:solidFill>
          <a:ln w="9525">
            <a:solidFill>
              <a:schemeClr val="tx1"/>
            </a:solidFill>
            <a:miter lim="800000"/>
            <a:headEnd/>
            <a:tailEnd/>
          </a:ln>
        </p:spPr>
        <p:txBody>
          <a:bodyPr wrap="none" anchor="ctr">
            <a:prstTxWarp prst="textNoShape">
              <a:avLst/>
            </a:prstTxWarp>
          </a:bodyPr>
          <a:lstStyle/>
          <a:p>
            <a:pPr algn="ctr"/>
            <a:r>
              <a:rPr lang="en-GB"/>
              <a:t>Costly decentralized market transactions. </a:t>
            </a:r>
          </a:p>
          <a:p>
            <a:pPr algn="ctr"/>
            <a:r>
              <a:rPr lang="en-GB"/>
              <a:t>Costly centralized public orderings.</a:t>
            </a:r>
          </a:p>
        </p:txBody>
      </p:sp>
      <p:sp>
        <p:nvSpPr>
          <p:cNvPr id="39940" name="Rectangle 4"/>
          <p:cNvSpPr>
            <a:spLocks noChangeArrowheads="1"/>
          </p:cNvSpPr>
          <p:nvPr/>
        </p:nvSpPr>
        <p:spPr bwMode="auto">
          <a:xfrm>
            <a:off x="1828800" y="4876800"/>
            <a:ext cx="5867400" cy="1938338"/>
          </a:xfrm>
          <a:prstGeom prst="rect">
            <a:avLst/>
          </a:prstGeom>
          <a:solidFill>
            <a:schemeClr val="folHlink"/>
          </a:solidFill>
          <a:ln w="9525">
            <a:noFill/>
            <a:miter lim="800000"/>
            <a:headEnd/>
            <a:tailEnd/>
          </a:ln>
        </p:spPr>
        <p:txBody>
          <a:bodyPr>
            <a:prstTxWarp prst="textNoShape">
              <a:avLst/>
            </a:prstTxWarp>
            <a:spAutoFit/>
          </a:bodyPr>
          <a:lstStyle/>
          <a:p>
            <a:pPr algn="ctr"/>
            <a:r>
              <a:rPr lang="en-GB"/>
              <a:t>The firm </a:t>
            </a:r>
          </a:p>
          <a:p>
            <a:pPr algn="ctr"/>
            <a:r>
              <a:rPr lang="en-GB"/>
              <a:t>as as centralization of market transaction </a:t>
            </a:r>
          </a:p>
          <a:p>
            <a:pPr algn="ctr"/>
            <a:r>
              <a:rPr lang="en-GB"/>
              <a:t>and </a:t>
            </a:r>
          </a:p>
          <a:p>
            <a:pPr algn="ctr"/>
            <a:r>
              <a:rPr lang="en-GB"/>
              <a:t>as decentralization of public orderings</a:t>
            </a:r>
          </a:p>
          <a:p>
            <a:endParaRPr lang="en-GB"/>
          </a:p>
        </p:txBody>
      </p:sp>
      <p:pic>
        <p:nvPicPr>
          <p:cNvPr id="39941" name="Immagine 4"/>
          <p:cNvPicPr>
            <a:picLocks noChangeAspect="1"/>
          </p:cNvPicPr>
          <p:nvPr/>
        </p:nvPicPr>
        <p:blipFill>
          <a:blip r:embed="rId2"/>
          <a:srcRect/>
          <a:stretch>
            <a:fillRect/>
          </a:stretch>
        </p:blipFill>
        <p:spPr bwMode="auto">
          <a:xfrm>
            <a:off x="0" y="0"/>
            <a:ext cx="1447800" cy="1816100"/>
          </a:xfrm>
          <a:prstGeom prst="rect">
            <a:avLst/>
          </a:prstGeom>
          <a:noFill/>
          <a:ln w="9525">
            <a:noFill/>
            <a:miter lim="800000"/>
            <a:headEnd/>
            <a:tailEnd/>
          </a:ln>
        </p:spPr>
      </p:pic>
      <p:pic>
        <p:nvPicPr>
          <p:cNvPr id="39942" name="Immagine 5"/>
          <p:cNvPicPr>
            <a:picLocks noChangeAspect="1"/>
          </p:cNvPicPr>
          <p:nvPr/>
        </p:nvPicPr>
        <p:blipFill>
          <a:blip r:embed="rId3"/>
          <a:srcRect/>
          <a:stretch>
            <a:fillRect/>
          </a:stretch>
        </p:blipFill>
        <p:spPr bwMode="auto">
          <a:xfrm>
            <a:off x="7742238" y="0"/>
            <a:ext cx="1401762" cy="18288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a:xfrm>
            <a:off x="0" y="0"/>
            <a:ext cx="9144000" cy="1066800"/>
          </a:xfrm>
          <a:solidFill>
            <a:srgbClr val="CECEEF"/>
          </a:solidFill>
        </p:spPr>
        <p:txBody>
          <a:bodyPr/>
          <a:lstStyle/>
          <a:p>
            <a:pPr eaLnBrk="1" hangingPunct="1"/>
            <a:r>
              <a:rPr lang="en-GB" b="1">
                <a:solidFill>
                  <a:srgbClr val="333399"/>
                </a:solidFill>
                <a:ea typeface="ＭＳ Ｐゴシック" charset="0"/>
                <a:cs typeface="ＭＳ Ｐゴシック" charset="0"/>
              </a:rPr>
              <a:t>The monitoring problem </a:t>
            </a:r>
            <a:br>
              <a:rPr lang="en-GB" b="1">
                <a:solidFill>
                  <a:srgbClr val="333399"/>
                </a:solidFill>
                <a:ea typeface="ＭＳ Ｐゴシック" charset="0"/>
                <a:cs typeface="ＭＳ Ｐゴシック" charset="0"/>
              </a:rPr>
            </a:br>
            <a:r>
              <a:rPr lang="en-GB" sz="2000" b="1">
                <a:solidFill>
                  <a:srgbClr val="333399"/>
                </a:solidFill>
                <a:ea typeface="ＭＳ Ｐゴシック" charset="0"/>
                <a:cs typeface="ＭＳ Ｐゴシック" charset="0"/>
              </a:rPr>
              <a:t>(Alchian, Demsetz)</a:t>
            </a:r>
          </a:p>
        </p:txBody>
      </p:sp>
      <p:sp>
        <p:nvSpPr>
          <p:cNvPr id="75779" name="AutoShape 3"/>
          <p:cNvSpPr>
            <a:spLocks noChangeArrowheads="1"/>
          </p:cNvSpPr>
          <p:nvPr/>
        </p:nvSpPr>
        <p:spPr bwMode="auto">
          <a:xfrm>
            <a:off x="228600" y="1295400"/>
            <a:ext cx="2057400" cy="533400"/>
          </a:xfrm>
          <a:prstGeom prst="flowChartProcess">
            <a:avLst/>
          </a:prstGeom>
          <a:solidFill>
            <a:schemeClr val="bg1"/>
          </a:solidFill>
          <a:ln w="9525">
            <a:solidFill>
              <a:schemeClr val="tx1"/>
            </a:solidFill>
            <a:miter lim="800000"/>
            <a:headEnd/>
            <a:tailEnd/>
          </a:ln>
        </p:spPr>
        <p:txBody>
          <a:bodyPr wrap="none" anchor="ctr">
            <a:prstTxWarp prst="textNoShape">
              <a:avLst/>
            </a:prstTxWarp>
          </a:bodyPr>
          <a:lstStyle/>
          <a:p>
            <a:pPr algn="ctr"/>
            <a:r>
              <a:rPr lang="en-GB" sz="3200">
                <a:solidFill>
                  <a:srgbClr val="FF0000"/>
                </a:solidFill>
              </a:rPr>
              <a:t>Team work</a:t>
            </a:r>
          </a:p>
        </p:txBody>
      </p:sp>
      <p:sp>
        <p:nvSpPr>
          <p:cNvPr id="75780" name="AutoShape 4"/>
          <p:cNvSpPr>
            <a:spLocks noChangeArrowheads="1"/>
          </p:cNvSpPr>
          <p:nvPr/>
        </p:nvSpPr>
        <p:spPr bwMode="auto">
          <a:xfrm>
            <a:off x="3276600" y="1295400"/>
            <a:ext cx="976313" cy="790575"/>
          </a:xfrm>
          <a:prstGeom prst="rightArrow">
            <a:avLst>
              <a:gd name="adj1" fmla="val 50000"/>
              <a:gd name="adj2" fmla="val 30874"/>
            </a:avLst>
          </a:prstGeom>
          <a:solidFill>
            <a:srgbClr val="333399"/>
          </a:solidFill>
          <a:ln w="9525">
            <a:solidFill>
              <a:schemeClr val="tx1"/>
            </a:solidFill>
            <a:miter lim="800000"/>
            <a:headEnd/>
            <a:tailEnd/>
          </a:ln>
        </p:spPr>
        <p:txBody>
          <a:bodyPr wrap="none" anchor="ctr">
            <a:prstTxWarp prst="textNoShape">
              <a:avLst/>
            </a:prstTxWarp>
          </a:bodyPr>
          <a:lstStyle/>
          <a:p>
            <a:endParaRPr lang="it-IT"/>
          </a:p>
        </p:txBody>
      </p:sp>
      <p:sp>
        <p:nvSpPr>
          <p:cNvPr id="75781" name="AutoShape 5"/>
          <p:cNvSpPr>
            <a:spLocks noChangeArrowheads="1"/>
          </p:cNvSpPr>
          <p:nvPr/>
        </p:nvSpPr>
        <p:spPr bwMode="auto">
          <a:xfrm>
            <a:off x="4648200" y="1219200"/>
            <a:ext cx="3581400" cy="914400"/>
          </a:xfrm>
          <a:prstGeom prst="flowChartProcess">
            <a:avLst/>
          </a:prstGeom>
          <a:solidFill>
            <a:srgbClr val="FFFFFF"/>
          </a:solidFill>
          <a:ln w="9525">
            <a:solidFill>
              <a:schemeClr val="tx1"/>
            </a:solidFill>
            <a:miter lim="800000"/>
            <a:headEnd/>
            <a:tailEnd/>
          </a:ln>
        </p:spPr>
        <p:txBody>
          <a:bodyPr wrap="none" anchor="ctr">
            <a:prstTxWarp prst="textNoShape">
              <a:avLst/>
            </a:prstTxWarp>
          </a:bodyPr>
          <a:lstStyle/>
          <a:p>
            <a:pPr algn="ctr"/>
            <a:r>
              <a:rPr lang="en-GB" sz="3200">
                <a:solidFill>
                  <a:srgbClr val="FF0000"/>
                </a:solidFill>
              </a:rPr>
              <a:t>Employer with hiring </a:t>
            </a:r>
          </a:p>
          <a:p>
            <a:pPr algn="ctr"/>
            <a:r>
              <a:rPr lang="en-GB" sz="3200">
                <a:solidFill>
                  <a:srgbClr val="FF0000"/>
                </a:solidFill>
              </a:rPr>
              <a:t>and firing rights</a:t>
            </a:r>
          </a:p>
        </p:txBody>
      </p:sp>
      <p:sp>
        <p:nvSpPr>
          <p:cNvPr id="75782" name="Rectangle 6"/>
          <p:cNvSpPr>
            <a:spLocks noChangeArrowheads="1"/>
          </p:cNvSpPr>
          <p:nvPr/>
        </p:nvSpPr>
        <p:spPr bwMode="auto">
          <a:xfrm>
            <a:off x="0" y="2362200"/>
            <a:ext cx="9144000" cy="523875"/>
          </a:xfrm>
          <a:prstGeom prst="rect">
            <a:avLst/>
          </a:prstGeom>
          <a:solidFill>
            <a:srgbClr val="FFFF00"/>
          </a:solidFill>
          <a:ln w="9525">
            <a:solidFill>
              <a:schemeClr val="folHlink"/>
            </a:solidFill>
            <a:miter lim="800000"/>
            <a:headEnd/>
            <a:tailEnd/>
          </a:ln>
        </p:spPr>
        <p:txBody>
          <a:bodyPr>
            <a:prstTxWarp prst="textNoShape">
              <a:avLst/>
            </a:prstTxWarp>
            <a:spAutoFit/>
          </a:bodyPr>
          <a:lstStyle/>
          <a:p>
            <a:r>
              <a:rPr lang="en-GB" sz="2800">
                <a:solidFill>
                  <a:schemeClr val="tx2"/>
                </a:solidFill>
              </a:rPr>
              <a:t>Why capitalist ownership of the means of Production?</a:t>
            </a:r>
          </a:p>
        </p:txBody>
      </p:sp>
      <p:sp>
        <p:nvSpPr>
          <p:cNvPr id="75783" name="AutoShape 7"/>
          <p:cNvSpPr>
            <a:spLocks noChangeArrowheads="1"/>
          </p:cNvSpPr>
          <p:nvPr/>
        </p:nvSpPr>
        <p:spPr bwMode="auto">
          <a:xfrm>
            <a:off x="304800" y="3581400"/>
            <a:ext cx="2895600" cy="990600"/>
          </a:xfrm>
          <a:prstGeom prst="flowChartProcess">
            <a:avLst/>
          </a:prstGeom>
          <a:solidFill>
            <a:srgbClr val="FFFFFF"/>
          </a:solidFill>
          <a:ln w="9525">
            <a:solidFill>
              <a:schemeClr val="tx1"/>
            </a:solidFill>
            <a:miter lim="800000"/>
            <a:headEnd/>
            <a:tailEnd/>
          </a:ln>
        </p:spPr>
        <p:txBody>
          <a:bodyPr wrap="none" anchor="ctr">
            <a:prstTxWarp prst="textNoShape">
              <a:avLst/>
            </a:prstTxWarp>
          </a:bodyPr>
          <a:lstStyle/>
          <a:p>
            <a:pPr algn="ctr"/>
            <a:r>
              <a:rPr lang="en-GB" sz="3200">
                <a:solidFill>
                  <a:srgbClr val="FF0000"/>
                </a:solidFill>
              </a:rPr>
              <a:t>Hard to monitor</a:t>
            </a:r>
          </a:p>
          <a:p>
            <a:pPr algn="ctr"/>
            <a:r>
              <a:rPr lang="en-GB" sz="3200">
                <a:solidFill>
                  <a:srgbClr val="FF0000"/>
                </a:solidFill>
              </a:rPr>
              <a:t>capital</a:t>
            </a:r>
          </a:p>
        </p:txBody>
      </p:sp>
      <p:sp>
        <p:nvSpPr>
          <p:cNvPr id="75784" name="AutoShape 8"/>
          <p:cNvSpPr>
            <a:spLocks noChangeArrowheads="1"/>
          </p:cNvSpPr>
          <p:nvPr/>
        </p:nvSpPr>
        <p:spPr bwMode="auto">
          <a:xfrm>
            <a:off x="3733800" y="3810000"/>
            <a:ext cx="1128713" cy="304800"/>
          </a:xfrm>
          <a:prstGeom prst="rightArrow">
            <a:avLst>
              <a:gd name="adj1" fmla="val 50000"/>
              <a:gd name="adj2" fmla="val 92578"/>
            </a:avLst>
          </a:prstGeom>
          <a:solidFill>
            <a:srgbClr val="333399"/>
          </a:solidFill>
          <a:ln w="9525">
            <a:solidFill>
              <a:schemeClr val="tx1"/>
            </a:solidFill>
            <a:miter lim="800000"/>
            <a:headEnd/>
            <a:tailEnd/>
          </a:ln>
        </p:spPr>
        <p:txBody>
          <a:bodyPr wrap="none" anchor="ctr">
            <a:prstTxWarp prst="textNoShape">
              <a:avLst/>
            </a:prstTxWarp>
          </a:bodyPr>
          <a:lstStyle/>
          <a:p>
            <a:endParaRPr lang="it-IT"/>
          </a:p>
        </p:txBody>
      </p:sp>
      <p:sp>
        <p:nvSpPr>
          <p:cNvPr id="75785" name="Rectangle 9"/>
          <p:cNvSpPr>
            <a:spLocks noChangeArrowheads="1"/>
          </p:cNvSpPr>
          <p:nvPr/>
        </p:nvSpPr>
        <p:spPr bwMode="auto">
          <a:xfrm>
            <a:off x="5410200" y="3505200"/>
            <a:ext cx="3505200" cy="1066800"/>
          </a:xfrm>
          <a:prstGeom prst="rect">
            <a:avLst/>
          </a:prstGeom>
          <a:solidFill>
            <a:srgbClr val="FFFFFF"/>
          </a:solidFill>
          <a:ln w="9525">
            <a:solidFill>
              <a:schemeClr val="tx1"/>
            </a:solidFill>
            <a:miter lim="800000"/>
            <a:headEnd/>
            <a:tailEnd/>
          </a:ln>
        </p:spPr>
        <p:txBody>
          <a:bodyPr wrap="none" anchor="ctr">
            <a:prstTxWarp prst="textNoShape">
              <a:avLst/>
            </a:prstTxWarp>
          </a:bodyPr>
          <a:lstStyle/>
          <a:p>
            <a:pPr algn="ctr"/>
            <a:r>
              <a:rPr lang="en-GB" sz="3200">
                <a:solidFill>
                  <a:srgbClr val="FF0000"/>
                </a:solidFill>
              </a:rPr>
              <a:t>Capitalist ownership</a:t>
            </a:r>
          </a:p>
        </p:txBody>
      </p:sp>
      <p:sp>
        <p:nvSpPr>
          <p:cNvPr id="75786" name="Rectangle 10"/>
          <p:cNvSpPr>
            <a:spLocks noChangeArrowheads="1"/>
          </p:cNvSpPr>
          <p:nvPr/>
        </p:nvSpPr>
        <p:spPr bwMode="auto">
          <a:xfrm>
            <a:off x="0" y="4724400"/>
            <a:ext cx="9144000" cy="523875"/>
          </a:xfrm>
          <a:prstGeom prst="rect">
            <a:avLst/>
          </a:prstGeom>
          <a:solidFill>
            <a:srgbClr val="FFFF00"/>
          </a:solidFill>
          <a:ln w="9525">
            <a:solidFill>
              <a:schemeClr val="bg1"/>
            </a:solidFill>
            <a:miter lim="800000"/>
            <a:headEnd/>
            <a:tailEnd/>
          </a:ln>
        </p:spPr>
        <p:txBody>
          <a:bodyPr>
            <a:prstTxWarp prst="textNoShape">
              <a:avLst/>
            </a:prstTxWarp>
            <a:spAutoFit/>
          </a:bodyPr>
          <a:lstStyle/>
          <a:p>
            <a:r>
              <a:rPr lang="en-GB" sz="2800">
                <a:solidFill>
                  <a:schemeClr val="tx2"/>
                </a:solidFill>
              </a:rPr>
              <a:t>The same argument can be applied to hard to monitor labour.</a:t>
            </a:r>
          </a:p>
        </p:txBody>
      </p:sp>
      <p:sp>
        <p:nvSpPr>
          <p:cNvPr id="75787" name="Rectangle 11"/>
          <p:cNvSpPr>
            <a:spLocks noChangeArrowheads="1"/>
          </p:cNvSpPr>
          <p:nvPr/>
        </p:nvSpPr>
        <p:spPr bwMode="auto">
          <a:xfrm>
            <a:off x="304800" y="6019800"/>
            <a:ext cx="5499100" cy="584200"/>
          </a:xfrm>
          <a:prstGeom prst="rect">
            <a:avLst/>
          </a:prstGeom>
          <a:solidFill>
            <a:srgbClr val="FFFF00"/>
          </a:solidFill>
          <a:ln w="9525">
            <a:solidFill>
              <a:srgbClr val="660066"/>
            </a:solidFill>
            <a:miter lim="800000"/>
            <a:headEnd/>
            <a:tailEnd/>
          </a:ln>
        </p:spPr>
        <p:txBody>
          <a:bodyPr wrap="none">
            <a:prstTxWarp prst="textNoShape">
              <a:avLst/>
            </a:prstTxWarp>
            <a:spAutoFit/>
          </a:bodyPr>
          <a:lstStyle/>
          <a:p>
            <a:r>
              <a:rPr lang="en-GB" sz="3200">
                <a:solidFill>
                  <a:schemeClr val="accent2"/>
                </a:solidFill>
              </a:rPr>
              <a:t>Both arguments can be inverted.</a:t>
            </a:r>
          </a:p>
        </p:txBody>
      </p:sp>
      <p:pic>
        <p:nvPicPr>
          <p:cNvPr id="75788" name="Immagine 4"/>
          <p:cNvPicPr>
            <a:picLocks noChangeAspect="1"/>
          </p:cNvPicPr>
          <p:nvPr/>
        </p:nvPicPr>
        <p:blipFill>
          <a:blip r:embed="rId3"/>
          <a:srcRect/>
          <a:stretch>
            <a:fillRect/>
          </a:stretch>
        </p:blipFill>
        <p:spPr bwMode="auto">
          <a:xfrm>
            <a:off x="8077200" y="217488"/>
            <a:ext cx="838200" cy="795337"/>
          </a:xfrm>
          <a:prstGeom prst="rect">
            <a:avLst/>
          </a:prstGeom>
          <a:noFill/>
          <a:ln w="9525">
            <a:noFill/>
            <a:miter lim="800000"/>
            <a:headEnd/>
            <a:tailEnd/>
          </a:ln>
        </p:spPr>
      </p:pic>
      <p:pic>
        <p:nvPicPr>
          <p:cNvPr id="75789" name="Picture 12"/>
          <p:cNvPicPr>
            <a:picLocks noChangeAspect="1" noChangeArrowheads="1"/>
          </p:cNvPicPr>
          <p:nvPr/>
        </p:nvPicPr>
        <p:blipFill>
          <a:blip r:embed="rId4"/>
          <a:srcRect/>
          <a:stretch>
            <a:fillRect/>
          </a:stretch>
        </p:blipFill>
        <p:spPr bwMode="auto">
          <a:xfrm>
            <a:off x="304800" y="76200"/>
            <a:ext cx="782638" cy="105727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a:xfrm>
            <a:off x="0" y="0"/>
            <a:ext cx="9144000" cy="838200"/>
          </a:xfrm>
          <a:solidFill>
            <a:schemeClr val="accent6">
              <a:lumMod val="20000"/>
              <a:lumOff val="80000"/>
            </a:schemeClr>
          </a:solidFill>
        </p:spPr>
        <p:txBody>
          <a:bodyPr/>
          <a:lstStyle/>
          <a:p>
            <a:pPr algn="l" eaLnBrk="1" hangingPunct="1">
              <a:defRPr/>
            </a:pPr>
            <a:r>
              <a:rPr lang="en-GB" b="1">
                <a:solidFill>
                  <a:srgbClr val="333399"/>
                </a:solidFill>
                <a:ea typeface="ＭＳ Ｐゴシック" pitchFamily="-106" charset="-128"/>
                <a:cs typeface="ＭＳ Ｐゴシック" pitchFamily="-106" charset="-128"/>
              </a:rPr>
              <a:t>The Specificity Problem   </a:t>
            </a:r>
            <a:r>
              <a:rPr lang="en-GB" sz="2800">
                <a:solidFill>
                  <a:srgbClr val="333399"/>
                </a:solidFill>
                <a:ea typeface="ＭＳ Ｐゴシック" pitchFamily="-106" charset="-128"/>
                <a:cs typeface="ＭＳ Ｐゴシック" pitchFamily="-106" charset="-128"/>
              </a:rPr>
              <a:t>(</a:t>
            </a:r>
            <a:r>
              <a:rPr lang="en-GB" sz="2400">
                <a:solidFill>
                  <a:srgbClr val="333399"/>
                </a:solidFill>
                <a:ea typeface="ＭＳ Ｐゴシック" pitchFamily="-106" charset="-128"/>
                <a:cs typeface="ＭＳ Ｐゴシック" pitchFamily="-106" charset="-128"/>
              </a:rPr>
              <a:t>Williamson</a:t>
            </a:r>
            <a:r>
              <a:rPr lang="en-GB" sz="2800">
                <a:solidFill>
                  <a:srgbClr val="333399"/>
                </a:solidFill>
                <a:ea typeface="ＭＳ Ｐゴシック" pitchFamily="-106" charset="-128"/>
                <a:cs typeface="ＭＳ Ｐゴシック" pitchFamily="-106" charset="-128"/>
              </a:rPr>
              <a:t>)</a:t>
            </a:r>
          </a:p>
        </p:txBody>
      </p:sp>
      <p:sp>
        <p:nvSpPr>
          <p:cNvPr id="77827" name="Rectangle 3"/>
          <p:cNvSpPr>
            <a:spLocks noChangeArrowheads="1"/>
          </p:cNvSpPr>
          <p:nvPr/>
        </p:nvSpPr>
        <p:spPr bwMode="auto">
          <a:xfrm>
            <a:off x="0" y="762000"/>
            <a:ext cx="9144000" cy="3046413"/>
          </a:xfrm>
          <a:prstGeom prst="rect">
            <a:avLst/>
          </a:prstGeom>
          <a:noFill/>
          <a:ln w="9525">
            <a:noFill/>
            <a:miter lim="800000"/>
            <a:headEnd/>
            <a:tailEnd/>
          </a:ln>
        </p:spPr>
        <p:txBody>
          <a:bodyPr>
            <a:prstTxWarp prst="textNoShape">
              <a:avLst/>
            </a:prstTxWarp>
            <a:spAutoFit/>
          </a:bodyPr>
          <a:lstStyle/>
          <a:p>
            <a:r>
              <a:rPr lang="en-GB" sz="3200">
                <a:solidFill>
                  <a:srgbClr val="FF0000"/>
                </a:solidFill>
              </a:rPr>
              <a:t>Specificity, Liquidity and Irreversibility</a:t>
            </a:r>
          </a:p>
          <a:p>
            <a:r>
              <a:rPr lang="en-GB" sz="3200">
                <a:solidFill>
                  <a:schemeClr val="accent2"/>
                </a:solidFill>
              </a:rPr>
              <a:t>Analogy with monitoring</a:t>
            </a:r>
            <a:r>
              <a:rPr lang="en-GB" sz="3200">
                <a:solidFill>
                  <a:schemeClr val="tx2"/>
                </a:solidFill>
              </a:rPr>
              <a:t>: rights should go to the </a:t>
            </a:r>
          </a:p>
          <a:p>
            <a:r>
              <a:rPr lang="en-GB" sz="3200">
                <a:solidFill>
                  <a:schemeClr val="tx2"/>
                </a:solidFill>
              </a:rPr>
              <a:t>most specific factors.</a:t>
            </a:r>
          </a:p>
          <a:p>
            <a:r>
              <a:rPr lang="en-GB" sz="3200">
                <a:solidFill>
                  <a:schemeClr val="accent2"/>
                </a:solidFill>
              </a:rPr>
              <a:t>Difference with monitoring:</a:t>
            </a:r>
            <a:r>
              <a:rPr lang="en-GB" sz="3200">
                <a:solidFill>
                  <a:schemeClr val="tx2"/>
                </a:solidFill>
              </a:rPr>
              <a:t> asset specificity cannot be defined by referring to a single relationship </a:t>
            </a:r>
          </a:p>
          <a:p>
            <a:endParaRPr lang="en-GB" sz="3200">
              <a:solidFill>
                <a:schemeClr val="tx2"/>
              </a:solidFill>
            </a:endParaRPr>
          </a:p>
        </p:txBody>
      </p:sp>
      <p:sp>
        <p:nvSpPr>
          <p:cNvPr id="77828" name="Rectangle 4"/>
          <p:cNvSpPr>
            <a:spLocks noChangeArrowheads="1"/>
          </p:cNvSpPr>
          <p:nvPr/>
        </p:nvSpPr>
        <p:spPr bwMode="auto">
          <a:xfrm>
            <a:off x="0" y="5943600"/>
            <a:ext cx="3783013" cy="588963"/>
          </a:xfrm>
          <a:prstGeom prst="rect">
            <a:avLst/>
          </a:prstGeom>
          <a:solidFill>
            <a:srgbClr val="333399"/>
          </a:solidFill>
          <a:ln w="9525">
            <a:solidFill>
              <a:schemeClr val="accent2"/>
            </a:solidFill>
            <a:miter lim="800000"/>
            <a:headEnd/>
            <a:tailEnd/>
          </a:ln>
        </p:spPr>
        <p:txBody>
          <a:bodyPr wrap="none">
            <a:prstTxWarp prst="textNoShape">
              <a:avLst/>
            </a:prstTxWarp>
            <a:spAutoFit/>
          </a:bodyPr>
          <a:lstStyle/>
          <a:p>
            <a:r>
              <a:rPr lang="en-GB" sz="3200">
                <a:solidFill>
                  <a:srgbClr val="FFFF00"/>
                </a:solidFill>
              </a:rPr>
              <a:t>The monopoly branch</a:t>
            </a:r>
          </a:p>
        </p:txBody>
      </p:sp>
      <p:sp>
        <p:nvSpPr>
          <p:cNvPr id="77829" name="Rectangle 5"/>
          <p:cNvSpPr>
            <a:spLocks noChangeArrowheads="1"/>
          </p:cNvSpPr>
          <p:nvPr/>
        </p:nvSpPr>
        <p:spPr bwMode="auto">
          <a:xfrm>
            <a:off x="5407025" y="5943600"/>
            <a:ext cx="3736975" cy="588963"/>
          </a:xfrm>
          <a:prstGeom prst="rect">
            <a:avLst/>
          </a:prstGeom>
          <a:solidFill>
            <a:srgbClr val="333399"/>
          </a:solidFill>
          <a:ln w="9525">
            <a:solidFill>
              <a:schemeClr val="accent2"/>
            </a:solidFill>
            <a:miter lim="800000"/>
            <a:headEnd/>
            <a:tailEnd/>
          </a:ln>
        </p:spPr>
        <p:txBody>
          <a:bodyPr wrap="none">
            <a:prstTxWarp prst="textNoShape">
              <a:avLst/>
            </a:prstTxWarp>
            <a:spAutoFit/>
          </a:bodyPr>
          <a:lstStyle/>
          <a:p>
            <a:r>
              <a:rPr lang="en-GB" sz="3200">
                <a:solidFill>
                  <a:srgbClr val="FFFF00"/>
                </a:solidFill>
              </a:rPr>
              <a:t>The efficiency branch</a:t>
            </a:r>
          </a:p>
        </p:txBody>
      </p:sp>
      <p:sp>
        <p:nvSpPr>
          <p:cNvPr id="77830" name="AutoShape 6"/>
          <p:cNvSpPr>
            <a:spLocks noChangeArrowheads="1"/>
          </p:cNvSpPr>
          <p:nvPr/>
        </p:nvSpPr>
        <p:spPr bwMode="auto">
          <a:xfrm>
            <a:off x="3962400" y="5867400"/>
            <a:ext cx="1214438" cy="838200"/>
          </a:xfrm>
          <a:prstGeom prst="leftRightArrowCallout">
            <a:avLst>
              <a:gd name="adj1" fmla="val 25000"/>
              <a:gd name="adj2" fmla="val 25000"/>
              <a:gd name="adj3" fmla="val 24899"/>
              <a:gd name="adj4" fmla="val 50000"/>
            </a:avLst>
          </a:prstGeom>
          <a:solidFill>
            <a:srgbClr val="FFFF00"/>
          </a:solidFill>
          <a:ln w="9525">
            <a:solidFill>
              <a:schemeClr val="tx1"/>
            </a:solidFill>
            <a:miter lim="800000"/>
            <a:headEnd/>
            <a:tailEnd/>
          </a:ln>
        </p:spPr>
        <p:txBody>
          <a:bodyPr wrap="none" anchor="ctr">
            <a:prstTxWarp prst="textNoShape">
              <a:avLst/>
            </a:prstTxWarp>
          </a:bodyPr>
          <a:lstStyle/>
          <a:p>
            <a:endParaRPr lang="it-IT"/>
          </a:p>
        </p:txBody>
      </p:sp>
      <p:sp>
        <p:nvSpPr>
          <p:cNvPr id="7" name="CasellaDiTesto 6"/>
          <p:cNvSpPr txBox="1"/>
          <p:nvPr/>
        </p:nvSpPr>
        <p:spPr>
          <a:xfrm>
            <a:off x="2590800" y="5410200"/>
            <a:ext cx="4189368" cy="461665"/>
          </a:xfrm>
          <a:prstGeom prst="rect">
            <a:avLst/>
          </a:prstGeom>
          <a:solidFill>
            <a:srgbClr val="FFFF00"/>
          </a:solidFill>
          <a:ln>
            <a:solidFill>
              <a:schemeClr val="tx1"/>
            </a:solidFill>
          </a:ln>
        </p:spPr>
        <p:txBody>
          <a:bodyPr wrap="none">
            <a:spAutoFit/>
          </a:bodyPr>
          <a:lstStyle/>
          <a:p>
            <a:pPr>
              <a:defRPr/>
            </a:pPr>
            <a:r>
              <a:rPr lang="en-US" b="1" dirty="0">
                <a:latin typeface="Times" pitchFamily="-83" charset="0"/>
              </a:rPr>
              <a:t>Two </a:t>
            </a:r>
            <a:r>
              <a:rPr lang="en-US" b="1" dirty="0">
                <a:ln>
                  <a:solidFill>
                    <a:srgbClr val="660066"/>
                  </a:solidFill>
                </a:ln>
                <a:latin typeface="Times" pitchFamily="-83" charset="0"/>
              </a:rPr>
              <a:t>explanations</a:t>
            </a:r>
            <a:r>
              <a:rPr lang="en-US" b="1" dirty="0">
                <a:latin typeface="Times" pitchFamily="-83" charset="0"/>
              </a:rPr>
              <a:t> of monopoly</a:t>
            </a:r>
          </a:p>
        </p:txBody>
      </p:sp>
      <p:pic>
        <p:nvPicPr>
          <p:cNvPr id="77832" name="Picture 7"/>
          <p:cNvPicPr>
            <a:picLocks noChangeAspect="1" noChangeArrowheads="1"/>
          </p:cNvPicPr>
          <p:nvPr/>
        </p:nvPicPr>
        <p:blipFill>
          <a:blip r:embed="rId3"/>
          <a:srcRect/>
          <a:stretch>
            <a:fillRect/>
          </a:stretch>
        </p:blipFill>
        <p:spPr bwMode="auto">
          <a:xfrm>
            <a:off x="8226425" y="0"/>
            <a:ext cx="917575" cy="1219200"/>
          </a:xfrm>
          <a:prstGeom prst="rect">
            <a:avLst/>
          </a:prstGeom>
          <a:noFill/>
          <a:ln w="9525">
            <a:noFill/>
            <a:miter lim="800000"/>
            <a:headEnd/>
            <a:tailEnd/>
          </a:ln>
        </p:spPr>
      </p:pic>
      <p:sp>
        <p:nvSpPr>
          <p:cNvPr id="9" name="CasellaDiTesto 8"/>
          <p:cNvSpPr txBox="1"/>
          <p:nvPr/>
        </p:nvSpPr>
        <p:spPr>
          <a:xfrm>
            <a:off x="280402" y="3581400"/>
            <a:ext cx="8482598" cy="1384995"/>
          </a:xfrm>
          <a:prstGeom prst="rect">
            <a:avLst/>
          </a:prstGeom>
          <a:solidFill>
            <a:srgbClr val="FFFFFF"/>
          </a:solidFill>
          <a:ln>
            <a:solidFill>
              <a:srgbClr val="000000"/>
            </a:solidFill>
          </a:ln>
        </p:spPr>
        <p:txBody>
          <a:bodyPr>
            <a:spAutoFit/>
          </a:bodyPr>
          <a:lstStyle/>
          <a:p>
            <a:pPr>
              <a:defRPr/>
            </a:pPr>
            <a:r>
              <a:rPr lang="en-GB" sz="2800" dirty="0">
                <a:ln>
                  <a:solidFill>
                    <a:srgbClr val="660066"/>
                  </a:solidFill>
                </a:ln>
                <a:solidFill>
                  <a:schemeClr val="hlink"/>
                </a:solidFill>
                <a:latin typeface="Times" pitchFamily="8" charset="0"/>
              </a:rPr>
              <a:t>Specificity, Competition and the Fundamental</a:t>
            </a:r>
          </a:p>
          <a:p>
            <a:pPr>
              <a:defRPr/>
            </a:pPr>
            <a:r>
              <a:rPr lang="en-GB" sz="2800" dirty="0">
                <a:ln>
                  <a:solidFill>
                    <a:srgbClr val="660066"/>
                  </a:solidFill>
                </a:ln>
                <a:solidFill>
                  <a:schemeClr val="hlink"/>
                </a:solidFill>
                <a:latin typeface="Times" pitchFamily="8" charset="0"/>
              </a:rPr>
              <a:t>                          Transformation.</a:t>
            </a:r>
          </a:p>
          <a:p>
            <a:pPr>
              <a:defRPr/>
            </a:pPr>
            <a:r>
              <a:rPr lang="en-GB" sz="2800" dirty="0">
                <a:ln>
                  <a:solidFill>
                    <a:srgbClr val="660066"/>
                  </a:solidFill>
                </a:ln>
                <a:solidFill>
                  <a:schemeClr val="hlink"/>
                </a:solidFill>
                <a:latin typeface="Times" pitchFamily="8" charset="0"/>
              </a:rPr>
              <a:t>Ex-ante competition  </a:t>
            </a:r>
            <a:r>
              <a:rPr lang="it-IT" sz="2800" dirty="0">
                <a:ln>
                  <a:solidFill>
                    <a:srgbClr val="660066"/>
                  </a:solidFill>
                </a:ln>
                <a:solidFill>
                  <a:schemeClr val="hlink"/>
                </a:solidFill>
                <a:latin typeface="Times" pitchFamily="8" charset="0"/>
                <a:sym typeface="Wingdings" pitchFamily="8" charset="2"/>
              </a:rPr>
              <a:t>     Ex-post monopoly</a:t>
            </a:r>
            <a:endParaRPr lang="en-GB" sz="2800" dirty="0">
              <a:ln>
                <a:solidFill>
                  <a:srgbClr val="660066"/>
                </a:solidFill>
              </a:ln>
              <a:solidFill>
                <a:schemeClr val="hlink"/>
              </a:solidFill>
              <a:latin typeface="Times" pitchFamily="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Group 2"/>
          <p:cNvGraphicFramePr>
            <a:graphicFrameLocks noGrp="1"/>
          </p:cNvGraphicFramePr>
          <p:nvPr/>
        </p:nvGraphicFramePr>
        <p:xfrm>
          <a:off x="457200" y="1447800"/>
          <a:ext cx="8305800" cy="4919599"/>
        </p:xfrm>
        <a:graphic>
          <a:graphicData uri="http://schemas.openxmlformats.org/drawingml/2006/table">
            <a:tbl>
              <a:tblPr/>
              <a:tblGrid>
                <a:gridCol w="2076450">
                  <a:extLst>
                    <a:ext uri="{9D8B030D-6E8A-4147-A177-3AD203B41FA5}">
                      <a16:colId xmlns:a16="http://schemas.microsoft.com/office/drawing/2014/main" val="20000"/>
                    </a:ext>
                  </a:extLst>
                </a:gridCol>
                <a:gridCol w="2076450">
                  <a:extLst>
                    <a:ext uri="{9D8B030D-6E8A-4147-A177-3AD203B41FA5}">
                      <a16:colId xmlns:a16="http://schemas.microsoft.com/office/drawing/2014/main" val="20001"/>
                    </a:ext>
                  </a:extLst>
                </a:gridCol>
                <a:gridCol w="2076450">
                  <a:extLst>
                    <a:ext uri="{9D8B030D-6E8A-4147-A177-3AD203B41FA5}">
                      <a16:colId xmlns:a16="http://schemas.microsoft.com/office/drawing/2014/main" val="20002"/>
                    </a:ext>
                  </a:extLst>
                </a:gridCol>
                <a:gridCol w="2076450">
                  <a:extLst>
                    <a:ext uri="{9D8B030D-6E8A-4147-A177-3AD203B41FA5}">
                      <a16:colId xmlns:a16="http://schemas.microsoft.com/office/drawing/2014/main" val="20003"/>
                    </a:ext>
                  </a:extLst>
                </a:gridCol>
              </a:tblGrid>
              <a:tr h="1155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hlink"/>
                          </a:solidFill>
                          <a:effectLst/>
                          <a:latin typeface="Times" charset="0"/>
                        </a:rPr>
                        <a:t>Bounded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hlink"/>
                          </a:solidFill>
                          <a:effectLst/>
                          <a:latin typeface="Times" charset="0"/>
                        </a:rPr>
                        <a:t>Rationality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hlink"/>
                          </a:solidFill>
                          <a:effectLst/>
                          <a:latin typeface="Times" charset="0"/>
                        </a:rPr>
                        <a:t>Opportunism</a:t>
                      </a:r>
                      <a:endParaRPr kumimoji="0" lang="en-GB" sz="2800" b="0" i="0" u="none" strike="noStrike" cap="none" normalizeH="0" baseline="0">
                        <a:ln>
                          <a:noFill/>
                        </a:ln>
                        <a:solidFill>
                          <a:schemeClr val="tx1"/>
                        </a:solidFill>
                        <a:effectLst/>
                        <a:latin typeface="Times"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hlink"/>
                          </a:solidFill>
                          <a:effectLst/>
                          <a:latin typeface="Times" charset="0"/>
                        </a:rPr>
                        <a:t>Asset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hlink"/>
                          </a:solidFill>
                          <a:effectLst/>
                          <a:latin typeface="Times" charset="0"/>
                        </a:rPr>
                        <a:t>Specificity</a:t>
                      </a:r>
                      <a:endParaRPr kumimoji="0" lang="en-GB" sz="2800" b="0" i="0" u="none" strike="noStrike" cap="none" normalizeH="0" baseline="0">
                        <a:ln>
                          <a:noFill/>
                        </a:ln>
                        <a:solidFill>
                          <a:schemeClr val="tx1"/>
                        </a:solidFill>
                        <a:effectLst/>
                        <a:latin typeface="Times"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rgbClr val="FF0000"/>
                          </a:solidFill>
                          <a:effectLst/>
                          <a:latin typeface="Times" charset="0"/>
                        </a:rPr>
                        <a:t>Contracting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rgbClr val="FF0000"/>
                          </a:solidFill>
                          <a:effectLst/>
                          <a:latin typeface="Times" charset="0"/>
                        </a:rPr>
                        <a:t>Process:</a:t>
                      </a:r>
                      <a:endParaRPr kumimoji="0" lang="en-GB" sz="2800" b="0" i="0" u="none" strike="noStrike" cap="none" normalizeH="0" baseline="0">
                        <a:ln>
                          <a:noFill/>
                        </a:ln>
                        <a:solidFill>
                          <a:schemeClr val="tx1"/>
                        </a:solidFill>
                        <a:effectLst/>
                        <a:latin typeface="Times"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9112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Times"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Times"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Times"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rgbClr val="FF0000"/>
                          </a:solidFill>
                          <a:effectLst/>
                          <a:latin typeface="Times" charset="0"/>
                        </a:rPr>
                        <a:t>Planning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9112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Times"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Times"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Times"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rgbClr val="FF0000"/>
                          </a:solidFill>
                          <a:effectLst/>
                          <a:latin typeface="Times" charset="0"/>
                        </a:rPr>
                        <a:t>Promise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9112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Times"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Times"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Times"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rgbClr val="FF0000"/>
                          </a:solidFill>
                          <a:effectLst/>
                          <a:latin typeface="Times" charset="0"/>
                        </a:rPr>
                        <a:t>Ex-post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rgbClr val="FF0000"/>
                          </a:solidFill>
                          <a:effectLst/>
                          <a:latin typeface="Times" charset="0"/>
                        </a:rPr>
                        <a:t>competition</a:t>
                      </a:r>
                      <a:endParaRPr kumimoji="0" lang="en-GB" sz="2800" b="0" i="0" u="none" strike="noStrike" cap="none" normalizeH="0" baseline="0">
                        <a:ln>
                          <a:noFill/>
                        </a:ln>
                        <a:solidFill>
                          <a:schemeClr val="tx1"/>
                        </a:solidFill>
                        <a:effectLst/>
                        <a:latin typeface="Times"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9112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Times"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Times"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Times"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a:ln>
                            <a:noFill/>
                          </a:ln>
                          <a:solidFill>
                            <a:srgbClr val="FF0000"/>
                          </a:solidFill>
                          <a:effectLst/>
                          <a:latin typeface="Times" charset="0"/>
                        </a:rPr>
                        <a:t>Governance</a:t>
                      </a:r>
                      <a:endParaRPr kumimoji="0" lang="en-GB" sz="2800" b="0" i="0" u="none" strike="noStrike" cap="none" normalizeH="0" baseline="0" dirty="0">
                        <a:ln>
                          <a:noFill/>
                        </a:ln>
                        <a:solidFill>
                          <a:schemeClr val="tx1"/>
                        </a:solidFill>
                        <a:effectLst/>
                        <a:latin typeface="Times"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bl>
          </a:graphicData>
        </a:graphic>
      </p:graphicFrame>
      <p:sp>
        <p:nvSpPr>
          <p:cNvPr id="79906" name="Rectangle 34"/>
          <p:cNvSpPr>
            <a:spLocks noGrp="1" noChangeArrowheads="1"/>
          </p:cNvSpPr>
          <p:nvPr>
            <p:ph type="title" idx="4294967295"/>
          </p:nvPr>
        </p:nvSpPr>
        <p:spPr>
          <a:xfrm>
            <a:off x="0" y="0"/>
            <a:ext cx="9144000" cy="1143000"/>
          </a:xfrm>
          <a:solidFill>
            <a:srgbClr val="333399"/>
          </a:solidFill>
        </p:spPr>
        <p:txBody>
          <a:bodyPr/>
          <a:lstStyle/>
          <a:p>
            <a:pPr eaLnBrk="1" hangingPunct="1"/>
            <a:r>
              <a:rPr lang="en-GB" sz="3200">
                <a:solidFill>
                  <a:srgbClr val="FFFFFF"/>
                </a:solidFill>
                <a:ea typeface="ＭＳ Ｐゴシック" charset="0"/>
                <a:cs typeface="ＭＳ Ｐゴシック" charset="0"/>
              </a:rPr>
              <a:t>Transaction cost efficiency under alternative behavioural assumptions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062664" cy="5411688"/>
          </a:xfrm>
          <a:solidFill>
            <a:srgbClr val="EEECE1"/>
          </a:solidFill>
          <a:ln>
            <a:solidFill>
              <a:srgbClr val="FF0066"/>
            </a:solidFill>
          </a:ln>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br>
              <a:rPr lang="en-US" b="1" dirty="0">
                <a:solidFill>
                  <a:srgbClr val="FF0000"/>
                </a:solidFill>
              </a:rPr>
            </a:br>
            <a:r>
              <a:rPr lang="en-US" sz="8000" b="1" dirty="0">
                <a:solidFill>
                  <a:srgbClr val="FF0000"/>
                </a:solidFill>
              </a:rPr>
              <a:t>2</a:t>
            </a:r>
            <a:br>
              <a:rPr lang="en-US" sz="8000" b="1" dirty="0">
                <a:solidFill>
                  <a:srgbClr val="FF0000"/>
                </a:solidFill>
              </a:rPr>
            </a:br>
            <a:r>
              <a:rPr lang="en-US" b="1" dirty="0">
                <a:solidFill>
                  <a:srgbClr val="FF0000"/>
                </a:solidFill>
              </a:rPr>
              <a:t>Property rights in a framework of incomplete contracts</a:t>
            </a:r>
            <a:r>
              <a:rPr lang="it-IT" b="1" dirty="0">
                <a:solidFill>
                  <a:srgbClr val="FF0000"/>
                </a:solidFill>
              </a:rPr>
              <a:t> </a:t>
            </a:r>
            <a:br>
              <a:rPr lang="it-IT" b="1" spc="50" dirty="0">
                <a:ln w="11430"/>
                <a:solidFill>
                  <a:srgbClr val="FF0000"/>
                </a:solidFill>
                <a:effectLst>
                  <a:outerShdw blurRad="76200" dist="50800" dir="5400000" algn="tl" rotWithShape="0">
                    <a:srgbClr val="000000">
                      <a:alpha val="65000"/>
                    </a:srgbClr>
                  </a:outerShdw>
                </a:effectLst>
              </a:rPr>
            </a:br>
            <a:endParaRPr lang="en-US" b="1" spc="50" dirty="0">
              <a:ln w="11430"/>
              <a:solidFill>
                <a:srgbClr val="FF000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135061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228600"/>
            <a:ext cx="9144000" cy="457200"/>
          </a:xfrm>
          <a:solidFill>
            <a:srgbClr val="FF0000"/>
          </a:solidFill>
        </p:spPr>
        <p:txBody>
          <a:bodyPr/>
          <a:lstStyle/>
          <a:p>
            <a:pPr eaLnBrk="1" hangingPunct="1"/>
            <a:r>
              <a:rPr lang="en-GB" sz="3600" b="1">
                <a:solidFill>
                  <a:schemeClr val="bg1"/>
                </a:solidFill>
                <a:ea typeface="MS PGothic" pitchFamily="34" charset="-128"/>
                <a:cs typeface="MS PGothic" pitchFamily="34" charset="-128"/>
              </a:rPr>
              <a:t>From butter milk to Swiss cheese</a:t>
            </a:r>
          </a:p>
        </p:txBody>
      </p:sp>
      <p:sp>
        <p:nvSpPr>
          <p:cNvPr id="41987" name="Rectangle 3"/>
          <p:cNvSpPr>
            <a:spLocks noGrp="1" noChangeArrowheads="1"/>
          </p:cNvSpPr>
          <p:nvPr>
            <p:ph idx="1"/>
          </p:nvPr>
        </p:nvSpPr>
        <p:spPr>
          <a:xfrm>
            <a:off x="1981200" y="838200"/>
            <a:ext cx="6775450" cy="5867400"/>
          </a:xfrm>
          <a:solidFill>
            <a:srgbClr val="FFFFFF"/>
          </a:solidFill>
        </p:spPr>
        <p:txBody>
          <a:bodyPr/>
          <a:lstStyle/>
          <a:p>
            <a:pPr eaLnBrk="1" hangingPunct="1">
              <a:lnSpc>
                <a:spcPct val="90000"/>
              </a:lnSpc>
            </a:pPr>
            <a:r>
              <a:rPr lang="en-US" sz="2400">
                <a:solidFill>
                  <a:srgbClr val="000090"/>
                </a:solidFill>
                <a:ea typeface="MS PGothic" pitchFamily="34" charset="-128"/>
                <a:cs typeface="MS PGothic" pitchFamily="34" charset="-128"/>
              </a:rPr>
              <a:t>In a famous passage, quoted by Coase in his 1937 article on Nature of the Firm  (p. 35), Denis Robertson (1928) observed how in the market economy firms can be seen as </a:t>
            </a:r>
          </a:p>
          <a:p>
            <a:pPr eaLnBrk="1" hangingPunct="1">
              <a:lnSpc>
                <a:spcPct val="90000"/>
              </a:lnSpc>
              <a:buFont typeface="Wingdings 2" pitchFamily="8" charset="2"/>
              <a:buNone/>
            </a:pPr>
            <a:r>
              <a:rPr lang="en-US" sz="2400">
                <a:solidFill>
                  <a:srgbClr val="000090"/>
                </a:solidFill>
                <a:ea typeface="MS PGothic" pitchFamily="34" charset="-128"/>
                <a:cs typeface="MS PGothic" pitchFamily="34" charset="-128"/>
              </a:rPr>
              <a:t>"</a:t>
            </a:r>
            <a:r>
              <a:rPr lang="en-US" sz="2400" i="1">
                <a:solidFill>
                  <a:srgbClr val="000090"/>
                </a:solidFill>
                <a:ea typeface="MS PGothic" pitchFamily="34" charset="-128"/>
                <a:cs typeface="MS PGothic" pitchFamily="34" charset="-128"/>
              </a:rPr>
              <a:t>islands of conscious power in this ocean of unconscious cooperation like lumps of butter coagulating in a pail of buttermilk</a:t>
            </a:r>
            <a:r>
              <a:rPr lang="en-US" sz="2400">
                <a:solidFill>
                  <a:srgbClr val="000090"/>
                </a:solidFill>
                <a:ea typeface="MS PGothic" pitchFamily="34" charset="-128"/>
                <a:cs typeface="MS PGothic" pitchFamily="34" charset="-128"/>
              </a:rPr>
              <a:t>". </a:t>
            </a:r>
          </a:p>
          <a:p>
            <a:pPr eaLnBrk="1" hangingPunct="1">
              <a:lnSpc>
                <a:spcPct val="90000"/>
              </a:lnSpc>
            </a:pPr>
            <a:endParaRPr lang="en-US" sz="2800">
              <a:solidFill>
                <a:srgbClr val="000090"/>
              </a:solidFill>
              <a:ea typeface="MS PGothic" pitchFamily="34" charset="-128"/>
              <a:cs typeface="MS PGothic" pitchFamily="34" charset="-128"/>
            </a:endParaRPr>
          </a:p>
          <a:p>
            <a:pPr algn="just" eaLnBrk="1" hangingPunct="1">
              <a:lnSpc>
                <a:spcPct val="90000"/>
              </a:lnSpc>
            </a:pPr>
            <a:r>
              <a:rPr lang="en-US" sz="2400">
                <a:solidFill>
                  <a:srgbClr val="000090"/>
                </a:solidFill>
                <a:ea typeface="MS PGothic" pitchFamily="34" charset="-128"/>
                <a:cs typeface="MS PGothic" pitchFamily="34" charset="-128"/>
              </a:rPr>
              <a:t>In the New Property Rights approach the memory of the butter and the buttermilk has faded away . Its place has been taken by some sort of Swiss cheese where holes of incomplete contracts are open in a desert of perfectly working and costless markets.  </a:t>
            </a:r>
          </a:p>
          <a:p>
            <a:pPr eaLnBrk="1" hangingPunct="1">
              <a:lnSpc>
                <a:spcPct val="90000"/>
              </a:lnSpc>
            </a:pPr>
            <a:endParaRPr lang="en-GB" sz="2800">
              <a:solidFill>
                <a:srgbClr val="000090"/>
              </a:solidFill>
              <a:ea typeface="MS PGothic" pitchFamily="34" charset="-128"/>
              <a:cs typeface="MS PGothic" pitchFamily="34" charset="-128"/>
            </a:endParaRPr>
          </a:p>
        </p:txBody>
      </p:sp>
      <p:pic>
        <p:nvPicPr>
          <p:cNvPr id="41988" name="Immagine 3"/>
          <p:cNvPicPr>
            <a:picLocks noChangeAspect="1"/>
          </p:cNvPicPr>
          <p:nvPr/>
        </p:nvPicPr>
        <p:blipFill>
          <a:blip r:embed="rId3"/>
          <a:srcRect/>
          <a:stretch>
            <a:fillRect/>
          </a:stretch>
        </p:blipFill>
        <p:spPr bwMode="auto">
          <a:xfrm>
            <a:off x="0" y="914400"/>
            <a:ext cx="1600200" cy="2381250"/>
          </a:xfrm>
          <a:prstGeom prst="rect">
            <a:avLst/>
          </a:prstGeom>
          <a:noFill/>
          <a:ln w="9525">
            <a:noFill/>
            <a:miter lim="800000"/>
            <a:headEnd/>
            <a:tailEnd/>
          </a:ln>
        </p:spPr>
      </p:pic>
      <p:pic>
        <p:nvPicPr>
          <p:cNvPr id="41989" name="Immagine 4"/>
          <p:cNvPicPr>
            <a:picLocks noChangeAspect="1"/>
          </p:cNvPicPr>
          <p:nvPr/>
        </p:nvPicPr>
        <p:blipFill>
          <a:blip r:embed="rId4"/>
          <a:srcRect/>
          <a:stretch>
            <a:fillRect/>
          </a:stretch>
        </p:blipFill>
        <p:spPr bwMode="auto">
          <a:xfrm>
            <a:off x="0" y="3733800"/>
            <a:ext cx="1952625" cy="20574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idx="4294967295"/>
          </p:nvPr>
        </p:nvSpPr>
        <p:spPr>
          <a:xfrm>
            <a:off x="685800" y="-228600"/>
            <a:ext cx="7772400" cy="1143000"/>
          </a:xfrm>
        </p:spPr>
        <p:txBody>
          <a:bodyPr/>
          <a:lstStyle/>
          <a:p>
            <a:pPr eaLnBrk="1" hangingPunct="1"/>
            <a:r>
              <a:rPr lang="en-GB" sz="3200">
                <a:solidFill>
                  <a:schemeClr val="accent2"/>
                </a:solidFill>
                <a:ea typeface="ＭＳ Ｐゴシック" charset="0"/>
                <a:cs typeface="ＭＳ Ｐゴシック" charset="0"/>
              </a:rPr>
              <a:t>Grossman, Hart and Moore Model</a:t>
            </a:r>
          </a:p>
        </p:txBody>
      </p:sp>
      <p:sp>
        <p:nvSpPr>
          <p:cNvPr id="81923" name="Rectangle 3"/>
          <p:cNvSpPr>
            <a:spLocks noChangeArrowheads="1"/>
          </p:cNvSpPr>
          <p:nvPr/>
        </p:nvSpPr>
        <p:spPr bwMode="auto">
          <a:xfrm>
            <a:off x="14288" y="685800"/>
            <a:ext cx="9129712" cy="6792913"/>
          </a:xfrm>
          <a:prstGeom prst="rect">
            <a:avLst/>
          </a:prstGeom>
          <a:noFill/>
          <a:ln w="9525">
            <a:noFill/>
            <a:miter lim="800000"/>
            <a:headEnd/>
            <a:tailEnd/>
          </a:ln>
        </p:spPr>
        <p:txBody>
          <a:bodyPr>
            <a:prstTxWarp prst="textNoShape">
              <a:avLst/>
            </a:prstTxWarp>
            <a:spAutoFit/>
          </a:bodyPr>
          <a:lstStyle/>
          <a:p>
            <a:pPr>
              <a:buFont typeface="Times" pitchFamily="-107" charset="0"/>
              <a:buNone/>
            </a:pPr>
            <a:r>
              <a:rPr lang="en-GB" sz="3200">
                <a:solidFill>
                  <a:schemeClr val="hlink"/>
                </a:solidFill>
              </a:rPr>
              <a:t>a) </a:t>
            </a:r>
            <a:r>
              <a:rPr lang="en-GB" sz="3200">
                <a:solidFill>
                  <a:srgbClr val="FF0000"/>
                </a:solidFill>
              </a:rPr>
              <a:t>Specificity</a:t>
            </a:r>
            <a:r>
              <a:rPr lang="en-GB" sz="3200">
                <a:solidFill>
                  <a:schemeClr val="tx2"/>
                </a:solidFill>
              </a:rPr>
              <a:t> is both absolute and a marginal.</a:t>
            </a:r>
          </a:p>
          <a:p>
            <a:pPr>
              <a:buFont typeface="Times" pitchFamily="-107" charset="0"/>
              <a:buNone/>
            </a:pPr>
            <a:endParaRPr lang="en-GB" sz="3200">
              <a:solidFill>
                <a:schemeClr val="tx2"/>
              </a:solidFill>
            </a:endParaRPr>
          </a:p>
          <a:p>
            <a:pPr>
              <a:buFont typeface="Times" pitchFamily="-107" charset="0"/>
              <a:buNone/>
            </a:pPr>
            <a:r>
              <a:rPr lang="en-GB" sz="3200">
                <a:solidFill>
                  <a:schemeClr val="hlink"/>
                </a:solidFill>
              </a:rPr>
              <a:t>b)</a:t>
            </a:r>
            <a:r>
              <a:rPr lang="en-GB" sz="3200">
                <a:solidFill>
                  <a:schemeClr val="tx2"/>
                </a:solidFill>
              </a:rPr>
              <a:t> </a:t>
            </a:r>
            <a:r>
              <a:rPr lang="en-GB" sz="3200">
                <a:solidFill>
                  <a:srgbClr val="FF0000"/>
                </a:solidFill>
              </a:rPr>
              <a:t>Contractual incompleteness</a:t>
            </a:r>
            <a:r>
              <a:rPr lang="en-GB" sz="3200">
                <a:solidFill>
                  <a:schemeClr val="tx2"/>
                </a:solidFill>
              </a:rPr>
              <a:t> is justified by the facts</a:t>
            </a:r>
          </a:p>
          <a:p>
            <a:pPr>
              <a:buFont typeface="Times" pitchFamily="-107" charset="0"/>
              <a:buNone/>
            </a:pPr>
            <a:r>
              <a:rPr lang="en-GB" sz="3200">
                <a:solidFill>
                  <a:schemeClr val="tx2"/>
                </a:solidFill>
              </a:rPr>
              <a:t> that specific investments in human capital are </a:t>
            </a:r>
          </a:p>
          <a:p>
            <a:pPr>
              <a:buFont typeface="Times" pitchFamily="-107" charset="0"/>
              <a:buNone/>
            </a:pPr>
            <a:r>
              <a:rPr lang="en-GB" sz="3200">
                <a:solidFill>
                  <a:schemeClr val="tx2"/>
                </a:solidFill>
              </a:rPr>
              <a:t>observable but not verifiable. </a:t>
            </a:r>
          </a:p>
          <a:p>
            <a:pPr>
              <a:buFont typeface="Times" pitchFamily="-107" charset="0"/>
              <a:buNone/>
            </a:pPr>
            <a:endParaRPr lang="en-GB" sz="3200">
              <a:solidFill>
                <a:schemeClr val="tx2"/>
              </a:solidFill>
            </a:endParaRPr>
          </a:p>
          <a:p>
            <a:pPr>
              <a:buFont typeface="Times" pitchFamily="-107" charset="0"/>
              <a:buNone/>
            </a:pPr>
            <a:r>
              <a:rPr lang="en-GB" sz="3200">
                <a:solidFill>
                  <a:schemeClr val="hlink"/>
                </a:solidFill>
              </a:rPr>
              <a:t>c)</a:t>
            </a:r>
            <a:r>
              <a:rPr lang="en-GB" sz="3200">
                <a:solidFill>
                  <a:schemeClr val="tx2"/>
                </a:solidFill>
              </a:rPr>
              <a:t> Agents are characterised by </a:t>
            </a:r>
            <a:r>
              <a:rPr lang="en-GB" sz="3200">
                <a:solidFill>
                  <a:srgbClr val="FF0000"/>
                </a:solidFill>
              </a:rPr>
              <a:t>unbounded rationality</a:t>
            </a:r>
            <a:endParaRPr lang="en-GB" sz="3200">
              <a:solidFill>
                <a:schemeClr val="tx2"/>
              </a:solidFill>
            </a:endParaRPr>
          </a:p>
          <a:p>
            <a:pPr>
              <a:buFont typeface="Times" pitchFamily="-107" charset="0"/>
              <a:buNone/>
            </a:pPr>
            <a:r>
              <a:rPr lang="en-GB" sz="3200">
                <a:solidFill>
                  <a:schemeClr val="tx2"/>
                </a:solidFill>
              </a:rPr>
              <a:t>and decide their investments in the 1th period on the </a:t>
            </a:r>
          </a:p>
          <a:p>
            <a:pPr>
              <a:buFont typeface="Times" pitchFamily="-107" charset="0"/>
              <a:buNone/>
            </a:pPr>
            <a:r>
              <a:rPr lang="en-GB" sz="3200">
                <a:solidFill>
                  <a:schemeClr val="tx2"/>
                </a:solidFill>
              </a:rPr>
              <a:t>basis of the anticipated bargaining of the 2nd period.</a:t>
            </a:r>
          </a:p>
          <a:p>
            <a:pPr>
              <a:buFont typeface="Times" pitchFamily="-107" charset="0"/>
              <a:buNone/>
            </a:pPr>
            <a:endParaRPr lang="en-GB" sz="3200">
              <a:solidFill>
                <a:schemeClr val="tx2"/>
              </a:solidFill>
            </a:endParaRPr>
          </a:p>
          <a:p>
            <a:pPr>
              <a:buFont typeface="Times" pitchFamily="-107" charset="0"/>
              <a:buNone/>
            </a:pPr>
            <a:r>
              <a:rPr lang="en-GB" sz="3200">
                <a:solidFill>
                  <a:schemeClr val="hlink"/>
                </a:solidFill>
              </a:rPr>
              <a:t>d)</a:t>
            </a:r>
            <a:r>
              <a:rPr lang="en-GB" sz="3200">
                <a:solidFill>
                  <a:schemeClr val="tx2"/>
                </a:solidFill>
              </a:rPr>
              <a:t> They exchange machines in the first period to </a:t>
            </a:r>
          </a:p>
          <a:p>
            <a:pPr>
              <a:buFont typeface="Times" pitchFamily="-107" charset="0"/>
              <a:buNone/>
            </a:pPr>
            <a:r>
              <a:rPr lang="en-GB" sz="3200">
                <a:solidFill>
                  <a:schemeClr val="tx2"/>
                </a:solidFill>
              </a:rPr>
              <a:t>maximise the total surplus (</a:t>
            </a:r>
            <a:r>
              <a:rPr lang="en-GB" sz="3200">
                <a:solidFill>
                  <a:srgbClr val="FF0000"/>
                </a:solidFill>
              </a:rPr>
              <a:t>Swiss Cheese Assumption</a:t>
            </a:r>
            <a:r>
              <a:rPr lang="en-GB" sz="3200">
                <a:solidFill>
                  <a:schemeClr val="tx2"/>
                </a:solidFill>
              </a:rPr>
              <a:t>)</a:t>
            </a:r>
          </a:p>
          <a:p>
            <a:pPr>
              <a:buFont typeface="Times" pitchFamily="-107" charset="0"/>
              <a:buNone/>
            </a:pPr>
            <a:endParaRPr lang="en-GB" sz="3200">
              <a:solidFill>
                <a:schemeClr val="tx2"/>
              </a:solidFill>
            </a:endParaRPr>
          </a:p>
          <a:p>
            <a:endParaRPr lang="en-GB"/>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0" y="0"/>
            <a:ext cx="9144000" cy="7721600"/>
          </a:xfrm>
          <a:prstGeom prst="rect">
            <a:avLst/>
          </a:prstGeom>
          <a:noFill/>
          <a:ln w="9525">
            <a:solidFill>
              <a:schemeClr val="accent2"/>
            </a:solidFill>
            <a:miter lim="800000"/>
            <a:headEnd/>
            <a:tailEnd/>
          </a:ln>
        </p:spPr>
        <p:txBody>
          <a:bodyPr>
            <a:prstTxWarp prst="textNoShape">
              <a:avLst/>
            </a:prstTxWarp>
            <a:spAutoFit/>
          </a:bodyPr>
          <a:lstStyle/>
          <a:p>
            <a:r>
              <a:rPr lang="en-GB" sz="2000">
                <a:solidFill>
                  <a:srgbClr val="000000"/>
                </a:solidFill>
                <a:latin typeface="Chicago" charset="0"/>
              </a:rPr>
              <a:t>M1             (Input)        M2</a:t>
            </a:r>
          </a:p>
          <a:p>
            <a:r>
              <a:rPr lang="en-GB" sz="2000">
                <a:solidFill>
                  <a:srgbClr val="000000"/>
                </a:solidFill>
                <a:latin typeface="Chicago" charset="0"/>
              </a:rPr>
              <a:t>_______     &lt;------ _______ </a:t>
            </a:r>
          </a:p>
          <a:p>
            <a:r>
              <a:rPr lang="en-GB" sz="2000">
                <a:solidFill>
                  <a:srgbClr val="000000"/>
                </a:solidFill>
                <a:latin typeface="Chicago" charset="0"/>
              </a:rPr>
              <a:t> a1                                  a2</a:t>
            </a:r>
          </a:p>
          <a:p>
            <a:endParaRPr lang="en-GB" sz="2000">
              <a:solidFill>
                <a:srgbClr val="000000"/>
              </a:solidFill>
              <a:latin typeface="Chicago" charset="0"/>
            </a:endParaRPr>
          </a:p>
          <a:p>
            <a:r>
              <a:rPr lang="en-GB" sz="2000">
                <a:solidFill>
                  <a:schemeClr val="hlink"/>
                </a:solidFill>
                <a:latin typeface="Chicago" charset="0"/>
              </a:rPr>
              <a:t>Ex-ante relationship-specific investments</a:t>
            </a:r>
            <a:r>
              <a:rPr lang="en-GB" sz="2000">
                <a:solidFill>
                  <a:srgbClr val="000000"/>
                </a:solidFill>
                <a:latin typeface="Chicago" charset="0"/>
              </a:rPr>
              <a:t> are made at date 0 and the widget is supplied at date 1.</a:t>
            </a:r>
          </a:p>
          <a:p>
            <a:r>
              <a:rPr lang="en-GB" sz="2000">
                <a:solidFill>
                  <a:srgbClr val="000000"/>
                </a:solidFill>
                <a:latin typeface="Chicago" charset="0"/>
              </a:rPr>
              <a:t>There is </a:t>
            </a:r>
            <a:r>
              <a:rPr lang="en-GB" sz="2000">
                <a:solidFill>
                  <a:srgbClr val="FF0000"/>
                </a:solidFill>
                <a:latin typeface="Chicago" charset="0"/>
              </a:rPr>
              <a:t>only uncertainty</a:t>
            </a:r>
            <a:r>
              <a:rPr lang="en-GB" sz="2000">
                <a:solidFill>
                  <a:srgbClr val="000000"/>
                </a:solidFill>
                <a:latin typeface="Chicago" charset="0"/>
              </a:rPr>
              <a:t> about the type of widget M1 requires and this uncertainty is resolved at date 1.</a:t>
            </a:r>
          </a:p>
          <a:p>
            <a:endParaRPr lang="en-GB" sz="2000">
              <a:solidFill>
                <a:srgbClr val="000000"/>
              </a:solidFill>
              <a:latin typeface="Chicago" charset="0"/>
            </a:endParaRPr>
          </a:p>
          <a:p>
            <a:r>
              <a:rPr lang="en-GB" sz="2000">
                <a:solidFill>
                  <a:srgbClr val="000000"/>
                </a:solidFill>
                <a:latin typeface="Chicago" charset="0"/>
              </a:rPr>
              <a:t>Assume that:</a:t>
            </a:r>
          </a:p>
          <a:p>
            <a:r>
              <a:rPr lang="en-GB" sz="2000">
                <a:solidFill>
                  <a:srgbClr val="000000"/>
                </a:solidFill>
                <a:latin typeface="Chicago" charset="0"/>
              </a:rPr>
              <a:t>-the parties are </a:t>
            </a:r>
            <a:r>
              <a:rPr lang="en-GB" sz="2000">
                <a:solidFill>
                  <a:srgbClr val="FF0000"/>
                </a:solidFill>
                <a:latin typeface="Chicago" charset="0"/>
              </a:rPr>
              <a:t>risk-neutral</a:t>
            </a:r>
            <a:r>
              <a:rPr lang="en-GB" sz="2000">
                <a:solidFill>
                  <a:srgbClr val="000000"/>
                </a:solidFill>
                <a:latin typeface="Chicago" charset="0"/>
              </a:rPr>
              <a:t> and have large (unlimited) amounts of initial wealth and the interest rate to be zero;</a:t>
            </a:r>
          </a:p>
          <a:p>
            <a:pPr>
              <a:buFontTx/>
              <a:buChar char="-"/>
            </a:pPr>
            <a:r>
              <a:rPr lang="en-GB" sz="2000">
                <a:solidFill>
                  <a:srgbClr val="000000"/>
                </a:solidFill>
                <a:latin typeface="Chicago" charset="0"/>
              </a:rPr>
              <a:t>it is </a:t>
            </a:r>
            <a:r>
              <a:rPr lang="en-GB" sz="2000">
                <a:solidFill>
                  <a:srgbClr val="FF0000"/>
                </a:solidFill>
                <a:latin typeface="Chicago" charset="0"/>
              </a:rPr>
              <a:t>too costly</a:t>
            </a:r>
            <a:r>
              <a:rPr lang="en-GB" sz="2000">
                <a:solidFill>
                  <a:srgbClr val="000000"/>
                </a:solidFill>
                <a:latin typeface="Chicago" charset="0"/>
              </a:rPr>
              <a:t> for the parties to specify particular uses of assets a1 and a2 in a date 0 contract.</a:t>
            </a:r>
          </a:p>
          <a:p>
            <a:pPr>
              <a:buFontTx/>
              <a:buChar char="-"/>
            </a:pPr>
            <a:endParaRPr lang="en-GB" sz="2000">
              <a:solidFill>
                <a:srgbClr val="000000"/>
              </a:solidFill>
              <a:latin typeface="Chicago" charset="0"/>
            </a:endParaRPr>
          </a:p>
          <a:p>
            <a:r>
              <a:rPr lang="en-GB" sz="2000">
                <a:solidFill>
                  <a:srgbClr val="FF0000"/>
                </a:solidFill>
                <a:latin typeface="Chicago" charset="0"/>
              </a:rPr>
              <a:t>Non</a:t>
            </a:r>
            <a:r>
              <a:rPr lang="en-GB" sz="2000">
                <a:solidFill>
                  <a:srgbClr val="000000"/>
                </a:solidFill>
                <a:latin typeface="Chicago" charset="0"/>
              </a:rPr>
              <a:t>-integration:                   M1 owns a1 and M2 owns a2.</a:t>
            </a:r>
          </a:p>
          <a:p>
            <a:r>
              <a:rPr lang="en-GB" sz="2000">
                <a:solidFill>
                  <a:srgbClr val="000000"/>
                </a:solidFill>
                <a:latin typeface="Chicago" charset="0"/>
              </a:rPr>
              <a:t>Type </a:t>
            </a:r>
            <a:r>
              <a:rPr lang="en-GB" sz="2000">
                <a:solidFill>
                  <a:srgbClr val="FF0000"/>
                </a:solidFill>
                <a:latin typeface="Chicago" charset="0"/>
              </a:rPr>
              <a:t>1 </a:t>
            </a:r>
            <a:r>
              <a:rPr lang="en-GB" sz="2000">
                <a:solidFill>
                  <a:srgbClr val="000000"/>
                </a:solidFill>
                <a:latin typeface="Chicago" charset="0"/>
              </a:rPr>
              <a:t>integration:                 M1 owns a1 and a2</a:t>
            </a:r>
          </a:p>
          <a:p>
            <a:r>
              <a:rPr lang="en-GB" sz="2000">
                <a:solidFill>
                  <a:srgbClr val="000000"/>
                </a:solidFill>
                <a:latin typeface="Chicago" charset="0"/>
              </a:rPr>
              <a:t>Type </a:t>
            </a:r>
            <a:r>
              <a:rPr lang="en-GB" sz="2000">
                <a:solidFill>
                  <a:srgbClr val="FF0000"/>
                </a:solidFill>
                <a:latin typeface="Chicago" charset="0"/>
              </a:rPr>
              <a:t>2</a:t>
            </a:r>
            <a:r>
              <a:rPr lang="en-GB" sz="2000">
                <a:solidFill>
                  <a:srgbClr val="000000"/>
                </a:solidFill>
                <a:latin typeface="Chicago" charset="0"/>
              </a:rPr>
              <a:t> integration:                M2 owns a1 and a2</a:t>
            </a:r>
          </a:p>
          <a:p>
            <a:endParaRPr lang="en-GB" sz="2000">
              <a:solidFill>
                <a:srgbClr val="000000"/>
              </a:solidFill>
              <a:latin typeface="Chicago" charset="0"/>
            </a:endParaRPr>
          </a:p>
          <a:p>
            <a:r>
              <a:rPr lang="en-GB" sz="2000" i="1">
                <a:solidFill>
                  <a:srgbClr val="000000"/>
                </a:solidFill>
                <a:latin typeface="Chicago" charset="0"/>
              </a:rPr>
              <a:t>i   </a:t>
            </a:r>
            <a:r>
              <a:rPr lang="en-GB" sz="2000">
                <a:solidFill>
                  <a:srgbClr val="000000"/>
                </a:solidFill>
                <a:latin typeface="Chicago" charset="0"/>
              </a:rPr>
              <a:t>non-negative number expressing</a:t>
            </a:r>
            <a:r>
              <a:rPr lang="en-GB" sz="2000" i="1">
                <a:solidFill>
                  <a:srgbClr val="000000"/>
                </a:solidFill>
                <a:latin typeface="Chicago" charset="0"/>
              </a:rPr>
              <a:t> </a:t>
            </a:r>
            <a:r>
              <a:rPr lang="en-GB" sz="2000">
                <a:solidFill>
                  <a:srgbClr val="000000"/>
                </a:solidFill>
                <a:latin typeface="Chicago" charset="0"/>
              </a:rPr>
              <a:t>level and cost of M1's </a:t>
            </a:r>
            <a:r>
              <a:rPr lang="en-GB" sz="2000">
                <a:solidFill>
                  <a:srgbClr val="FF0000"/>
                </a:solidFill>
                <a:latin typeface="Chicago" charset="0"/>
              </a:rPr>
              <a:t>relationship-specific investment</a:t>
            </a:r>
            <a:r>
              <a:rPr lang="en-GB" sz="2000">
                <a:solidFill>
                  <a:srgbClr val="000000"/>
                </a:solidFill>
                <a:latin typeface="Chicago" charset="0"/>
              </a:rPr>
              <a:t>.</a:t>
            </a:r>
          </a:p>
          <a:p>
            <a:endParaRPr lang="en-GB" sz="2000">
              <a:solidFill>
                <a:srgbClr val="000000"/>
              </a:solidFill>
              <a:latin typeface="Chicago" charset="0"/>
            </a:endParaRPr>
          </a:p>
          <a:p>
            <a:endParaRPr lang="en-GB" sz="2000">
              <a:solidFill>
                <a:srgbClr val="000000"/>
              </a:solidFill>
              <a:latin typeface="Chicago" charset="0"/>
            </a:endParaRPr>
          </a:p>
          <a:p>
            <a:pPr>
              <a:buFontTx/>
              <a:buChar char="-"/>
            </a:pPr>
            <a:endParaRPr lang="en-GB" sz="2000">
              <a:solidFill>
                <a:srgbClr val="000000"/>
              </a:solidFill>
              <a:latin typeface="Chicago" charset="0"/>
            </a:endParaRPr>
          </a:p>
          <a:p>
            <a:endParaRPr lang="en-GB" sz="2000">
              <a:solidFill>
                <a:schemeClr val="tx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0" y="0"/>
            <a:ext cx="8686800" cy="7712075"/>
          </a:xfrm>
          <a:prstGeom prst="rect">
            <a:avLst/>
          </a:prstGeom>
          <a:noFill/>
          <a:ln w="9525">
            <a:noFill/>
            <a:miter lim="800000"/>
            <a:headEnd/>
            <a:tailEnd/>
          </a:ln>
        </p:spPr>
        <p:txBody>
          <a:bodyPr>
            <a:prstTxWarp prst="textNoShape">
              <a:avLst/>
            </a:prstTxWarp>
            <a:spAutoFit/>
          </a:bodyPr>
          <a:lstStyle/>
          <a:p>
            <a:r>
              <a:rPr lang="en-GB" sz="2000" u="sng">
                <a:solidFill>
                  <a:srgbClr val="FF0000"/>
                </a:solidFill>
                <a:latin typeface="Chicago" charset="0"/>
              </a:rPr>
              <a:t>If trade occurs:</a:t>
            </a:r>
            <a:endParaRPr lang="en-GB" sz="2000" u="sng">
              <a:solidFill>
                <a:srgbClr val="000000"/>
              </a:solidFill>
              <a:latin typeface="Chicago" charset="0"/>
            </a:endParaRPr>
          </a:p>
          <a:p>
            <a:r>
              <a:rPr lang="en-GB" sz="2000">
                <a:solidFill>
                  <a:srgbClr val="000000"/>
                </a:solidFill>
                <a:latin typeface="Chicago" charset="0"/>
              </a:rPr>
              <a:t>M1's revenue is denoted by        R(i);</a:t>
            </a:r>
          </a:p>
          <a:p>
            <a:r>
              <a:rPr lang="en-GB" sz="2000">
                <a:solidFill>
                  <a:srgbClr val="000000"/>
                </a:solidFill>
                <a:latin typeface="Chicago" charset="0"/>
              </a:rPr>
              <a:t>his ex post payoff is                    R(i) - p      where p is the agreed       	                                                               widget price</a:t>
            </a:r>
          </a:p>
          <a:p>
            <a:r>
              <a:rPr lang="en-GB" sz="2000">
                <a:solidFill>
                  <a:srgbClr val="000000"/>
                </a:solidFill>
                <a:latin typeface="Chicago" charset="0"/>
              </a:rPr>
              <a:t>his ex-ante payoff is                 R(i) - p - i</a:t>
            </a:r>
          </a:p>
          <a:p>
            <a:endParaRPr lang="en-GB" sz="2000">
              <a:solidFill>
                <a:srgbClr val="000000"/>
              </a:solidFill>
              <a:latin typeface="Chicago" charset="0"/>
            </a:endParaRPr>
          </a:p>
          <a:p>
            <a:r>
              <a:rPr lang="en-GB" sz="2000" u="sng">
                <a:solidFill>
                  <a:srgbClr val="FF0000"/>
                </a:solidFill>
                <a:latin typeface="Chicago" charset="0"/>
              </a:rPr>
              <a:t>If trade does not occur:</a:t>
            </a:r>
          </a:p>
          <a:p>
            <a:r>
              <a:rPr lang="en-GB" sz="2000">
                <a:solidFill>
                  <a:srgbClr val="000000"/>
                </a:solidFill>
                <a:latin typeface="Chicago" charset="0"/>
              </a:rPr>
              <a:t>M1 buys a "non-specific" widget from an outside supplier at price </a:t>
            </a:r>
            <a:r>
              <a:rPr lang="en-GB" sz="2000" u="sng">
                <a:solidFill>
                  <a:srgbClr val="000000"/>
                </a:solidFill>
                <a:latin typeface="Chicago" charset="0"/>
              </a:rPr>
              <a:t>p</a:t>
            </a:r>
            <a:r>
              <a:rPr lang="en-GB" sz="2000">
                <a:solidFill>
                  <a:srgbClr val="000000"/>
                </a:solidFill>
                <a:latin typeface="Chicago" charset="0"/>
              </a:rPr>
              <a:t> that may lead to lower-quality output</a:t>
            </a:r>
          </a:p>
          <a:p>
            <a:endParaRPr lang="en-GB" sz="2000">
              <a:solidFill>
                <a:srgbClr val="000000"/>
              </a:solidFill>
              <a:latin typeface="Chicago" charset="0"/>
            </a:endParaRPr>
          </a:p>
          <a:p>
            <a:r>
              <a:rPr lang="en-GB" sz="2000">
                <a:solidFill>
                  <a:srgbClr val="000000"/>
                </a:solidFill>
                <a:latin typeface="Chicago" charset="0"/>
              </a:rPr>
              <a:t>M1's revenue is indicated by         r(i;A) </a:t>
            </a:r>
          </a:p>
          <a:p>
            <a:r>
              <a:rPr lang="en-GB" sz="2000">
                <a:solidFill>
                  <a:srgbClr val="000000"/>
                </a:solidFill>
                <a:latin typeface="Chicago" charset="0"/>
              </a:rPr>
              <a:t>his ex-post payoff by                    r(i;A) - </a:t>
            </a:r>
            <a:r>
              <a:rPr lang="en-GB" sz="2000" u="sng">
                <a:solidFill>
                  <a:srgbClr val="000000"/>
                </a:solidFill>
                <a:latin typeface="Chicago" charset="0"/>
              </a:rPr>
              <a:t>p</a:t>
            </a:r>
          </a:p>
          <a:p>
            <a:endParaRPr lang="en-GB" sz="2000" u="sng">
              <a:solidFill>
                <a:srgbClr val="000000"/>
              </a:solidFill>
              <a:latin typeface="Chicago" charset="0"/>
            </a:endParaRPr>
          </a:p>
          <a:p>
            <a:r>
              <a:rPr lang="en-GB" sz="2000">
                <a:solidFill>
                  <a:schemeClr val="accent2"/>
                </a:solidFill>
                <a:latin typeface="Chicago" charset="0"/>
              </a:rPr>
              <a:t>Remark:</a:t>
            </a:r>
            <a:r>
              <a:rPr lang="en-GB" sz="2000">
                <a:solidFill>
                  <a:srgbClr val="000000"/>
                </a:solidFill>
                <a:latin typeface="Chicago" charset="0"/>
              </a:rPr>
              <a:t> lower-case r indicates the absence of M2's human capital and the argument A refers to the set of assets M1has access to in the event that trade does not occur.</a:t>
            </a:r>
          </a:p>
          <a:p>
            <a:endParaRPr lang="en-GB" sz="2000">
              <a:solidFill>
                <a:srgbClr val="000000"/>
              </a:solidFill>
              <a:latin typeface="Chicago" charset="0"/>
            </a:endParaRPr>
          </a:p>
          <a:p>
            <a:r>
              <a:rPr lang="en-GB" sz="2000">
                <a:solidFill>
                  <a:srgbClr val="000000"/>
                </a:solidFill>
                <a:latin typeface="Chicago" charset="0"/>
              </a:rPr>
              <a:t>Under </a:t>
            </a:r>
            <a:r>
              <a:rPr lang="en-GB" sz="2000">
                <a:solidFill>
                  <a:schemeClr val="accent2"/>
                </a:solidFill>
                <a:latin typeface="Chicago" charset="0"/>
              </a:rPr>
              <a:t>non-</a:t>
            </a:r>
            <a:r>
              <a:rPr lang="en-GB" sz="2000">
                <a:solidFill>
                  <a:srgbClr val="000000"/>
                </a:solidFill>
                <a:latin typeface="Chicago" charset="0"/>
              </a:rPr>
              <a:t>integration A = {a1}</a:t>
            </a:r>
          </a:p>
          <a:p>
            <a:r>
              <a:rPr lang="en-GB" sz="2000">
                <a:solidFill>
                  <a:srgbClr val="000000"/>
                </a:solidFill>
                <a:latin typeface="Chicago" charset="0"/>
              </a:rPr>
              <a:t>under type </a:t>
            </a:r>
            <a:r>
              <a:rPr lang="en-GB" sz="2000">
                <a:solidFill>
                  <a:schemeClr val="accent2"/>
                </a:solidFill>
                <a:latin typeface="Chicago" charset="0"/>
              </a:rPr>
              <a:t>1</a:t>
            </a:r>
            <a:r>
              <a:rPr lang="en-GB" sz="2000">
                <a:solidFill>
                  <a:srgbClr val="000000"/>
                </a:solidFill>
                <a:latin typeface="Chicago" charset="0"/>
              </a:rPr>
              <a:t> integration A = {a1, a2}.</a:t>
            </a:r>
          </a:p>
          <a:p>
            <a:r>
              <a:rPr lang="en-GB" sz="2000">
                <a:solidFill>
                  <a:srgbClr val="000000"/>
                </a:solidFill>
                <a:latin typeface="Chicago" charset="0"/>
              </a:rPr>
              <a:t>under type </a:t>
            </a:r>
            <a:r>
              <a:rPr lang="en-GB" sz="2000">
                <a:solidFill>
                  <a:schemeClr val="accent2"/>
                </a:solidFill>
                <a:latin typeface="Chicago" charset="0"/>
              </a:rPr>
              <a:t>2</a:t>
            </a:r>
            <a:r>
              <a:rPr lang="en-GB" sz="2000">
                <a:solidFill>
                  <a:srgbClr val="000000"/>
                </a:solidFill>
                <a:latin typeface="Chicago" charset="0"/>
              </a:rPr>
              <a:t> integration A ={</a:t>
            </a:r>
            <a:r>
              <a:rPr lang="en-GB" sz="2000">
                <a:solidFill>
                  <a:srgbClr val="000000"/>
                </a:solidFill>
                <a:latin typeface="Symbol" pitchFamily="-107" charset="2"/>
              </a:rPr>
              <a:t>F</a:t>
            </a:r>
            <a:r>
              <a:rPr lang="en-GB" sz="2000">
                <a:solidFill>
                  <a:srgbClr val="000000"/>
                </a:solidFill>
                <a:latin typeface="Chicago" charset="0"/>
              </a:rPr>
              <a:t>}</a:t>
            </a:r>
          </a:p>
          <a:p>
            <a:endParaRPr lang="en-GB" sz="2000" u="sng">
              <a:solidFill>
                <a:srgbClr val="000000"/>
              </a:solidFill>
              <a:latin typeface="Chicago" charset="0"/>
            </a:endParaRPr>
          </a:p>
          <a:p>
            <a:endParaRPr lang="en-GB" sz="2000" u="sng">
              <a:solidFill>
                <a:srgbClr val="000000"/>
              </a:solidFill>
              <a:latin typeface="Chicago" charset="0"/>
            </a:endParaRPr>
          </a:p>
          <a:p>
            <a:endParaRPr lang="en-GB" sz="2000" u="sng">
              <a:solidFill>
                <a:srgbClr val="000000"/>
              </a:solidFill>
              <a:latin typeface="Chicago" charset="0"/>
            </a:endParaRPr>
          </a:p>
          <a:p>
            <a:endParaRPr lang="en-GB" sz="2000">
              <a:solidFill>
                <a:schemeClr val="tx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062664" cy="5411688"/>
          </a:xfrm>
          <a:solidFill>
            <a:srgbClr val="EEECE1"/>
          </a:solidFill>
          <a:ln>
            <a:solidFill>
              <a:srgbClr val="FF0066"/>
            </a:solidFill>
          </a:ln>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a:t>
            </a:r>
            <a:br>
              <a:rPr lang="en-US"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Analysis of economic transactions </a:t>
            </a:r>
            <a:br>
              <a:rPr lang="it-IT"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785642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0" y="0"/>
            <a:ext cx="9144000" cy="6980238"/>
          </a:xfrm>
          <a:prstGeom prst="rect">
            <a:avLst/>
          </a:prstGeom>
          <a:noFill/>
          <a:ln w="9525">
            <a:noFill/>
            <a:miter lim="800000"/>
            <a:headEnd/>
            <a:tailEnd/>
          </a:ln>
        </p:spPr>
        <p:txBody>
          <a:bodyPr>
            <a:prstTxWarp prst="textNoShape">
              <a:avLst/>
            </a:prstTxWarp>
            <a:spAutoFit/>
          </a:bodyPr>
          <a:lstStyle/>
          <a:p>
            <a:r>
              <a:rPr lang="en-GB" sz="2000">
                <a:solidFill>
                  <a:srgbClr val="000000"/>
                </a:solidFill>
                <a:latin typeface="Chicago" charset="0"/>
              </a:rPr>
              <a:t>e</a:t>
            </a:r>
            <a:r>
              <a:rPr lang="en-GB" sz="2000" i="1">
                <a:solidFill>
                  <a:srgbClr val="000000"/>
                </a:solidFill>
                <a:latin typeface="Chicago" charset="0"/>
              </a:rPr>
              <a:t> </a:t>
            </a:r>
            <a:r>
              <a:rPr lang="en-GB" sz="2000">
                <a:solidFill>
                  <a:srgbClr val="000000"/>
                </a:solidFill>
                <a:latin typeface="Chicago" charset="0"/>
              </a:rPr>
              <a:t>denotes M2's relationship-specific investment at date O</a:t>
            </a:r>
          </a:p>
          <a:p>
            <a:r>
              <a:rPr lang="en-GB" sz="2000">
                <a:solidFill>
                  <a:srgbClr val="000000"/>
                </a:solidFill>
                <a:latin typeface="Chicago" charset="0"/>
              </a:rPr>
              <a:t> </a:t>
            </a:r>
          </a:p>
          <a:p>
            <a:r>
              <a:rPr lang="en-GB" sz="2000" u="sng">
                <a:solidFill>
                  <a:srgbClr val="FF0000"/>
                </a:solidFill>
                <a:latin typeface="Chicago" charset="0"/>
              </a:rPr>
              <a:t>If trade occurs</a:t>
            </a:r>
          </a:p>
          <a:p>
            <a:r>
              <a:rPr lang="en-GB" sz="2000">
                <a:solidFill>
                  <a:srgbClr val="000000"/>
                </a:solidFill>
                <a:latin typeface="Chicago" charset="0"/>
              </a:rPr>
              <a:t>M2's production costs are denoted by        C(e)</a:t>
            </a:r>
          </a:p>
          <a:p>
            <a:r>
              <a:rPr lang="en-GB" sz="2000">
                <a:solidFill>
                  <a:srgbClr val="000000"/>
                </a:solidFill>
                <a:latin typeface="Chicago" charset="0"/>
              </a:rPr>
              <a:t>her </a:t>
            </a:r>
            <a:r>
              <a:rPr lang="en-GB" sz="2000" i="1">
                <a:solidFill>
                  <a:srgbClr val="000000"/>
                </a:solidFill>
                <a:latin typeface="Chicago" charset="0"/>
              </a:rPr>
              <a:t>ex-post </a:t>
            </a:r>
            <a:r>
              <a:rPr lang="en-GB" sz="2000">
                <a:solidFill>
                  <a:srgbClr val="000000"/>
                </a:solidFill>
                <a:latin typeface="Chicago" charset="0"/>
              </a:rPr>
              <a:t> payoff is                                 p-C(e)</a:t>
            </a:r>
          </a:p>
          <a:p>
            <a:r>
              <a:rPr lang="en-GB" sz="2000">
                <a:solidFill>
                  <a:srgbClr val="000000"/>
                </a:solidFill>
                <a:latin typeface="Chicago" charset="0"/>
              </a:rPr>
              <a:t>her ex-ante payoff is                                p - C(e) -e</a:t>
            </a:r>
          </a:p>
          <a:p>
            <a:endParaRPr lang="en-GB" sz="2000">
              <a:solidFill>
                <a:srgbClr val="000000"/>
              </a:solidFill>
              <a:latin typeface="Chicago" charset="0"/>
            </a:endParaRPr>
          </a:p>
          <a:p>
            <a:r>
              <a:rPr lang="en-GB" sz="2000" u="sng">
                <a:solidFill>
                  <a:srgbClr val="FF0000"/>
                </a:solidFill>
                <a:latin typeface="Chicago" charset="0"/>
              </a:rPr>
              <a:t>If trade does not occur</a:t>
            </a:r>
            <a:endParaRPr lang="en-GB" sz="2000" u="sng">
              <a:solidFill>
                <a:srgbClr val="000000"/>
              </a:solidFill>
              <a:latin typeface="Chicago" charset="0"/>
            </a:endParaRPr>
          </a:p>
          <a:p>
            <a:r>
              <a:rPr lang="en-GB" sz="2000">
                <a:solidFill>
                  <a:srgbClr val="000000"/>
                </a:solidFill>
                <a:latin typeface="Chicago" charset="0"/>
              </a:rPr>
              <a:t>M2 will sell her widget on the competitive spot market for </a:t>
            </a:r>
            <a:r>
              <a:rPr lang="en-GB" sz="2000" u="sng">
                <a:solidFill>
                  <a:srgbClr val="000000"/>
                </a:solidFill>
                <a:latin typeface="Chicago" charset="0"/>
              </a:rPr>
              <a:t>p</a:t>
            </a:r>
          </a:p>
          <a:p>
            <a:r>
              <a:rPr lang="en-GB" sz="2000">
                <a:solidFill>
                  <a:srgbClr val="000000"/>
                </a:solidFill>
                <a:latin typeface="Chicago" charset="0"/>
              </a:rPr>
              <a:t>but will have to make some adjustments to turn it into a general-purpose widget. In this case</a:t>
            </a:r>
          </a:p>
          <a:p>
            <a:r>
              <a:rPr lang="en-GB" sz="2000">
                <a:solidFill>
                  <a:srgbClr val="000000"/>
                </a:solidFill>
                <a:latin typeface="Chicago" charset="0"/>
              </a:rPr>
              <a:t>M2's production costs are denoted by        c(e; B)</a:t>
            </a:r>
          </a:p>
          <a:p>
            <a:r>
              <a:rPr lang="en-GB" sz="2000">
                <a:solidFill>
                  <a:srgbClr val="000000"/>
                </a:solidFill>
                <a:latin typeface="Chicago" charset="0"/>
              </a:rPr>
              <a:t>her </a:t>
            </a:r>
            <a:r>
              <a:rPr lang="en-GB" sz="2000" i="1">
                <a:solidFill>
                  <a:srgbClr val="000000"/>
                </a:solidFill>
                <a:latin typeface="Chicago" charset="0"/>
              </a:rPr>
              <a:t>ex-post </a:t>
            </a:r>
            <a:r>
              <a:rPr lang="en-GB" sz="2000">
                <a:solidFill>
                  <a:srgbClr val="000000"/>
                </a:solidFill>
                <a:latin typeface="Chicago" charset="0"/>
              </a:rPr>
              <a:t> payoff is                                 </a:t>
            </a:r>
            <a:r>
              <a:rPr lang="en-GB" sz="2000" u="sng">
                <a:solidFill>
                  <a:srgbClr val="000000"/>
                </a:solidFill>
                <a:latin typeface="Chicago" charset="0"/>
              </a:rPr>
              <a:t>p</a:t>
            </a:r>
            <a:r>
              <a:rPr lang="en-GB" sz="2000">
                <a:solidFill>
                  <a:srgbClr val="000000"/>
                </a:solidFill>
                <a:latin typeface="Chicago" charset="0"/>
              </a:rPr>
              <a:t>-c(e;B)</a:t>
            </a:r>
          </a:p>
          <a:p>
            <a:endParaRPr lang="en-GB" sz="2000">
              <a:solidFill>
                <a:srgbClr val="000000"/>
              </a:solidFill>
              <a:latin typeface="Chicago" charset="0"/>
            </a:endParaRPr>
          </a:p>
          <a:p>
            <a:r>
              <a:rPr lang="en-GB" sz="2000">
                <a:solidFill>
                  <a:schemeClr val="accent2"/>
                </a:solidFill>
                <a:latin typeface="Chicago" charset="0"/>
              </a:rPr>
              <a:t>Remark:</a:t>
            </a:r>
            <a:r>
              <a:rPr lang="en-GB" sz="2000">
                <a:solidFill>
                  <a:srgbClr val="000000"/>
                </a:solidFill>
                <a:latin typeface="Chicago" charset="0"/>
              </a:rPr>
              <a:t> lower-case c indicates the absence of M1's human capital and the argument B refers to the set of assets M2 has access to in the event that trade does not occur.</a:t>
            </a:r>
          </a:p>
          <a:p>
            <a:endParaRPr lang="en-GB" sz="2000">
              <a:solidFill>
                <a:srgbClr val="000000"/>
              </a:solidFill>
              <a:latin typeface="Chicago" charset="0"/>
            </a:endParaRPr>
          </a:p>
          <a:p>
            <a:r>
              <a:rPr lang="en-GB" sz="2000">
                <a:solidFill>
                  <a:srgbClr val="000000"/>
                </a:solidFill>
                <a:latin typeface="Chicago" charset="0"/>
              </a:rPr>
              <a:t>Under </a:t>
            </a:r>
            <a:r>
              <a:rPr lang="en-GB" sz="2000">
                <a:solidFill>
                  <a:schemeClr val="accent2"/>
                </a:solidFill>
                <a:latin typeface="Chicago" charset="0"/>
              </a:rPr>
              <a:t>non</a:t>
            </a:r>
            <a:r>
              <a:rPr lang="en-GB" sz="2000">
                <a:solidFill>
                  <a:srgbClr val="000000"/>
                </a:solidFill>
                <a:latin typeface="Chicago" charset="0"/>
              </a:rPr>
              <a:t>-integration B = {a2}</a:t>
            </a:r>
          </a:p>
          <a:p>
            <a:r>
              <a:rPr lang="en-GB" sz="2000">
                <a:solidFill>
                  <a:srgbClr val="000000"/>
                </a:solidFill>
                <a:latin typeface="Chicago" charset="0"/>
              </a:rPr>
              <a:t>under type </a:t>
            </a:r>
            <a:r>
              <a:rPr lang="en-GB" sz="2000">
                <a:solidFill>
                  <a:schemeClr val="accent2"/>
                </a:solidFill>
                <a:latin typeface="Chicago" charset="0"/>
              </a:rPr>
              <a:t>1</a:t>
            </a:r>
            <a:r>
              <a:rPr lang="en-GB" sz="2000">
                <a:solidFill>
                  <a:srgbClr val="000000"/>
                </a:solidFill>
                <a:latin typeface="Chicago" charset="0"/>
              </a:rPr>
              <a:t> integration B ={</a:t>
            </a:r>
            <a:r>
              <a:rPr lang="en-GB" sz="2000">
                <a:solidFill>
                  <a:srgbClr val="000000"/>
                </a:solidFill>
                <a:latin typeface="Symbol" pitchFamily="-107" charset="2"/>
              </a:rPr>
              <a:t>F</a:t>
            </a:r>
            <a:r>
              <a:rPr lang="en-GB" sz="2000">
                <a:solidFill>
                  <a:srgbClr val="000000"/>
                </a:solidFill>
                <a:latin typeface="Chicago" charset="0"/>
              </a:rPr>
              <a:t>}</a:t>
            </a:r>
          </a:p>
          <a:p>
            <a:r>
              <a:rPr lang="en-GB" sz="2000">
                <a:solidFill>
                  <a:srgbClr val="000000"/>
                </a:solidFill>
                <a:latin typeface="Chicago" charset="0"/>
              </a:rPr>
              <a:t>under type </a:t>
            </a:r>
            <a:r>
              <a:rPr lang="en-GB" sz="2000">
                <a:solidFill>
                  <a:schemeClr val="accent2"/>
                </a:solidFill>
                <a:latin typeface="Chicago" charset="0"/>
              </a:rPr>
              <a:t>2</a:t>
            </a:r>
            <a:r>
              <a:rPr lang="en-GB" sz="2000">
                <a:solidFill>
                  <a:srgbClr val="000000"/>
                </a:solidFill>
                <a:latin typeface="Chicago" charset="0"/>
              </a:rPr>
              <a:t> integration B = {a1, a2}.</a:t>
            </a:r>
          </a:p>
          <a:p>
            <a:endParaRPr lang="en-GB" sz="3200">
              <a:solidFill>
                <a:schemeClr val="tx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304800" y="914400"/>
            <a:ext cx="8613775" cy="5094288"/>
          </a:xfrm>
          <a:prstGeom prst="rect">
            <a:avLst/>
          </a:prstGeom>
          <a:noFill/>
          <a:ln w="9525">
            <a:noFill/>
            <a:miter lim="800000"/>
            <a:headEnd/>
            <a:tailEnd/>
          </a:ln>
        </p:spPr>
        <p:txBody>
          <a:bodyPr>
            <a:prstTxWarp prst="textNoShape">
              <a:avLst/>
            </a:prstTxWarp>
            <a:spAutoFit/>
          </a:bodyPr>
          <a:lstStyle/>
          <a:p>
            <a:r>
              <a:rPr lang="en-GB" sz="2800" u="sng">
                <a:solidFill>
                  <a:srgbClr val="FF0000"/>
                </a:solidFill>
                <a:latin typeface="Chicago" charset="0"/>
              </a:rPr>
              <a:t>If trade occurs</a:t>
            </a:r>
            <a:r>
              <a:rPr lang="en-GB" sz="2800">
                <a:solidFill>
                  <a:srgbClr val="000000"/>
                </a:solidFill>
                <a:latin typeface="Chicago" charset="0"/>
              </a:rPr>
              <a:t> </a:t>
            </a:r>
          </a:p>
          <a:p>
            <a:endParaRPr lang="en-GB" sz="2800">
              <a:solidFill>
                <a:srgbClr val="000000"/>
              </a:solidFill>
              <a:latin typeface="Chicago" charset="0"/>
            </a:endParaRPr>
          </a:p>
          <a:p>
            <a:r>
              <a:rPr lang="en-GB" sz="2800">
                <a:solidFill>
                  <a:srgbClr val="000000"/>
                </a:solidFill>
                <a:latin typeface="Chicago" charset="0"/>
              </a:rPr>
              <a:t>the total ex-post surplus is:</a:t>
            </a:r>
          </a:p>
          <a:p>
            <a:endParaRPr lang="en-GB" sz="2800">
              <a:solidFill>
                <a:srgbClr val="000000"/>
              </a:solidFill>
              <a:latin typeface="Chicago" charset="0"/>
            </a:endParaRPr>
          </a:p>
          <a:p>
            <a:r>
              <a:rPr lang="en-GB" sz="2800">
                <a:solidFill>
                  <a:srgbClr val="000000"/>
                </a:solidFill>
                <a:latin typeface="Chicago" charset="0"/>
              </a:rPr>
              <a:t>R(i)-p+p-C(e) = R(i) - C(e)</a:t>
            </a:r>
          </a:p>
          <a:p>
            <a:endParaRPr lang="en-GB" sz="2800">
              <a:solidFill>
                <a:srgbClr val="000000"/>
              </a:solidFill>
              <a:latin typeface="Chicago" charset="0"/>
            </a:endParaRPr>
          </a:p>
          <a:p>
            <a:r>
              <a:rPr lang="en-GB" sz="2800" u="sng">
                <a:solidFill>
                  <a:srgbClr val="FF0000"/>
                </a:solidFill>
                <a:latin typeface="Chicago" charset="0"/>
              </a:rPr>
              <a:t>If trade does not occur:</a:t>
            </a:r>
            <a:endParaRPr lang="en-GB" sz="2800" u="sng">
              <a:solidFill>
                <a:srgbClr val="000000"/>
              </a:solidFill>
              <a:latin typeface="Chicago" charset="0"/>
            </a:endParaRPr>
          </a:p>
          <a:p>
            <a:endParaRPr lang="en-GB" sz="2800" u="sng">
              <a:solidFill>
                <a:srgbClr val="000000"/>
              </a:solidFill>
              <a:latin typeface="Chicago" charset="0"/>
            </a:endParaRPr>
          </a:p>
          <a:p>
            <a:r>
              <a:rPr lang="en-GB" sz="2800">
                <a:solidFill>
                  <a:srgbClr val="000000"/>
                </a:solidFill>
                <a:latin typeface="Chicago" charset="0"/>
              </a:rPr>
              <a:t>the total ex-post surplus is:</a:t>
            </a:r>
          </a:p>
          <a:p>
            <a:endParaRPr lang="en-GB" sz="2800">
              <a:solidFill>
                <a:srgbClr val="000000"/>
              </a:solidFill>
              <a:latin typeface="Chicago" charset="0"/>
            </a:endParaRPr>
          </a:p>
          <a:p>
            <a:r>
              <a:rPr lang="en-GB" sz="2800">
                <a:solidFill>
                  <a:srgbClr val="000000"/>
                </a:solidFill>
                <a:latin typeface="Chicago" charset="0"/>
              </a:rPr>
              <a:t>r(i;A) - </a:t>
            </a:r>
            <a:r>
              <a:rPr lang="en-GB" sz="2800" u="sng">
                <a:solidFill>
                  <a:srgbClr val="000000"/>
                </a:solidFill>
                <a:latin typeface="Chicago" charset="0"/>
              </a:rPr>
              <a:t>p </a:t>
            </a:r>
            <a:r>
              <a:rPr lang="en-GB" sz="2800">
                <a:solidFill>
                  <a:srgbClr val="000000"/>
                </a:solidFill>
                <a:latin typeface="Chicago" charset="0"/>
              </a:rPr>
              <a:t>+ </a:t>
            </a:r>
            <a:r>
              <a:rPr lang="en-GB" sz="2800" u="sng">
                <a:solidFill>
                  <a:srgbClr val="000000"/>
                </a:solidFill>
                <a:latin typeface="Chicago" charset="0"/>
              </a:rPr>
              <a:t>p</a:t>
            </a:r>
            <a:r>
              <a:rPr lang="en-GB" sz="2800">
                <a:solidFill>
                  <a:srgbClr val="000000"/>
                </a:solidFill>
                <a:latin typeface="Chicago" charset="0"/>
              </a:rPr>
              <a:t> - c(e;B)    =   r(i;A) - c(e;B)</a:t>
            </a:r>
            <a:endParaRPr lang="en-GB" sz="2000">
              <a:solidFill>
                <a:srgbClr val="000000"/>
              </a:solidFill>
              <a:latin typeface="Chicago" charset="0"/>
            </a:endParaRPr>
          </a:p>
          <a:p>
            <a:endParaRPr lang="en-GB" sz="2000">
              <a:solidFill>
                <a:srgbClr val="000000"/>
              </a:solidFill>
              <a:latin typeface="Chicago"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0" y="30163"/>
            <a:ext cx="8750300" cy="7412037"/>
          </a:xfrm>
          <a:prstGeom prst="rect">
            <a:avLst/>
          </a:prstGeom>
          <a:noFill/>
          <a:ln w="9525">
            <a:noFill/>
            <a:miter lim="800000"/>
            <a:headEnd/>
            <a:tailEnd/>
          </a:ln>
        </p:spPr>
        <p:txBody>
          <a:bodyPr>
            <a:prstTxWarp prst="textNoShape">
              <a:avLst/>
            </a:prstTxWarp>
            <a:spAutoFit/>
          </a:bodyPr>
          <a:lstStyle/>
          <a:p>
            <a:r>
              <a:rPr lang="en-GB" sz="2800" u="sng">
                <a:solidFill>
                  <a:srgbClr val="FF0000"/>
                </a:solidFill>
                <a:latin typeface="Chicago" charset="0"/>
              </a:rPr>
              <a:t>Assumption 1:</a:t>
            </a:r>
            <a:r>
              <a:rPr lang="en-GB" sz="2800">
                <a:solidFill>
                  <a:srgbClr val="000000"/>
                </a:solidFill>
                <a:latin typeface="Chicago" charset="0"/>
              </a:rPr>
              <a:t> because of the specific investments there are always ex-post gains from trade:</a:t>
            </a:r>
          </a:p>
          <a:p>
            <a:endParaRPr lang="en-GB" sz="2800">
              <a:solidFill>
                <a:srgbClr val="000000"/>
              </a:solidFill>
              <a:latin typeface="Chicago" charset="0"/>
            </a:endParaRPr>
          </a:p>
          <a:p>
            <a:r>
              <a:rPr lang="en-GB" sz="2800">
                <a:solidFill>
                  <a:srgbClr val="000000"/>
                </a:solidFill>
                <a:latin typeface="Chicago" charset="0"/>
              </a:rPr>
              <a:t>(2.1) R(i) - C(e) &gt;</a:t>
            </a:r>
            <a:r>
              <a:rPr lang="it-IT" sz="2800">
                <a:latin typeface="Chicago" charset="0"/>
              </a:rPr>
              <a:t> r(i;A) </a:t>
            </a:r>
            <a:r>
              <a:rPr lang="en-GB" sz="2800">
                <a:solidFill>
                  <a:srgbClr val="000000"/>
                </a:solidFill>
                <a:latin typeface="Chicago" charset="0"/>
              </a:rPr>
              <a:t> </a:t>
            </a:r>
            <a:r>
              <a:rPr lang="it-IT" sz="2800">
                <a:latin typeface="Chicago" charset="0"/>
              </a:rPr>
              <a:t>- c(e;B) </a:t>
            </a:r>
            <a:r>
              <a:rPr lang="it-IT" sz="2800">
                <a:latin typeface="Chicago" charset="0"/>
                <a:sym typeface="Symbol" pitchFamily="-107" charset="2"/>
              </a:rPr>
              <a:t></a:t>
            </a:r>
            <a:r>
              <a:rPr lang="it-IT" sz="2800">
                <a:latin typeface="Chicago" charset="0"/>
              </a:rPr>
              <a:t> O</a:t>
            </a:r>
            <a:r>
              <a:rPr lang="it-IT">
                <a:latin typeface="Chicago" charset="0"/>
              </a:rPr>
              <a:t> </a:t>
            </a:r>
            <a:r>
              <a:rPr lang="en-GB" sz="2800">
                <a:solidFill>
                  <a:srgbClr val="000000"/>
                </a:solidFill>
                <a:latin typeface="Chicago" charset="0"/>
              </a:rPr>
              <a:t>                </a:t>
            </a:r>
          </a:p>
          <a:p>
            <a:r>
              <a:rPr lang="en-GB" sz="2800">
                <a:solidFill>
                  <a:srgbClr val="000000"/>
                </a:solidFill>
                <a:latin typeface="Chicago" charset="0"/>
              </a:rPr>
              <a:t>                             </a:t>
            </a:r>
          </a:p>
          <a:p>
            <a:r>
              <a:rPr lang="en-GB" sz="2800">
                <a:solidFill>
                  <a:srgbClr val="000000"/>
                </a:solidFill>
                <a:latin typeface="Chicago" charset="0"/>
              </a:rPr>
              <a:t>for all i and e and for all A,B</a:t>
            </a:r>
          </a:p>
          <a:p>
            <a:endParaRPr lang="en-GB" sz="2800">
              <a:solidFill>
                <a:srgbClr val="000000"/>
              </a:solidFill>
              <a:latin typeface="Chicago" charset="0"/>
            </a:endParaRPr>
          </a:p>
          <a:p>
            <a:r>
              <a:rPr lang="en-GB" sz="2800">
                <a:solidFill>
                  <a:srgbClr val="000000"/>
                </a:solidFill>
                <a:latin typeface="Chicago" charset="0"/>
              </a:rPr>
              <a:t>where </a:t>
            </a:r>
            <a:r>
              <a:rPr lang="it-IT" sz="2800">
                <a:latin typeface="Chicago" charset="0"/>
              </a:rPr>
              <a:t>A </a:t>
            </a:r>
            <a:r>
              <a:rPr lang="it-IT" sz="2800">
                <a:latin typeface="Chicago" charset="0"/>
                <a:sym typeface="Symbol" pitchFamily="-107" charset="2"/>
              </a:rPr>
              <a:t></a:t>
            </a:r>
            <a:r>
              <a:rPr lang="it-IT" sz="2800">
                <a:latin typeface="Chicago" charset="0"/>
              </a:rPr>
              <a:t> B </a:t>
            </a:r>
            <a:r>
              <a:rPr lang="en-GB" sz="2800">
                <a:solidFill>
                  <a:srgbClr val="000000"/>
                </a:solidFill>
                <a:latin typeface="Chicago" charset="0"/>
              </a:rPr>
              <a:t> = </a:t>
            </a:r>
            <a:r>
              <a:rPr lang="en-GB" sz="2800">
                <a:solidFill>
                  <a:srgbClr val="000000"/>
                </a:solidFill>
                <a:latin typeface="Symbol" pitchFamily="-107" charset="2"/>
              </a:rPr>
              <a:t>F</a:t>
            </a:r>
            <a:r>
              <a:rPr lang="en-GB" sz="2800">
                <a:solidFill>
                  <a:srgbClr val="000000"/>
                </a:solidFill>
                <a:latin typeface="Chicago" charset="0"/>
              </a:rPr>
              <a:t>     </a:t>
            </a:r>
          </a:p>
          <a:p>
            <a:r>
              <a:rPr lang="en-GB" sz="2800">
                <a:solidFill>
                  <a:srgbClr val="000000"/>
                </a:solidFill>
                <a:latin typeface="Chicago" charset="0"/>
              </a:rPr>
              <a:t>and A U B= {a1, a2}</a:t>
            </a:r>
          </a:p>
          <a:p>
            <a:endParaRPr lang="en-GB" sz="2800">
              <a:solidFill>
                <a:srgbClr val="000000"/>
              </a:solidFill>
              <a:latin typeface="Chicago" charset="0"/>
            </a:endParaRPr>
          </a:p>
          <a:p>
            <a:r>
              <a:rPr lang="en-GB" sz="2800" u="sng">
                <a:solidFill>
                  <a:schemeClr val="accent2"/>
                </a:solidFill>
                <a:latin typeface="Chicago" charset="0"/>
              </a:rPr>
              <a:t>Remark</a:t>
            </a:r>
            <a:r>
              <a:rPr lang="en-GB" sz="2800">
                <a:solidFill>
                  <a:schemeClr val="accent2"/>
                </a:solidFill>
                <a:latin typeface="Chicago" charset="0"/>
              </a:rPr>
              <a:t> :</a:t>
            </a:r>
            <a:r>
              <a:rPr lang="en-GB" sz="2800">
                <a:solidFill>
                  <a:srgbClr val="000000"/>
                </a:solidFill>
                <a:latin typeface="Chicago" charset="0"/>
              </a:rPr>
              <a:t>    (2.1) captures the idea that the investments i and e are relationship-specific: they pay off more if trade occurs than if it does not.</a:t>
            </a:r>
          </a:p>
          <a:p>
            <a:endParaRPr lang="en-GB" sz="2800">
              <a:solidFill>
                <a:schemeClr val="tx2"/>
              </a:solidFill>
            </a:endParaRPr>
          </a:p>
          <a:p>
            <a:endParaRPr lang="en-GB" sz="3200">
              <a:solidFill>
                <a:schemeClr val="tx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0" y="341313"/>
            <a:ext cx="8720138" cy="6519862"/>
          </a:xfrm>
          <a:prstGeom prst="rect">
            <a:avLst/>
          </a:prstGeom>
          <a:noFill/>
          <a:ln w="9525">
            <a:noFill/>
            <a:miter lim="800000"/>
            <a:headEnd/>
            <a:tailEnd/>
          </a:ln>
        </p:spPr>
        <p:txBody>
          <a:bodyPr>
            <a:prstTxWarp prst="textNoShape">
              <a:avLst/>
            </a:prstTxWarp>
            <a:spAutoFit/>
          </a:bodyPr>
          <a:lstStyle/>
          <a:p>
            <a:r>
              <a:rPr lang="en-GB" sz="2000" u="sng">
                <a:solidFill>
                  <a:srgbClr val="FF0000"/>
                </a:solidFill>
                <a:latin typeface="Chicago" charset="0"/>
              </a:rPr>
              <a:t>Assumption 2:</a:t>
            </a:r>
            <a:r>
              <a:rPr lang="en-GB" sz="2000">
                <a:solidFill>
                  <a:srgbClr val="000000"/>
                </a:solidFill>
                <a:latin typeface="Chicago" charset="0"/>
              </a:rPr>
              <a:t>  relationship-specificity also applies in a </a:t>
            </a:r>
            <a:r>
              <a:rPr lang="en-GB" sz="2000">
                <a:solidFill>
                  <a:schemeClr val="hlink"/>
                </a:solidFill>
                <a:latin typeface="Chicago" charset="0"/>
              </a:rPr>
              <a:t>marginal sense</a:t>
            </a:r>
            <a:r>
              <a:rPr lang="en-GB" sz="2000">
                <a:solidFill>
                  <a:srgbClr val="000000"/>
                </a:solidFill>
                <a:latin typeface="Chicago" charset="0"/>
              </a:rPr>
              <a:t>:</a:t>
            </a:r>
          </a:p>
          <a:p>
            <a:r>
              <a:rPr lang="en-GB" sz="2000">
                <a:solidFill>
                  <a:srgbClr val="000000"/>
                </a:solidFill>
                <a:latin typeface="Chicago" charset="0"/>
              </a:rPr>
              <a:t>the marginal return from each investment is greater the more assets in the relationship, human and otherwise, to which the person making the investment has access.</a:t>
            </a:r>
          </a:p>
          <a:p>
            <a:endParaRPr lang="en-GB" sz="2000">
              <a:solidFill>
                <a:srgbClr val="000000"/>
              </a:solidFill>
              <a:latin typeface="Chicago" charset="0"/>
            </a:endParaRPr>
          </a:p>
          <a:p>
            <a:r>
              <a:rPr lang="en-GB">
                <a:solidFill>
                  <a:srgbClr val="000000"/>
                </a:solidFill>
                <a:latin typeface="Chicago" charset="0"/>
              </a:rPr>
              <a:t>(2.2)  R' (i) </a:t>
            </a:r>
            <a:r>
              <a:rPr lang="en-GB">
                <a:solidFill>
                  <a:srgbClr val="FF0000"/>
                </a:solidFill>
                <a:latin typeface="Chicago" charset="0"/>
              </a:rPr>
              <a:t>&gt;</a:t>
            </a:r>
            <a:r>
              <a:rPr lang="en-GB">
                <a:solidFill>
                  <a:srgbClr val="000000"/>
                </a:solidFill>
                <a:latin typeface="Chicago" charset="0"/>
              </a:rPr>
              <a:t> </a:t>
            </a:r>
            <a:r>
              <a:rPr lang="it-IT">
                <a:latin typeface="Chicago" charset="0"/>
              </a:rPr>
              <a:t>r' (i; a1, a2) </a:t>
            </a:r>
            <a:r>
              <a:rPr lang="it-IT">
                <a:latin typeface="Chicago" charset="0"/>
                <a:sym typeface="Symbol" pitchFamily="-107" charset="2"/>
              </a:rPr>
              <a:t></a:t>
            </a:r>
            <a:r>
              <a:rPr lang="it-IT">
                <a:latin typeface="Chicago" charset="0"/>
              </a:rPr>
              <a:t> r' (i; a1) </a:t>
            </a:r>
            <a:r>
              <a:rPr lang="it-IT">
                <a:latin typeface="Chicago" charset="0"/>
                <a:sym typeface="Symbol" pitchFamily="-107" charset="2"/>
              </a:rPr>
              <a:t></a:t>
            </a:r>
            <a:r>
              <a:rPr lang="it-IT">
                <a:latin typeface="Chicago" charset="0"/>
              </a:rPr>
              <a:t> </a:t>
            </a:r>
            <a:r>
              <a:rPr lang="en-GB">
                <a:solidFill>
                  <a:srgbClr val="000000"/>
                </a:solidFill>
                <a:latin typeface="Chicago" charset="0"/>
              </a:rPr>
              <a:t> r'(i; </a:t>
            </a:r>
            <a:r>
              <a:rPr lang="en-GB">
                <a:solidFill>
                  <a:srgbClr val="000000"/>
                </a:solidFill>
                <a:latin typeface="Symbol" pitchFamily="-107" charset="2"/>
              </a:rPr>
              <a:t>F</a:t>
            </a:r>
            <a:r>
              <a:rPr lang="en-GB">
                <a:solidFill>
                  <a:srgbClr val="000000"/>
                </a:solidFill>
                <a:latin typeface="Chicago" charset="0"/>
              </a:rPr>
              <a:t>)</a:t>
            </a:r>
            <a:r>
              <a:rPr lang="en-GB" sz="2000">
                <a:solidFill>
                  <a:srgbClr val="000000"/>
                </a:solidFill>
                <a:latin typeface="Chicago" charset="0"/>
              </a:rPr>
              <a:t> </a:t>
            </a:r>
          </a:p>
          <a:p>
            <a:endParaRPr lang="en-GB" sz="2000">
              <a:solidFill>
                <a:srgbClr val="000000"/>
              </a:solidFill>
              <a:latin typeface="Chicago" charset="0"/>
            </a:endParaRPr>
          </a:p>
          <a:p>
            <a:r>
              <a:rPr lang="en-GB" sz="2000">
                <a:solidFill>
                  <a:srgbClr val="000000"/>
                </a:solidFill>
                <a:latin typeface="Chicago" charset="0"/>
              </a:rPr>
              <a:t>for all 0 &lt; i &lt; ∞</a:t>
            </a:r>
          </a:p>
          <a:p>
            <a:endParaRPr lang="en-GB" sz="2000">
              <a:solidFill>
                <a:srgbClr val="000000"/>
              </a:solidFill>
              <a:latin typeface="Chicago" charset="0"/>
            </a:endParaRPr>
          </a:p>
          <a:p>
            <a:r>
              <a:rPr lang="en-GB">
                <a:solidFill>
                  <a:srgbClr val="000000"/>
                </a:solidFill>
                <a:latin typeface="Chicago" charset="0"/>
              </a:rPr>
              <a:t>(2.3)  |C'(e)| </a:t>
            </a:r>
            <a:r>
              <a:rPr lang="en-GB">
                <a:solidFill>
                  <a:srgbClr val="FF0000"/>
                </a:solidFill>
                <a:latin typeface="Chicago" charset="0"/>
              </a:rPr>
              <a:t>&gt;</a:t>
            </a:r>
            <a:r>
              <a:rPr lang="en-GB">
                <a:solidFill>
                  <a:srgbClr val="000000"/>
                </a:solidFill>
                <a:latin typeface="Chicago" charset="0"/>
              </a:rPr>
              <a:t> |c'(e; a1, a2)| </a:t>
            </a:r>
            <a:r>
              <a:rPr lang="it-IT">
                <a:latin typeface="Chicago" charset="0"/>
                <a:sym typeface="Symbol" pitchFamily="-107" charset="2"/>
              </a:rPr>
              <a:t></a:t>
            </a:r>
            <a:r>
              <a:rPr lang="en-GB">
                <a:solidFill>
                  <a:srgbClr val="000000"/>
                </a:solidFill>
                <a:latin typeface="Chicago" charset="0"/>
              </a:rPr>
              <a:t> |c' (e; a2)| </a:t>
            </a:r>
            <a:r>
              <a:rPr lang="it-IT">
                <a:latin typeface="Chicago" charset="0"/>
                <a:sym typeface="Symbol" pitchFamily="-107" charset="2"/>
              </a:rPr>
              <a:t></a:t>
            </a:r>
            <a:r>
              <a:rPr lang="en-GB">
                <a:solidFill>
                  <a:srgbClr val="000000"/>
                </a:solidFill>
                <a:latin typeface="Chicago" charset="0"/>
              </a:rPr>
              <a:t> c' (e; </a:t>
            </a:r>
            <a:r>
              <a:rPr lang="en-GB">
                <a:solidFill>
                  <a:srgbClr val="000000"/>
                </a:solidFill>
                <a:latin typeface="Symbol" pitchFamily="-107" charset="2"/>
              </a:rPr>
              <a:t>F</a:t>
            </a:r>
            <a:r>
              <a:rPr lang="en-GB">
                <a:solidFill>
                  <a:srgbClr val="000000"/>
                </a:solidFill>
                <a:latin typeface="Chicago" charset="0"/>
              </a:rPr>
              <a:t>)</a:t>
            </a:r>
            <a:endParaRPr lang="en-GB" sz="2000">
              <a:solidFill>
                <a:srgbClr val="000000"/>
              </a:solidFill>
              <a:latin typeface="Chicago" charset="0"/>
            </a:endParaRPr>
          </a:p>
          <a:p>
            <a:endParaRPr lang="en-GB" sz="2000">
              <a:solidFill>
                <a:srgbClr val="000000"/>
              </a:solidFill>
              <a:latin typeface="Chicago" charset="0"/>
            </a:endParaRPr>
          </a:p>
          <a:p>
            <a:r>
              <a:rPr lang="en-GB" sz="2000">
                <a:solidFill>
                  <a:srgbClr val="000000"/>
                </a:solidFill>
                <a:latin typeface="Chicago" charset="0"/>
              </a:rPr>
              <a:t>for all 0 &lt; e &lt; ∞.</a:t>
            </a:r>
          </a:p>
          <a:p>
            <a:endParaRPr lang="en-GB" sz="2000">
              <a:solidFill>
                <a:srgbClr val="000000"/>
              </a:solidFill>
              <a:latin typeface="Chicago" charset="0"/>
            </a:endParaRPr>
          </a:p>
          <a:p>
            <a:r>
              <a:rPr lang="en-GB" sz="2000">
                <a:solidFill>
                  <a:srgbClr val="000000"/>
                </a:solidFill>
                <a:latin typeface="Chicago" charset="0"/>
              </a:rPr>
              <a:t>where:     r'(i;A) =  ∂r(i;A)/∂(i)     and     c'(e) = ∂c(e;B)/∂e</a:t>
            </a:r>
          </a:p>
          <a:p>
            <a:r>
              <a:rPr lang="en-GB" sz="2000">
                <a:solidFill>
                  <a:srgbClr val="000000"/>
                </a:solidFill>
                <a:latin typeface="Chicago" charset="0"/>
              </a:rPr>
              <a:t>            </a:t>
            </a:r>
          </a:p>
          <a:p>
            <a:r>
              <a:rPr lang="en-GB" sz="2000">
                <a:solidFill>
                  <a:srgbClr val="000000"/>
                </a:solidFill>
                <a:latin typeface="Chicago" charset="0"/>
              </a:rPr>
              <a:t>	R' &gt; 0,    R" &lt; 0                     r' </a:t>
            </a:r>
            <a:r>
              <a:rPr lang="it-IT">
                <a:latin typeface="Chicago" charset="0"/>
                <a:sym typeface="Symbol" pitchFamily="-107" charset="2"/>
              </a:rPr>
              <a:t></a:t>
            </a:r>
            <a:r>
              <a:rPr lang="en-GB" sz="2000">
                <a:solidFill>
                  <a:srgbClr val="000000"/>
                </a:solidFill>
                <a:latin typeface="Chicago" charset="0"/>
              </a:rPr>
              <a:t> 0        r" </a:t>
            </a:r>
            <a:r>
              <a:rPr lang="it-IT">
                <a:latin typeface="Chicago" charset="0"/>
                <a:sym typeface="Symbol" pitchFamily="-107" charset="2"/>
              </a:rPr>
              <a:t></a:t>
            </a:r>
            <a:r>
              <a:rPr lang="en-GB" sz="2000">
                <a:solidFill>
                  <a:srgbClr val="000000"/>
                </a:solidFill>
                <a:latin typeface="Chicago" charset="0"/>
              </a:rPr>
              <a:t>  0</a:t>
            </a:r>
          </a:p>
          <a:p>
            <a:r>
              <a:rPr lang="en-GB" sz="2000">
                <a:solidFill>
                  <a:srgbClr val="000000"/>
                </a:solidFill>
                <a:latin typeface="Chicago" charset="0"/>
              </a:rPr>
              <a:t>         C' &lt; 0     C" &gt; O                      c'  </a:t>
            </a:r>
            <a:r>
              <a:rPr lang="it-IT">
                <a:latin typeface="Chicago" charset="0"/>
                <a:sym typeface="Symbol" pitchFamily="-107" charset="2"/>
              </a:rPr>
              <a:t></a:t>
            </a:r>
            <a:r>
              <a:rPr lang="en-GB" sz="2000">
                <a:solidFill>
                  <a:srgbClr val="000000"/>
                </a:solidFill>
                <a:latin typeface="Chicago" charset="0"/>
              </a:rPr>
              <a:t> 0      c" </a:t>
            </a:r>
            <a:r>
              <a:rPr lang="it-IT">
                <a:latin typeface="Chicago" charset="0"/>
                <a:sym typeface="Symbol" pitchFamily="-107" charset="2"/>
              </a:rPr>
              <a:t></a:t>
            </a:r>
            <a:r>
              <a:rPr lang="en-GB" sz="2000">
                <a:solidFill>
                  <a:srgbClr val="000000"/>
                </a:solidFill>
                <a:latin typeface="Chicago" charset="0"/>
              </a:rPr>
              <a:t> 0</a:t>
            </a:r>
          </a:p>
          <a:p>
            <a:endParaRPr lang="en-GB" sz="1400">
              <a:solidFill>
                <a:srgbClr val="000000"/>
              </a:solidFill>
              <a:latin typeface="Chicago" charset="0"/>
            </a:endParaRPr>
          </a:p>
          <a:p>
            <a:endParaRPr lang="en-GB" sz="3200">
              <a:solidFill>
                <a:schemeClr val="tx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0" y="17463"/>
            <a:ext cx="8839200" cy="6375400"/>
          </a:xfrm>
          <a:prstGeom prst="rect">
            <a:avLst/>
          </a:prstGeom>
          <a:noFill/>
          <a:ln w="9525">
            <a:noFill/>
            <a:miter lim="800000"/>
            <a:headEnd/>
            <a:tailEnd/>
          </a:ln>
        </p:spPr>
        <p:txBody>
          <a:bodyPr>
            <a:prstTxWarp prst="textNoShape">
              <a:avLst/>
            </a:prstTxWarp>
            <a:spAutoFit/>
          </a:bodyPr>
          <a:lstStyle/>
          <a:p>
            <a:r>
              <a:rPr lang="en-GB" sz="2800" u="sng">
                <a:solidFill>
                  <a:srgbClr val="FF0000"/>
                </a:solidFill>
                <a:latin typeface="Chicago" charset="0"/>
              </a:rPr>
              <a:t>Assumption 3:</a:t>
            </a:r>
            <a:r>
              <a:rPr lang="en-GB" sz="2800">
                <a:solidFill>
                  <a:srgbClr val="FF0000"/>
                </a:solidFill>
                <a:latin typeface="Chicago" charset="0"/>
              </a:rPr>
              <a:t> </a:t>
            </a:r>
          </a:p>
          <a:p>
            <a:r>
              <a:rPr lang="en-GB" sz="2800">
                <a:solidFill>
                  <a:srgbClr val="FF0000"/>
                </a:solidFill>
                <a:latin typeface="Chicago" charset="0"/>
              </a:rPr>
              <a:t>(Swiss Cheese)</a:t>
            </a:r>
            <a:endParaRPr lang="en-GB" sz="2800">
              <a:solidFill>
                <a:srgbClr val="000000"/>
              </a:solidFill>
              <a:latin typeface="Chicago" charset="0"/>
            </a:endParaRPr>
          </a:p>
          <a:p>
            <a:endParaRPr lang="en-GB" sz="2800">
              <a:solidFill>
                <a:srgbClr val="000000"/>
              </a:solidFill>
              <a:latin typeface="Chicago" charset="0"/>
            </a:endParaRPr>
          </a:p>
          <a:p>
            <a:r>
              <a:rPr lang="en-GB" sz="2800">
                <a:solidFill>
                  <a:srgbClr val="000000"/>
                </a:solidFill>
                <a:latin typeface="Chicago" charset="0"/>
              </a:rPr>
              <a:t>R,r,C,c (</a:t>
            </a:r>
            <a:r>
              <a:rPr lang="en-GB" sz="2800" u="sng">
                <a:solidFill>
                  <a:srgbClr val="000000"/>
                </a:solidFill>
                <a:latin typeface="Chicago" charset="0"/>
              </a:rPr>
              <a:t>the results</a:t>
            </a:r>
            <a:r>
              <a:rPr lang="en-GB" sz="2800">
                <a:solidFill>
                  <a:srgbClr val="000000"/>
                </a:solidFill>
                <a:latin typeface="Chicago" charset="0"/>
              </a:rPr>
              <a:t>) and i, e (</a:t>
            </a:r>
            <a:r>
              <a:rPr lang="en-GB" sz="2800" u="sng">
                <a:solidFill>
                  <a:srgbClr val="000000"/>
                </a:solidFill>
                <a:latin typeface="Chicago" charset="0"/>
              </a:rPr>
              <a:t>the investments</a:t>
            </a:r>
            <a:r>
              <a:rPr lang="en-GB" sz="2800">
                <a:solidFill>
                  <a:srgbClr val="000000"/>
                </a:solidFill>
                <a:latin typeface="Chicago" charset="0"/>
              </a:rPr>
              <a:t>) are observable to both parties, but are not verifiable to outsiders. Thus, neither the results of the investments in </a:t>
            </a:r>
            <a:r>
              <a:rPr lang="en-GB" sz="2800">
                <a:solidFill>
                  <a:schemeClr val="accent2"/>
                </a:solidFill>
                <a:latin typeface="Chicago" charset="0"/>
              </a:rPr>
              <a:t>human capital</a:t>
            </a:r>
            <a:r>
              <a:rPr lang="en-GB" sz="2800">
                <a:solidFill>
                  <a:srgbClr val="000000"/>
                </a:solidFill>
                <a:latin typeface="Chicago" charset="0"/>
              </a:rPr>
              <a:t> nor the levels investments themselves can be part of an enforceable contract.</a:t>
            </a:r>
          </a:p>
          <a:p>
            <a:endParaRPr lang="en-GB" sz="2800">
              <a:solidFill>
                <a:srgbClr val="000000"/>
              </a:solidFill>
              <a:latin typeface="Chicago" charset="0"/>
            </a:endParaRPr>
          </a:p>
          <a:p>
            <a:r>
              <a:rPr lang="en-GB" sz="2800">
                <a:solidFill>
                  <a:srgbClr val="000000"/>
                </a:solidFill>
                <a:latin typeface="Chicago" charset="0"/>
              </a:rPr>
              <a:t>The </a:t>
            </a:r>
            <a:r>
              <a:rPr lang="en-GB" sz="2800">
                <a:solidFill>
                  <a:schemeClr val="accent2"/>
                </a:solidFill>
                <a:latin typeface="Chicago" charset="0"/>
              </a:rPr>
              <a:t>Physical Assets</a:t>
            </a:r>
            <a:r>
              <a:rPr lang="en-GB" sz="2800">
                <a:solidFill>
                  <a:srgbClr val="000000"/>
                </a:solidFill>
                <a:latin typeface="Chicago" charset="0"/>
              </a:rPr>
              <a:t> a1, a2 can be exchanged at zero transaction costs.</a:t>
            </a:r>
          </a:p>
          <a:p>
            <a:endParaRPr lang="en-GB" sz="2800">
              <a:solidFill>
                <a:srgbClr val="000000"/>
              </a:solidFill>
              <a:latin typeface="Chicago" charset="0"/>
            </a:endParaRPr>
          </a:p>
          <a:p>
            <a:endParaRPr lang="en-GB" sz="2000">
              <a:solidFill>
                <a:srgbClr val="000000"/>
              </a:solidFill>
              <a:latin typeface="Chicago"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0" y="0"/>
            <a:ext cx="9144000" cy="6858000"/>
          </a:xfrm>
          <a:prstGeom prst="rect">
            <a:avLst/>
          </a:prstGeom>
          <a:noFill/>
          <a:ln w="9525">
            <a:noFill/>
            <a:miter lim="800000"/>
            <a:headEnd/>
            <a:tailEnd/>
          </a:ln>
        </p:spPr>
        <p:txBody>
          <a:bodyPr>
            <a:prstTxWarp prst="textNoShape">
              <a:avLst/>
            </a:prstTxWarp>
            <a:spAutoFit/>
          </a:bodyPr>
          <a:lstStyle/>
          <a:p>
            <a:r>
              <a:rPr lang="en-GB" sz="2000" b="1" u="sng">
                <a:solidFill>
                  <a:srgbClr val="FF0000"/>
                </a:solidFill>
                <a:latin typeface="Chicago" charset="0"/>
              </a:rPr>
              <a:t>Ex-post division of surplus.</a:t>
            </a:r>
          </a:p>
          <a:p>
            <a:endParaRPr lang="en-GB" sz="2000" b="1" u="sng">
              <a:solidFill>
                <a:srgbClr val="000000"/>
              </a:solidFill>
              <a:latin typeface="Chicago" charset="0"/>
            </a:endParaRPr>
          </a:p>
          <a:p>
            <a:r>
              <a:rPr lang="en-GB" sz="2000">
                <a:solidFill>
                  <a:srgbClr val="000000"/>
                </a:solidFill>
                <a:latin typeface="Chicago" charset="0"/>
              </a:rPr>
              <a:t>Consider what happens at date 1 </a:t>
            </a:r>
            <a:r>
              <a:rPr lang="en-GB" sz="2000" u="sng">
                <a:solidFill>
                  <a:schemeClr val="accent2"/>
                </a:solidFill>
                <a:latin typeface="Chicago" charset="0"/>
              </a:rPr>
              <a:t>given</a:t>
            </a:r>
            <a:r>
              <a:rPr lang="en-GB" sz="2000">
                <a:solidFill>
                  <a:schemeClr val="accent2"/>
                </a:solidFill>
                <a:latin typeface="Chicago" charset="0"/>
              </a:rPr>
              <a:t> </a:t>
            </a:r>
            <a:r>
              <a:rPr lang="en-GB" sz="2000">
                <a:solidFill>
                  <a:srgbClr val="000000"/>
                </a:solidFill>
                <a:latin typeface="Chicago" charset="0"/>
              </a:rPr>
              <a:t>particular investment decisions i and e.</a:t>
            </a:r>
          </a:p>
          <a:p>
            <a:r>
              <a:rPr lang="en-GB" sz="2000">
                <a:solidFill>
                  <a:srgbClr val="000000"/>
                </a:solidFill>
                <a:latin typeface="Chicago" charset="0"/>
              </a:rPr>
              <a:t>Take also the asset ownership structure as </a:t>
            </a:r>
            <a:r>
              <a:rPr lang="en-GB" sz="2000" u="sng">
                <a:solidFill>
                  <a:schemeClr val="accent2"/>
                </a:solidFill>
                <a:latin typeface="Chicago" charset="0"/>
              </a:rPr>
              <a:t>fixed</a:t>
            </a:r>
            <a:r>
              <a:rPr lang="en-GB" sz="2000">
                <a:solidFill>
                  <a:srgbClr val="000000"/>
                </a:solidFill>
                <a:latin typeface="Chicago" charset="0"/>
              </a:rPr>
              <a:t> for the moment.</a:t>
            </a:r>
          </a:p>
          <a:p>
            <a:r>
              <a:rPr lang="en-GB" sz="2000">
                <a:solidFill>
                  <a:srgbClr val="000000"/>
                </a:solidFill>
                <a:latin typeface="Chicago" charset="0"/>
              </a:rPr>
              <a:t>We can suppress i, e and the set of assets A and B that M1 and M2 control.</a:t>
            </a:r>
          </a:p>
          <a:p>
            <a:r>
              <a:rPr lang="en-GB" sz="2000">
                <a:solidFill>
                  <a:srgbClr val="000000"/>
                </a:solidFill>
                <a:latin typeface="Chicago" charset="0"/>
              </a:rPr>
              <a:t>Denote M1's revenue and M2 costs by:</a:t>
            </a:r>
          </a:p>
          <a:p>
            <a:r>
              <a:rPr lang="en-GB" sz="2000">
                <a:solidFill>
                  <a:srgbClr val="000000"/>
                </a:solidFill>
                <a:latin typeface="Chicago" charset="0"/>
              </a:rPr>
              <a:t>R and C                 </a:t>
            </a:r>
            <a:r>
              <a:rPr lang="en-GB" sz="2000">
                <a:solidFill>
                  <a:srgbClr val="FF0000"/>
                </a:solidFill>
                <a:latin typeface="Chicago" charset="0"/>
              </a:rPr>
              <a:t>if trade occurs</a:t>
            </a:r>
            <a:endParaRPr lang="en-GB" sz="2000">
              <a:solidFill>
                <a:srgbClr val="000000"/>
              </a:solidFill>
              <a:latin typeface="Chicago" charset="0"/>
            </a:endParaRPr>
          </a:p>
          <a:p>
            <a:r>
              <a:rPr lang="en-GB" sz="2000">
                <a:solidFill>
                  <a:srgbClr val="000000"/>
                </a:solidFill>
                <a:latin typeface="Chicago" charset="0"/>
              </a:rPr>
              <a:t>r and c                  </a:t>
            </a:r>
            <a:r>
              <a:rPr lang="en-GB" sz="2000">
                <a:solidFill>
                  <a:srgbClr val="FF0000"/>
                </a:solidFill>
                <a:latin typeface="Chicago" charset="0"/>
              </a:rPr>
              <a:t>if trade does not occur.</a:t>
            </a:r>
            <a:endParaRPr lang="en-GB" sz="2000">
              <a:solidFill>
                <a:srgbClr val="000000"/>
              </a:solidFill>
              <a:latin typeface="Chicago" charset="0"/>
            </a:endParaRPr>
          </a:p>
          <a:p>
            <a:endParaRPr lang="en-GB" sz="2000">
              <a:solidFill>
                <a:srgbClr val="000000"/>
              </a:solidFill>
              <a:latin typeface="Chicago" charset="0"/>
            </a:endParaRPr>
          </a:p>
          <a:p>
            <a:r>
              <a:rPr lang="en-GB" sz="2000">
                <a:solidFill>
                  <a:schemeClr val="accent2"/>
                </a:solidFill>
                <a:latin typeface="Chicago" charset="0"/>
              </a:rPr>
              <a:t>Assumption 1</a:t>
            </a:r>
            <a:r>
              <a:rPr lang="en-GB" sz="2000">
                <a:solidFill>
                  <a:srgbClr val="FF0000"/>
                </a:solidFill>
                <a:latin typeface="Chicago" charset="0"/>
              </a:rPr>
              <a:t>---&gt;</a:t>
            </a:r>
            <a:r>
              <a:rPr lang="en-GB" sz="2000">
                <a:solidFill>
                  <a:srgbClr val="000000"/>
                </a:solidFill>
                <a:latin typeface="Chicago" charset="0"/>
              </a:rPr>
              <a:t> there are ex post gains from trade given by:</a:t>
            </a:r>
          </a:p>
          <a:p>
            <a:endParaRPr lang="en-GB" sz="2000">
              <a:solidFill>
                <a:srgbClr val="000000"/>
              </a:solidFill>
              <a:latin typeface="Chicago" charset="0"/>
            </a:endParaRPr>
          </a:p>
          <a:p>
            <a:r>
              <a:rPr lang="en-GB">
                <a:solidFill>
                  <a:srgbClr val="000000"/>
                </a:solidFill>
                <a:latin typeface="Chicago" charset="0"/>
              </a:rPr>
              <a:t>[(R-C) - (r-c)]. </a:t>
            </a:r>
          </a:p>
          <a:p>
            <a:endParaRPr lang="en-GB" sz="2000">
              <a:solidFill>
                <a:schemeClr val="accent2"/>
              </a:solidFill>
              <a:latin typeface="Chicago" charset="0"/>
            </a:endParaRPr>
          </a:p>
          <a:p>
            <a:r>
              <a:rPr lang="en-GB" sz="2000">
                <a:solidFill>
                  <a:schemeClr val="accent2"/>
                </a:solidFill>
                <a:latin typeface="Chicago" charset="0"/>
              </a:rPr>
              <a:t>Assumption 3 </a:t>
            </a:r>
            <a:r>
              <a:rPr lang="en-GB" sz="2000">
                <a:solidFill>
                  <a:srgbClr val="FF0000"/>
                </a:solidFill>
                <a:latin typeface="Chicago" charset="0"/>
              </a:rPr>
              <a:t>---&gt;</a:t>
            </a:r>
            <a:r>
              <a:rPr lang="en-GB" sz="2000">
                <a:solidFill>
                  <a:schemeClr val="accent2"/>
                </a:solidFill>
                <a:latin typeface="Chicago" charset="0"/>
              </a:rPr>
              <a:t> </a:t>
            </a:r>
            <a:r>
              <a:rPr lang="en-GB" sz="2000">
                <a:solidFill>
                  <a:schemeClr val="tx2"/>
                </a:solidFill>
                <a:latin typeface="Chicago" charset="0"/>
              </a:rPr>
              <a:t>they cannot be achieved under the initial contract. </a:t>
            </a:r>
          </a:p>
          <a:p>
            <a:endParaRPr lang="en-GB" sz="2000">
              <a:solidFill>
                <a:srgbClr val="000000"/>
              </a:solidFill>
              <a:latin typeface="Chicago" charset="0"/>
            </a:endParaRPr>
          </a:p>
          <a:p>
            <a:r>
              <a:rPr lang="en-GB" sz="2000">
                <a:solidFill>
                  <a:srgbClr val="000000"/>
                </a:solidFill>
                <a:latin typeface="Chicago" charset="0"/>
              </a:rPr>
              <a:t>Since the parties have </a:t>
            </a:r>
            <a:r>
              <a:rPr lang="en-GB" sz="2000">
                <a:solidFill>
                  <a:schemeClr val="hlink"/>
                </a:solidFill>
                <a:latin typeface="Chicago" charset="0"/>
              </a:rPr>
              <a:t>symmetric information</a:t>
            </a:r>
            <a:r>
              <a:rPr lang="en-GB" sz="2000">
                <a:solidFill>
                  <a:srgbClr val="000000"/>
                </a:solidFill>
                <a:latin typeface="Chicago" charset="0"/>
              </a:rPr>
              <a:t>, it is reasonable to expect them to realise the </a:t>
            </a:r>
            <a:r>
              <a:rPr lang="en-GB" sz="2000">
                <a:solidFill>
                  <a:schemeClr val="hlink"/>
                </a:solidFill>
                <a:latin typeface="Chicago" charset="0"/>
              </a:rPr>
              <a:t>gains through negotiation. </a:t>
            </a:r>
          </a:p>
          <a:p>
            <a:endParaRPr lang="en-GB" sz="2000">
              <a:solidFill>
                <a:schemeClr val="tx2"/>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0" y="0"/>
            <a:ext cx="8915400" cy="6975475"/>
          </a:xfrm>
          <a:prstGeom prst="rect">
            <a:avLst/>
          </a:prstGeom>
          <a:noFill/>
          <a:ln w="9525">
            <a:noFill/>
            <a:miter lim="800000"/>
            <a:headEnd/>
            <a:tailEnd/>
          </a:ln>
        </p:spPr>
        <p:txBody>
          <a:bodyPr>
            <a:prstTxWarp prst="textNoShape">
              <a:avLst/>
            </a:prstTxWarp>
            <a:spAutoFit/>
          </a:bodyPr>
          <a:lstStyle/>
          <a:p>
            <a:r>
              <a:rPr lang="en-GB" u="sng">
                <a:solidFill>
                  <a:srgbClr val="FF0000"/>
                </a:solidFill>
                <a:latin typeface="Chicago" charset="0"/>
              </a:rPr>
              <a:t>Assumption 4</a:t>
            </a:r>
            <a:r>
              <a:rPr lang="en-GB" u="sng">
                <a:solidFill>
                  <a:srgbClr val="000000"/>
                </a:solidFill>
                <a:latin typeface="Chicago" charset="0"/>
              </a:rPr>
              <a:t> </a:t>
            </a:r>
            <a:r>
              <a:rPr lang="en-GB">
                <a:solidFill>
                  <a:srgbClr val="000000"/>
                </a:solidFill>
                <a:latin typeface="Chicago" charset="0"/>
              </a:rPr>
              <a:t> Bargaining is such that the ex-post gains from trade [(R-C) - (r-c)] are divided 50/50 as in the Nash bargaining solution. Then M1 and M2 ex-post payoffs equal:</a:t>
            </a:r>
            <a:r>
              <a:rPr lang="en-GB" sz="2000">
                <a:solidFill>
                  <a:srgbClr val="000000"/>
                </a:solidFill>
                <a:latin typeface="Chicago" charset="0"/>
              </a:rPr>
              <a:t> </a:t>
            </a:r>
          </a:p>
          <a:p>
            <a:endParaRPr lang="en-GB" sz="2000">
              <a:solidFill>
                <a:srgbClr val="000000"/>
              </a:solidFill>
              <a:latin typeface="Chicago" charset="0"/>
            </a:endParaRPr>
          </a:p>
          <a:p>
            <a:r>
              <a:rPr lang="en-GB" sz="2000">
                <a:solidFill>
                  <a:srgbClr val="000000"/>
                </a:solidFill>
                <a:latin typeface="Chicago" charset="0"/>
              </a:rPr>
              <a:t>(2.4) </a:t>
            </a:r>
            <a:r>
              <a:rPr lang="it-IT" sz="3200">
                <a:latin typeface="Chicago" charset="0"/>
                <a:sym typeface="Symbol" pitchFamily="-107" charset="2"/>
              </a:rPr>
              <a:t></a:t>
            </a:r>
            <a:r>
              <a:rPr lang="en-GB">
                <a:solidFill>
                  <a:srgbClr val="000000"/>
                </a:solidFill>
                <a:latin typeface="Chicago" charset="0"/>
              </a:rPr>
              <a:t>1 = R-p = </a:t>
            </a:r>
            <a:r>
              <a:rPr lang="en-GB">
                <a:solidFill>
                  <a:schemeClr val="hlink"/>
                </a:solidFill>
                <a:latin typeface="Chicago" charset="0"/>
              </a:rPr>
              <a:t>r - </a:t>
            </a:r>
            <a:r>
              <a:rPr lang="en-GB" u="sng">
                <a:solidFill>
                  <a:schemeClr val="hlink"/>
                </a:solidFill>
                <a:latin typeface="Chicago" charset="0"/>
              </a:rPr>
              <a:t>p</a:t>
            </a:r>
            <a:r>
              <a:rPr lang="en-GB">
                <a:solidFill>
                  <a:srgbClr val="000000"/>
                </a:solidFill>
                <a:latin typeface="Chicago" charset="0"/>
              </a:rPr>
              <a:t>  + </a:t>
            </a:r>
            <a:r>
              <a:rPr lang="en-GB">
                <a:solidFill>
                  <a:srgbClr val="996633"/>
                </a:solidFill>
                <a:latin typeface="Chicago" charset="0"/>
              </a:rPr>
              <a:t>1/2 [(R-C) - (r-c)]</a:t>
            </a:r>
            <a:r>
              <a:rPr lang="en-GB">
                <a:solidFill>
                  <a:srgbClr val="000000"/>
                </a:solidFill>
                <a:latin typeface="Chicago" charset="0"/>
              </a:rPr>
              <a:t>  =</a:t>
            </a:r>
          </a:p>
          <a:p>
            <a:endParaRPr lang="en-GB" sz="2000">
              <a:solidFill>
                <a:srgbClr val="000000"/>
              </a:solidFill>
              <a:latin typeface="Chicago" charset="0"/>
            </a:endParaRPr>
          </a:p>
          <a:p>
            <a:r>
              <a:rPr lang="en-GB" sz="2000">
                <a:solidFill>
                  <a:srgbClr val="000000"/>
                </a:solidFill>
                <a:latin typeface="Chicago" charset="0"/>
              </a:rPr>
              <a:t>                 </a:t>
            </a:r>
            <a:r>
              <a:rPr lang="en-GB">
                <a:solidFill>
                  <a:srgbClr val="000000"/>
                </a:solidFill>
                <a:latin typeface="Chicago" charset="0"/>
              </a:rPr>
              <a:t>= - </a:t>
            </a:r>
            <a:r>
              <a:rPr lang="en-GB" u="sng">
                <a:solidFill>
                  <a:srgbClr val="000000"/>
                </a:solidFill>
                <a:latin typeface="Chicago" charset="0"/>
              </a:rPr>
              <a:t>p</a:t>
            </a:r>
            <a:r>
              <a:rPr lang="en-GB">
                <a:solidFill>
                  <a:srgbClr val="000000"/>
                </a:solidFill>
                <a:latin typeface="Chicago" charset="0"/>
              </a:rPr>
              <a:t> + 1/2R + 1/2r  - 1/2C  + 1/2 c</a:t>
            </a:r>
            <a:r>
              <a:rPr lang="en-GB" sz="2000">
                <a:solidFill>
                  <a:srgbClr val="000000"/>
                </a:solidFill>
                <a:latin typeface="Chicago" charset="0"/>
              </a:rPr>
              <a:t> </a:t>
            </a:r>
          </a:p>
          <a:p>
            <a:endParaRPr lang="en-GB" sz="2000">
              <a:solidFill>
                <a:srgbClr val="000000"/>
              </a:solidFill>
              <a:latin typeface="Chicago" charset="0"/>
            </a:endParaRPr>
          </a:p>
          <a:p>
            <a:endParaRPr lang="en-GB" sz="2000">
              <a:solidFill>
                <a:srgbClr val="000000"/>
              </a:solidFill>
              <a:latin typeface="Chicago" charset="0"/>
            </a:endParaRPr>
          </a:p>
          <a:p>
            <a:r>
              <a:rPr lang="en-GB" sz="2000">
                <a:solidFill>
                  <a:srgbClr val="000000"/>
                </a:solidFill>
                <a:latin typeface="Chicago" charset="0"/>
              </a:rPr>
              <a:t>(2.5) </a:t>
            </a:r>
            <a:r>
              <a:rPr lang="it-IT" sz="3200">
                <a:latin typeface="Chicago" charset="0"/>
                <a:sym typeface="Symbol" pitchFamily="-107" charset="2"/>
              </a:rPr>
              <a:t></a:t>
            </a:r>
            <a:r>
              <a:rPr lang="en-GB">
                <a:solidFill>
                  <a:srgbClr val="000000"/>
                </a:solidFill>
                <a:latin typeface="Chicago" charset="0"/>
              </a:rPr>
              <a:t>2 = p - C = </a:t>
            </a:r>
            <a:r>
              <a:rPr lang="en-GB" u="sng">
                <a:solidFill>
                  <a:schemeClr val="hlink"/>
                </a:solidFill>
                <a:latin typeface="Chicago" charset="0"/>
              </a:rPr>
              <a:t>p</a:t>
            </a:r>
            <a:r>
              <a:rPr lang="en-GB">
                <a:solidFill>
                  <a:schemeClr val="hlink"/>
                </a:solidFill>
                <a:latin typeface="Chicago" charset="0"/>
              </a:rPr>
              <a:t>  - c</a:t>
            </a:r>
            <a:r>
              <a:rPr lang="en-GB">
                <a:solidFill>
                  <a:srgbClr val="000000"/>
                </a:solidFill>
                <a:latin typeface="Chicago" charset="0"/>
              </a:rPr>
              <a:t> + </a:t>
            </a:r>
            <a:r>
              <a:rPr lang="en-GB">
                <a:solidFill>
                  <a:srgbClr val="996633"/>
                </a:solidFill>
                <a:latin typeface="Chicago" charset="0"/>
              </a:rPr>
              <a:t>1/2[(R-C) - (r-c)]</a:t>
            </a:r>
            <a:r>
              <a:rPr lang="en-GB">
                <a:solidFill>
                  <a:srgbClr val="000000"/>
                </a:solidFill>
                <a:latin typeface="Chicago" charset="0"/>
              </a:rPr>
              <a:t> =</a:t>
            </a:r>
          </a:p>
          <a:p>
            <a:endParaRPr lang="en-GB" sz="2000">
              <a:solidFill>
                <a:srgbClr val="000000"/>
              </a:solidFill>
              <a:latin typeface="Chicago" charset="0"/>
            </a:endParaRPr>
          </a:p>
          <a:p>
            <a:r>
              <a:rPr lang="en-GB" sz="2000">
                <a:solidFill>
                  <a:srgbClr val="000000"/>
                </a:solidFill>
                <a:latin typeface="Chicago" charset="0"/>
              </a:rPr>
              <a:t>                    </a:t>
            </a:r>
            <a:r>
              <a:rPr lang="en-GB" u="sng">
                <a:solidFill>
                  <a:srgbClr val="000000"/>
                </a:solidFill>
                <a:latin typeface="Chicago" charset="0"/>
              </a:rPr>
              <a:t>p</a:t>
            </a:r>
            <a:r>
              <a:rPr lang="en-GB">
                <a:solidFill>
                  <a:srgbClr val="000000"/>
                </a:solidFill>
                <a:latin typeface="Chicago" charset="0"/>
              </a:rPr>
              <a:t> - 1/2C  - 1/2 c  + 1/2R + 1/2r</a:t>
            </a:r>
            <a:r>
              <a:rPr lang="en-GB" sz="2000">
                <a:solidFill>
                  <a:srgbClr val="000000"/>
                </a:solidFill>
                <a:latin typeface="Chicago" charset="0"/>
              </a:rPr>
              <a:t> </a:t>
            </a:r>
          </a:p>
          <a:p>
            <a:endParaRPr lang="en-GB" sz="2000">
              <a:solidFill>
                <a:srgbClr val="000000"/>
              </a:solidFill>
              <a:latin typeface="Chicago" charset="0"/>
            </a:endParaRPr>
          </a:p>
          <a:p>
            <a:endParaRPr lang="en-GB" sz="2000">
              <a:solidFill>
                <a:srgbClr val="FF0000"/>
              </a:solidFill>
              <a:latin typeface="Chicago" charset="0"/>
            </a:endParaRPr>
          </a:p>
          <a:p>
            <a:r>
              <a:rPr lang="en-GB" sz="2000">
                <a:solidFill>
                  <a:srgbClr val="FF0000"/>
                </a:solidFill>
                <a:latin typeface="Chicago" charset="0"/>
              </a:rPr>
              <a:t>and the widget price is given by:</a:t>
            </a:r>
            <a:r>
              <a:rPr lang="en-GB" sz="2000">
                <a:solidFill>
                  <a:srgbClr val="000000"/>
                </a:solidFill>
                <a:latin typeface="Chicago" charset="0"/>
              </a:rPr>
              <a:t> </a:t>
            </a:r>
          </a:p>
          <a:p>
            <a:endParaRPr lang="en-GB" sz="2000">
              <a:solidFill>
                <a:srgbClr val="000000"/>
              </a:solidFill>
              <a:latin typeface="Chicago" charset="0"/>
            </a:endParaRPr>
          </a:p>
          <a:p>
            <a:r>
              <a:rPr lang="en-GB" sz="2000">
                <a:solidFill>
                  <a:srgbClr val="000000"/>
                </a:solidFill>
                <a:latin typeface="Chicago" charset="0"/>
              </a:rPr>
              <a:t>(2.6)                    </a:t>
            </a:r>
            <a:r>
              <a:rPr lang="en-GB">
                <a:solidFill>
                  <a:srgbClr val="000000"/>
                </a:solidFill>
                <a:latin typeface="Chicago" charset="0"/>
              </a:rPr>
              <a:t>p = </a:t>
            </a:r>
            <a:r>
              <a:rPr lang="en-GB" u="sng">
                <a:solidFill>
                  <a:srgbClr val="000000"/>
                </a:solidFill>
                <a:latin typeface="Chicago" charset="0"/>
              </a:rPr>
              <a:t>p </a:t>
            </a:r>
            <a:r>
              <a:rPr lang="en-GB">
                <a:solidFill>
                  <a:srgbClr val="000000"/>
                </a:solidFill>
                <a:latin typeface="Chicago" charset="0"/>
              </a:rPr>
              <a:t> +  1/2 (R-r) - 1/2 (c - C)</a:t>
            </a:r>
          </a:p>
          <a:p>
            <a:endParaRPr lang="en-GB" sz="2000">
              <a:solidFill>
                <a:srgbClr val="000000"/>
              </a:solidFill>
              <a:latin typeface="Chicago" charset="0"/>
            </a:endParaRPr>
          </a:p>
          <a:p>
            <a:endParaRPr lang="en-GB" sz="2000">
              <a:solidFill>
                <a:schemeClr val="tx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0" y="0"/>
            <a:ext cx="9144000" cy="6664325"/>
          </a:xfrm>
          <a:prstGeom prst="rect">
            <a:avLst/>
          </a:prstGeom>
          <a:noFill/>
          <a:ln w="9525">
            <a:noFill/>
            <a:miter lim="800000"/>
            <a:headEnd/>
            <a:tailEnd/>
          </a:ln>
        </p:spPr>
        <p:txBody>
          <a:bodyPr>
            <a:prstTxWarp prst="textNoShape">
              <a:avLst/>
            </a:prstTxWarp>
            <a:spAutoFit/>
          </a:bodyPr>
          <a:lstStyle/>
          <a:p>
            <a:r>
              <a:rPr lang="en-GB" b="1" u="sng">
                <a:solidFill>
                  <a:srgbClr val="FF0000"/>
                </a:solidFill>
                <a:latin typeface="Chicago" charset="0"/>
              </a:rPr>
              <a:t>The first-best choice of investments</a:t>
            </a:r>
            <a:endParaRPr lang="en-GB" b="1" u="sng">
              <a:solidFill>
                <a:srgbClr val="000000"/>
              </a:solidFill>
              <a:latin typeface="Chicago" charset="0"/>
            </a:endParaRPr>
          </a:p>
          <a:p>
            <a:r>
              <a:rPr lang="en-GB">
                <a:solidFill>
                  <a:schemeClr val="accent2"/>
                </a:solidFill>
                <a:latin typeface="Chicago" charset="0"/>
              </a:rPr>
              <a:t>(</a:t>
            </a:r>
            <a:r>
              <a:rPr lang="en-GB" u="sng">
                <a:solidFill>
                  <a:schemeClr val="accent2"/>
                </a:solidFill>
                <a:latin typeface="Chicago" charset="0"/>
              </a:rPr>
              <a:t>We assume no wealth effects</a:t>
            </a:r>
            <a:r>
              <a:rPr lang="en-GB">
                <a:solidFill>
                  <a:schemeClr val="accent2"/>
                </a:solidFill>
                <a:latin typeface="Chicago" charset="0"/>
              </a:rPr>
              <a:t>)</a:t>
            </a:r>
            <a:endParaRPr lang="en-GB">
              <a:solidFill>
                <a:srgbClr val="000000"/>
              </a:solidFill>
              <a:latin typeface="Chicago" charset="0"/>
            </a:endParaRPr>
          </a:p>
          <a:p>
            <a:endParaRPr lang="en-GB">
              <a:solidFill>
                <a:srgbClr val="000000"/>
              </a:solidFill>
              <a:latin typeface="Chicago" charset="0"/>
            </a:endParaRPr>
          </a:p>
          <a:p>
            <a:r>
              <a:rPr lang="en-GB">
                <a:solidFill>
                  <a:srgbClr val="000000"/>
                </a:solidFill>
                <a:latin typeface="Chicago" charset="0"/>
              </a:rPr>
              <a:t>In a first-best world the parties would maximise the date 0 (net) present value of their trading relationship. </a:t>
            </a:r>
          </a:p>
          <a:p>
            <a:endParaRPr lang="en-GB">
              <a:solidFill>
                <a:srgbClr val="000000"/>
              </a:solidFill>
              <a:latin typeface="Chicago" charset="0"/>
            </a:endParaRPr>
          </a:p>
          <a:p>
            <a:r>
              <a:rPr lang="en-GB">
                <a:solidFill>
                  <a:srgbClr val="000000"/>
                </a:solidFill>
                <a:latin typeface="Chicago" charset="0"/>
              </a:rPr>
              <a:t>(2.7)        R(i) - i - C(e) - e</a:t>
            </a:r>
          </a:p>
          <a:p>
            <a:endParaRPr lang="en-GB">
              <a:solidFill>
                <a:srgbClr val="000000"/>
              </a:solidFill>
              <a:latin typeface="Chicago" charset="0"/>
            </a:endParaRPr>
          </a:p>
          <a:p>
            <a:r>
              <a:rPr lang="en-GB">
                <a:solidFill>
                  <a:srgbClr val="000000"/>
                </a:solidFill>
                <a:latin typeface="Chicago" charset="0"/>
              </a:rPr>
              <a:t>Denote the unique solution to the first-best problem by (i*, e*)</a:t>
            </a:r>
          </a:p>
          <a:p>
            <a:r>
              <a:rPr lang="en-GB">
                <a:solidFill>
                  <a:srgbClr val="000000"/>
                </a:solidFill>
                <a:latin typeface="Chicago" charset="0"/>
              </a:rPr>
              <a:t> </a:t>
            </a:r>
          </a:p>
          <a:p>
            <a:r>
              <a:rPr lang="en-GB">
                <a:solidFill>
                  <a:srgbClr val="FF0000"/>
                </a:solidFill>
                <a:latin typeface="Chicago" charset="0"/>
              </a:rPr>
              <a:t>The first-order conditions for maximising 2.7 are:</a:t>
            </a:r>
          </a:p>
          <a:p>
            <a:endParaRPr lang="en-GB">
              <a:solidFill>
                <a:srgbClr val="000000"/>
              </a:solidFill>
              <a:latin typeface="Chicago" charset="0"/>
            </a:endParaRPr>
          </a:p>
          <a:p>
            <a:r>
              <a:rPr lang="en-GB">
                <a:solidFill>
                  <a:srgbClr val="000000"/>
                </a:solidFill>
                <a:latin typeface="Chicago" charset="0"/>
              </a:rPr>
              <a:t>(2.8) </a:t>
            </a:r>
            <a:r>
              <a:rPr lang="en-GB">
                <a:solidFill>
                  <a:srgbClr val="FF0000"/>
                </a:solidFill>
                <a:latin typeface="Chicago" charset="0"/>
              </a:rPr>
              <a:t>R' (i*) = 1</a:t>
            </a:r>
            <a:endParaRPr lang="en-GB">
              <a:solidFill>
                <a:srgbClr val="000000"/>
              </a:solidFill>
              <a:latin typeface="Chicago" charset="0"/>
            </a:endParaRPr>
          </a:p>
          <a:p>
            <a:endParaRPr lang="en-GB">
              <a:solidFill>
                <a:srgbClr val="000000"/>
              </a:solidFill>
              <a:latin typeface="Chicago" charset="0"/>
            </a:endParaRPr>
          </a:p>
          <a:p>
            <a:r>
              <a:rPr lang="en-GB">
                <a:solidFill>
                  <a:srgbClr val="000000"/>
                </a:solidFill>
                <a:latin typeface="Chicago" charset="0"/>
              </a:rPr>
              <a:t>(2.9) </a:t>
            </a:r>
            <a:r>
              <a:rPr lang="en-GB">
                <a:solidFill>
                  <a:srgbClr val="FF0000"/>
                </a:solidFill>
                <a:latin typeface="Chicago" charset="0"/>
              </a:rPr>
              <a:t>| C' (e*) | =1</a:t>
            </a:r>
            <a:endParaRPr lang="en-GB">
              <a:solidFill>
                <a:srgbClr val="000000"/>
              </a:solidFill>
              <a:latin typeface="Chicago" charset="0"/>
            </a:endParaRPr>
          </a:p>
          <a:p>
            <a:endParaRPr lang="en-GB">
              <a:solidFill>
                <a:schemeClr val="tx2"/>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30163"/>
            <a:ext cx="9144000" cy="6980237"/>
          </a:xfrm>
          <a:prstGeom prst="rect">
            <a:avLst/>
          </a:prstGeom>
          <a:noFill/>
          <a:ln w="9525">
            <a:noFill/>
            <a:miter lim="800000"/>
            <a:headEnd/>
            <a:tailEnd/>
          </a:ln>
        </p:spPr>
        <p:txBody>
          <a:bodyPr>
            <a:prstTxWarp prst="textNoShape">
              <a:avLst/>
            </a:prstTxWarp>
            <a:spAutoFit/>
          </a:bodyPr>
          <a:lstStyle/>
          <a:p>
            <a:r>
              <a:rPr lang="en-GB" sz="2800" b="1" u="sng">
                <a:solidFill>
                  <a:srgbClr val="FF0000"/>
                </a:solidFill>
                <a:latin typeface="Chicago" charset="0"/>
              </a:rPr>
              <a:t>The second-best choice of investments.</a:t>
            </a:r>
            <a:endParaRPr lang="en-GB" sz="2800" b="1" u="sng">
              <a:solidFill>
                <a:srgbClr val="000000"/>
              </a:solidFill>
              <a:latin typeface="Chicago" charset="0"/>
            </a:endParaRPr>
          </a:p>
          <a:p>
            <a:r>
              <a:rPr lang="en-GB" sz="2000">
                <a:solidFill>
                  <a:srgbClr val="000000"/>
                </a:solidFill>
                <a:latin typeface="Chicago" charset="0"/>
              </a:rPr>
              <a:t>Now consider the second best incomplete contracting world, where the parties choose their investments non-cooperatively at date O.</a:t>
            </a:r>
          </a:p>
          <a:p>
            <a:r>
              <a:rPr lang="en-GB" sz="2000">
                <a:solidFill>
                  <a:srgbClr val="000000"/>
                </a:solidFill>
                <a:latin typeface="Chicago" charset="0"/>
              </a:rPr>
              <a:t>Suppose that the ownership structure is such that:</a:t>
            </a:r>
          </a:p>
          <a:p>
            <a:r>
              <a:rPr lang="en-GB" sz="2000">
                <a:solidFill>
                  <a:srgbClr val="000000"/>
                </a:solidFill>
                <a:latin typeface="Chicago" charset="0"/>
              </a:rPr>
              <a:t>M1 owns the set of assets A</a:t>
            </a:r>
          </a:p>
          <a:p>
            <a:r>
              <a:rPr lang="en-GB" sz="2000">
                <a:solidFill>
                  <a:srgbClr val="000000"/>
                </a:solidFill>
                <a:latin typeface="Chicago" charset="0"/>
              </a:rPr>
              <a:t>M2 owns the set of assets B</a:t>
            </a:r>
          </a:p>
          <a:p>
            <a:endParaRPr lang="en-GB" sz="2000">
              <a:solidFill>
                <a:srgbClr val="000000"/>
              </a:solidFill>
              <a:latin typeface="Chicago" charset="0"/>
            </a:endParaRPr>
          </a:p>
          <a:p>
            <a:r>
              <a:rPr lang="en-GB" sz="2000">
                <a:solidFill>
                  <a:srgbClr val="000000"/>
                </a:solidFill>
                <a:latin typeface="Chicago" charset="0"/>
              </a:rPr>
              <a:t>(2.10) </a:t>
            </a:r>
            <a:r>
              <a:rPr lang="it-IT">
                <a:solidFill>
                  <a:srgbClr val="996633"/>
                </a:solidFill>
                <a:latin typeface="Chicago" charset="0"/>
                <a:sym typeface="Symbol" pitchFamily="-107" charset="2"/>
              </a:rPr>
              <a:t></a:t>
            </a:r>
            <a:r>
              <a:rPr lang="en-GB" sz="2000">
                <a:solidFill>
                  <a:srgbClr val="996633"/>
                </a:solidFill>
                <a:latin typeface="Chicago" charset="0"/>
              </a:rPr>
              <a:t>1</a:t>
            </a:r>
            <a:r>
              <a:rPr lang="en-GB" sz="2000">
                <a:solidFill>
                  <a:srgbClr val="000000"/>
                </a:solidFill>
                <a:latin typeface="Chicago" charset="0"/>
              </a:rPr>
              <a:t> - </a:t>
            </a:r>
            <a:r>
              <a:rPr lang="en-GB" sz="2000">
                <a:solidFill>
                  <a:schemeClr val="accent2"/>
                </a:solidFill>
                <a:latin typeface="Chicago" charset="0"/>
              </a:rPr>
              <a:t>i</a:t>
            </a:r>
            <a:r>
              <a:rPr lang="en-GB" sz="2000">
                <a:solidFill>
                  <a:srgbClr val="000000"/>
                </a:solidFill>
                <a:latin typeface="Chicago" charset="0"/>
              </a:rPr>
              <a:t> = </a:t>
            </a:r>
            <a:r>
              <a:rPr lang="en-GB" sz="2000">
                <a:solidFill>
                  <a:srgbClr val="996633"/>
                </a:solidFill>
                <a:latin typeface="Chicago" charset="0"/>
              </a:rPr>
              <a:t>- </a:t>
            </a:r>
            <a:r>
              <a:rPr lang="en-GB" sz="2000" u="sng">
                <a:solidFill>
                  <a:srgbClr val="996633"/>
                </a:solidFill>
                <a:latin typeface="Chicago" charset="0"/>
              </a:rPr>
              <a:t>p</a:t>
            </a:r>
            <a:r>
              <a:rPr lang="en-GB" sz="2000">
                <a:solidFill>
                  <a:srgbClr val="996633"/>
                </a:solidFill>
                <a:latin typeface="Chicago" charset="0"/>
              </a:rPr>
              <a:t> + 1/2R(i) + 1/2r(i;A)  - 1/2C(e)  + 1/2 c(e;B)</a:t>
            </a:r>
            <a:r>
              <a:rPr lang="en-GB" sz="2000">
                <a:solidFill>
                  <a:srgbClr val="000000"/>
                </a:solidFill>
                <a:latin typeface="Chicago" charset="0"/>
              </a:rPr>
              <a:t> - </a:t>
            </a:r>
            <a:r>
              <a:rPr lang="en-GB" sz="2000">
                <a:solidFill>
                  <a:schemeClr val="accent2"/>
                </a:solidFill>
                <a:latin typeface="Chicago" charset="0"/>
              </a:rPr>
              <a:t>i</a:t>
            </a:r>
            <a:r>
              <a:rPr lang="en-GB" sz="2000">
                <a:solidFill>
                  <a:srgbClr val="000000"/>
                </a:solidFill>
                <a:latin typeface="Chicago" charset="0"/>
              </a:rPr>
              <a:t> </a:t>
            </a:r>
          </a:p>
          <a:p>
            <a:endParaRPr lang="en-GB" sz="2000">
              <a:solidFill>
                <a:srgbClr val="000000"/>
              </a:solidFill>
              <a:latin typeface="Chicago" charset="0"/>
            </a:endParaRPr>
          </a:p>
          <a:p>
            <a:r>
              <a:rPr lang="en-GB" sz="2000">
                <a:solidFill>
                  <a:srgbClr val="000000"/>
                </a:solidFill>
                <a:latin typeface="Chicago" charset="0"/>
              </a:rPr>
              <a:t>(2.11) </a:t>
            </a:r>
            <a:r>
              <a:rPr lang="it-IT">
                <a:solidFill>
                  <a:srgbClr val="996633"/>
                </a:solidFill>
                <a:latin typeface="Chicago" charset="0"/>
                <a:sym typeface="Symbol" pitchFamily="-107" charset="2"/>
              </a:rPr>
              <a:t></a:t>
            </a:r>
            <a:r>
              <a:rPr lang="en-GB" sz="2000">
                <a:solidFill>
                  <a:srgbClr val="996633"/>
                </a:solidFill>
                <a:latin typeface="Chicago" charset="0"/>
              </a:rPr>
              <a:t>2</a:t>
            </a:r>
            <a:r>
              <a:rPr lang="en-GB" sz="2000">
                <a:solidFill>
                  <a:srgbClr val="000000"/>
                </a:solidFill>
                <a:latin typeface="Chicago" charset="0"/>
              </a:rPr>
              <a:t> - </a:t>
            </a:r>
            <a:r>
              <a:rPr lang="en-GB" sz="2000">
                <a:solidFill>
                  <a:schemeClr val="accent2"/>
                </a:solidFill>
                <a:latin typeface="Chicago" charset="0"/>
              </a:rPr>
              <a:t>e</a:t>
            </a:r>
            <a:r>
              <a:rPr lang="en-GB" sz="2000">
                <a:solidFill>
                  <a:srgbClr val="000000"/>
                </a:solidFill>
                <a:latin typeface="Chicago" charset="0"/>
              </a:rPr>
              <a:t> =   </a:t>
            </a:r>
            <a:r>
              <a:rPr lang="en-GB" sz="2000" u="sng">
                <a:solidFill>
                  <a:srgbClr val="996633"/>
                </a:solidFill>
                <a:latin typeface="Chicago" charset="0"/>
              </a:rPr>
              <a:t>p</a:t>
            </a:r>
            <a:r>
              <a:rPr lang="en-GB" sz="2000">
                <a:solidFill>
                  <a:srgbClr val="996633"/>
                </a:solidFill>
                <a:latin typeface="Chicago" charset="0"/>
              </a:rPr>
              <a:t> - 1/2C(e)  - 1/2 c(e;B)  + 1/2R + 1/2r(i;A)</a:t>
            </a:r>
            <a:r>
              <a:rPr lang="en-GB" sz="2000">
                <a:solidFill>
                  <a:srgbClr val="000000"/>
                </a:solidFill>
                <a:latin typeface="Chicago" charset="0"/>
              </a:rPr>
              <a:t> - </a:t>
            </a:r>
            <a:r>
              <a:rPr lang="en-GB" sz="2000">
                <a:solidFill>
                  <a:schemeClr val="accent2"/>
                </a:solidFill>
                <a:latin typeface="Chicago" charset="0"/>
              </a:rPr>
              <a:t>e</a:t>
            </a:r>
            <a:r>
              <a:rPr lang="en-GB" sz="2000">
                <a:solidFill>
                  <a:srgbClr val="000000"/>
                </a:solidFill>
                <a:latin typeface="Chicago" charset="0"/>
              </a:rPr>
              <a:t> </a:t>
            </a:r>
          </a:p>
          <a:p>
            <a:endParaRPr lang="en-GB" sz="2000">
              <a:solidFill>
                <a:srgbClr val="000000"/>
              </a:solidFill>
              <a:latin typeface="Chicago" charset="0"/>
            </a:endParaRPr>
          </a:p>
          <a:p>
            <a:r>
              <a:rPr lang="en-GB" sz="2000">
                <a:solidFill>
                  <a:srgbClr val="000000"/>
                </a:solidFill>
                <a:latin typeface="Chicago" charset="0"/>
              </a:rPr>
              <a:t>Differentiating (2.10) with respect to </a:t>
            </a:r>
            <a:r>
              <a:rPr lang="en-GB" sz="2000">
                <a:solidFill>
                  <a:schemeClr val="accent2"/>
                </a:solidFill>
                <a:latin typeface="Chicago" charset="0"/>
              </a:rPr>
              <a:t>i</a:t>
            </a:r>
            <a:r>
              <a:rPr lang="en-GB" sz="2000">
                <a:solidFill>
                  <a:srgbClr val="000000"/>
                </a:solidFill>
                <a:latin typeface="Chicago" charset="0"/>
              </a:rPr>
              <a:t> and (2.11) with respect to </a:t>
            </a:r>
            <a:r>
              <a:rPr lang="en-GB" sz="2000">
                <a:solidFill>
                  <a:schemeClr val="accent2"/>
                </a:solidFill>
                <a:latin typeface="Chicago" charset="0"/>
              </a:rPr>
              <a:t>e</a:t>
            </a:r>
            <a:r>
              <a:rPr lang="en-GB" sz="2000">
                <a:solidFill>
                  <a:srgbClr val="000000"/>
                </a:solidFill>
                <a:latin typeface="Chicago" charset="0"/>
              </a:rPr>
              <a:t> yields the following necessary and sufficient conditions for a Nash equilibrium:</a:t>
            </a:r>
          </a:p>
          <a:p>
            <a:endParaRPr lang="en-GB" sz="2000">
              <a:solidFill>
                <a:srgbClr val="000000"/>
              </a:solidFill>
              <a:latin typeface="Chicago" charset="0"/>
            </a:endParaRPr>
          </a:p>
          <a:p>
            <a:r>
              <a:rPr lang="en-GB" sz="2000">
                <a:solidFill>
                  <a:srgbClr val="000000"/>
                </a:solidFill>
                <a:latin typeface="Chicago" charset="0"/>
              </a:rPr>
              <a:t>(2.12)                 </a:t>
            </a:r>
            <a:r>
              <a:rPr lang="en-GB" sz="2800">
                <a:solidFill>
                  <a:schemeClr val="accent2"/>
                </a:solidFill>
                <a:latin typeface="Chicago" charset="0"/>
              </a:rPr>
              <a:t>1/2</a:t>
            </a:r>
            <a:r>
              <a:rPr lang="en-GB" sz="2800">
                <a:solidFill>
                  <a:schemeClr val="tx2"/>
                </a:solidFill>
                <a:latin typeface="Chicago" charset="0"/>
              </a:rPr>
              <a:t> </a:t>
            </a:r>
            <a:r>
              <a:rPr lang="en-GB" sz="2800">
                <a:solidFill>
                  <a:srgbClr val="FF0000"/>
                </a:solidFill>
                <a:latin typeface="Chicago" charset="0"/>
              </a:rPr>
              <a:t>R'(i)</a:t>
            </a:r>
            <a:r>
              <a:rPr lang="en-GB" sz="2800">
                <a:solidFill>
                  <a:srgbClr val="000000"/>
                </a:solidFill>
                <a:latin typeface="Chicago" charset="0"/>
              </a:rPr>
              <a:t>  + </a:t>
            </a:r>
            <a:r>
              <a:rPr lang="en-GB" sz="2800">
                <a:solidFill>
                  <a:schemeClr val="accent2"/>
                </a:solidFill>
                <a:latin typeface="Chicago" charset="0"/>
              </a:rPr>
              <a:t>1/2 r'(i; A)</a:t>
            </a:r>
            <a:r>
              <a:rPr lang="en-GB" sz="2800">
                <a:solidFill>
                  <a:srgbClr val="000000"/>
                </a:solidFill>
                <a:latin typeface="Chicago" charset="0"/>
              </a:rPr>
              <a:t>   =    </a:t>
            </a:r>
            <a:r>
              <a:rPr lang="en-GB" sz="2800">
                <a:solidFill>
                  <a:srgbClr val="FF0000"/>
                </a:solidFill>
                <a:latin typeface="Chicago" charset="0"/>
              </a:rPr>
              <a:t>1</a:t>
            </a:r>
            <a:endParaRPr lang="en-GB">
              <a:solidFill>
                <a:srgbClr val="000000"/>
              </a:solidFill>
              <a:latin typeface="Chicago" charset="0"/>
            </a:endParaRPr>
          </a:p>
          <a:p>
            <a:endParaRPr lang="en-GB" sz="2000">
              <a:solidFill>
                <a:srgbClr val="000000"/>
              </a:solidFill>
              <a:latin typeface="Chicago" charset="0"/>
            </a:endParaRPr>
          </a:p>
          <a:p>
            <a:r>
              <a:rPr lang="en-GB" sz="2000">
                <a:solidFill>
                  <a:srgbClr val="000000"/>
                </a:solidFill>
                <a:latin typeface="Chicago" charset="0"/>
              </a:rPr>
              <a:t>(2.13)                </a:t>
            </a:r>
            <a:r>
              <a:rPr lang="en-GB" sz="2800">
                <a:solidFill>
                  <a:schemeClr val="accent2"/>
                </a:solidFill>
                <a:latin typeface="Chicago" charset="0"/>
              </a:rPr>
              <a:t>1/2</a:t>
            </a:r>
            <a:r>
              <a:rPr lang="en-GB" sz="2800">
                <a:solidFill>
                  <a:srgbClr val="000000"/>
                </a:solidFill>
                <a:latin typeface="Chicago" charset="0"/>
              </a:rPr>
              <a:t> </a:t>
            </a:r>
            <a:r>
              <a:rPr lang="en-GB" sz="2800">
                <a:solidFill>
                  <a:srgbClr val="FF0000"/>
                </a:solidFill>
                <a:latin typeface="Chicago" charset="0"/>
              </a:rPr>
              <a:t>|C'(e)|</a:t>
            </a:r>
            <a:r>
              <a:rPr lang="en-GB" sz="2800">
                <a:solidFill>
                  <a:srgbClr val="000000"/>
                </a:solidFill>
                <a:latin typeface="Chicago" charset="0"/>
              </a:rPr>
              <a:t>  +  </a:t>
            </a:r>
            <a:r>
              <a:rPr lang="en-GB" sz="2800">
                <a:solidFill>
                  <a:schemeClr val="accent2"/>
                </a:solidFill>
                <a:latin typeface="Chicago" charset="0"/>
              </a:rPr>
              <a:t>1/2 |c'(e;B) |</a:t>
            </a:r>
            <a:r>
              <a:rPr lang="en-GB" sz="2800">
                <a:solidFill>
                  <a:srgbClr val="000000"/>
                </a:solidFill>
                <a:latin typeface="Chicago" charset="0"/>
              </a:rPr>
              <a:t>  =  </a:t>
            </a:r>
            <a:r>
              <a:rPr lang="en-GB" sz="2800">
                <a:solidFill>
                  <a:srgbClr val="FF0000"/>
                </a:solidFill>
                <a:latin typeface="Chicago" charset="0"/>
              </a:rPr>
              <a:t>1</a:t>
            </a:r>
            <a:endParaRPr lang="en-GB" sz="2800">
              <a:solidFill>
                <a:srgbClr val="000000"/>
              </a:solidFill>
              <a:latin typeface="Chicago" charset="0"/>
            </a:endParaRPr>
          </a:p>
          <a:p>
            <a:endParaRPr lang="en-GB" sz="2000">
              <a:solidFill>
                <a:srgbClr val="000000"/>
              </a:solidFill>
              <a:latin typeface="Chicago" charset="0"/>
            </a:endParaRPr>
          </a:p>
          <a:p>
            <a:endParaRPr lang="en-GB" sz="2000">
              <a:solidFill>
                <a:schemeClr val="tx2"/>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0" y="0"/>
            <a:ext cx="9144000" cy="7112000"/>
          </a:xfrm>
          <a:prstGeom prst="rect">
            <a:avLst/>
          </a:prstGeom>
          <a:noFill/>
          <a:ln w="9525">
            <a:solidFill>
              <a:schemeClr val="bg1"/>
            </a:solidFill>
            <a:miter lim="800000"/>
            <a:headEnd/>
            <a:tailEnd/>
          </a:ln>
        </p:spPr>
        <p:txBody>
          <a:bodyPr>
            <a:prstTxWarp prst="textNoShape">
              <a:avLst/>
            </a:prstTxWarp>
            <a:spAutoFit/>
          </a:bodyPr>
          <a:lstStyle/>
          <a:p>
            <a:r>
              <a:rPr lang="en-GB" sz="2000">
                <a:solidFill>
                  <a:srgbClr val="FF0000"/>
                </a:solidFill>
                <a:latin typeface="Chicago" charset="0"/>
              </a:rPr>
              <a:t>(2.12) and (2.13) can be written as follows for the three leading ownership structures:</a:t>
            </a:r>
            <a:endParaRPr lang="en-GB" sz="2000">
              <a:solidFill>
                <a:srgbClr val="000000"/>
              </a:solidFill>
              <a:latin typeface="Chicago" charset="0"/>
            </a:endParaRPr>
          </a:p>
          <a:p>
            <a:endParaRPr lang="en-GB" sz="2000">
              <a:solidFill>
                <a:srgbClr val="000000"/>
              </a:solidFill>
              <a:latin typeface="Chicago" charset="0"/>
            </a:endParaRPr>
          </a:p>
          <a:p>
            <a:r>
              <a:rPr lang="en-GB" sz="2000" b="1">
                <a:solidFill>
                  <a:srgbClr val="FF0000"/>
                </a:solidFill>
                <a:latin typeface="Chicago" charset="0"/>
              </a:rPr>
              <a:t>Non-integration.</a:t>
            </a:r>
          </a:p>
          <a:p>
            <a:endParaRPr lang="en-GB" sz="2000" b="1">
              <a:solidFill>
                <a:srgbClr val="000000"/>
              </a:solidFill>
              <a:latin typeface="Chicago" charset="0"/>
            </a:endParaRPr>
          </a:p>
          <a:p>
            <a:r>
              <a:rPr lang="en-GB" sz="2000">
                <a:solidFill>
                  <a:srgbClr val="000000"/>
                </a:solidFill>
                <a:latin typeface="Chicago" charset="0"/>
              </a:rPr>
              <a:t>(2.14)                 1/2R'(io)  + 1/2 r'(</a:t>
            </a:r>
            <a:r>
              <a:rPr lang="en-GB" sz="2000">
                <a:solidFill>
                  <a:srgbClr val="996633"/>
                </a:solidFill>
                <a:latin typeface="Chicago" charset="0"/>
              </a:rPr>
              <a:t>io</a:t>
            </a:r>
            <a:r>
              <a:rPr lang="en-GB" sz="2000">
                <a:solidFill>
                  <a:srgbClr val="000000"/>
                </a:solidFill>
                <a:latin typeface="Chicago" charset="0"/>
              </a:rPr>
              <a:t>, </a:t>
            </a:r>
            <a:r>
              <a:rPr lang="en-GB" sz="2000">
                <a:solidFill>
                  <a:schemeClr val="accent2"/>
                </a:solidFill>
                <a:latin typeface="Chicago" charset="0"/>
              </a:rPr>
              <a:t>a1</a:t>
            </a:r>
            <a:r>
              <a:rPr lang="en-GB" sz="2000">
                <a:solidFill>
                  <a:srgbClr val="000000"/>
                </a:solidFill>
                <a:latin typeface="Chicago" charset="0"/>
              </a:rPr>
              <a:t>)              =    1</a:t>
            </a:r>
          </a:p>
          <a:p>
            <a:endParaRPr lang="en-GB" sz="2000">
              <a:solidFill>
                <a:srgbClr val="000000"/>
              </a:solidFill>
              <a:latin typeface="Chicago" charset="0"/>
            </a:endParaRPr>
          </a:p>
          <a:p>
            <a:r>
              <a:rPr lang="en-GB" sz="2000">
                <a:solidFill>
                  <a:srgbClr val="000000"/>
                </a:solidFill>
                <a:latin typeface="Chicago" charset="0"/>
              </a:rPr>
              <a:t>(2.15)                1/2 |C'(eo)| + 1/2 |c'(</a:t>
            </a:r>
            <a:r>
              <a:rPr lang="en-GB" sz="2000">
                <a:solidFill>
                  <a:srgbClr val="996633"/>
                </a:solidFill>
                <a:latin typeface="Chicago" charset="0"/>
              </a:rPr>
              <a:t>eo</a:t>
            </a:r>
            <a:r>
              <a:rPr lang="en-GB" sz="2000">
                <a:solidFill>
                  <a:srgbClr val="000000"/>
                </a:solidFill>
                <a:latin typeface="Chicago" charset="0"/>
              </a:rPr>
              <a:t>; </a:t>
            </a:r>
            <a:r>
              <a:rPr lang="en-GB" sz="2000">
                <a:solidFill>
                  <a:schemeClr val="accent2"/>
                </a:solidFill>
                <a:latin typeface="Chicago" charset="0"/>
              </a:rPr>
              <a:t>a2</a:t>
            </a:r>
            <a:r>
              <a:rPr lang="en-GB" sz="2000">
                <a:solidFill>
                  <a:srgbClr val="000000"/>
                </a:solidFill>
                <a:latin typeface="Chicago" charset="0"/>
              </a:rPr>
              <a:t>)|      =     1</a:t>
            </a:r>
          </a:p>
          <a:p>
            <a:endParaRPr lang="en-GB" sz="2000">
              <a:solidFill>
                <a:srgbClr val="000000"/>
              </a:solidFill>
              <a:latin typeface="Chicago" charset="0"/>
            </a:endParaRPr>
          </a:p>
          <a:p>
            <a:endParaRPr lang="en-GB" sz="2000">
              <a:solidFill>
                <a:srgbClr val="000000"/>
              </a:solidFill>
              <a:latin typeface="Chicago" charset="0"/>
            </a:endParaRPr>
          </a:p>
          <a:p>
            <a:r>
              <a:rPr lang="en-GB" sz="2000" b="1">
                <a:solidFill>
                  <a:srgbClr val="FF0000"/>
                </a:solidFill>
                <a:latin typeface="Chicago" charset="0"/>
              </a:rPr>
              <a:t>Type 1-integration</a:t>
            </a:r>
            <a:r>
              <a:rPr lang="en-GB" sz="2000" b="1">
                <a:solidFill>
                  <a:srgbClr val="000000"/>
                </a:solidFill>
                <a:latin typeface="Chicago" charset="0"/>
              </a:rPr>
              <a:t>.</a:t>
            </a:r>
          </a:p>
          <a:p>
            <a:endParaRPr lang="en-GB" sz="2000" b="1">
              <a:solidFill>
                <a:srgbClr val="000000"/>
              </a:solidFill>
              <a:latin typeface="Chicago" charset="0"/>
            </a:endParaRPr>
          </a:p>
          <a:p>
            <a:r>
              <a:rPr lang="en-GB" sz="2000">
                <a:solidFill>
                  <a:srgbClr val="000000"/>
                </a:solidFill>
                <a:latin typeface="Chicago" charset="0"/>
              </a:rPr>
              <a:t>(2.16)                 1/2R'(i1)  + 1/2 r'(</a:t>
            </a:r>
            <a:r>
              <a:rPr lang="en-GB" sz="2000">
                <a:solidFill>
                  <a:srgbClr val="996633"/>
                </a:solidFill>
                <a:latin typeface="Chicago" charset="0"/>
              </a:rPr>
              <a:t>i1</a:t>
            </a:r>
            <a:r>
              <a:rPr lang="en-GB" sz="2000">
                <a:solidFill>
                  <a:srgbClr val="000000"/>
                </a:solidFill>
                <a:latin typeface="Chicago" charset="0"/>
              </a:rPr>
              <a:t>; </a:t>
            </a:r>
            <a:r>
              <a:rPr lang="en-GB" sz="2000">
                <a:solidFill>
                  <a:schemeClr val="accent2"/>
                </a:solidFill>
                <a:latin typeface="Chicago" charset="0"/>
              </a:rPr>
              <a:t>a1,a2</a:t>
            </a:r>
            <a:r>
              <a:rPr lang="en-GB" sz="2000">
                <a:solidFill>
                  <a:srgbClr val="000000"/>
                </a:solidFill>
                <a:latin typeface="Chicago" charset="0"/>
              </a:rPr>
              <a:t>)             =    1</a:t>
            </a:r>
          </a:p>
          <a:p>
            <a:endParaRPr lang="en-GB" sz="2000">
              <a:solidFill>
                <a:srgbClr val="000000"/>
              </a:solidFill>
              <a:latin typeface="Chicago" charset="0"/>
            </a:endParaRPr>
          </a:p>
          <a:p>
            <a:r>
              <a:rPr lang="en-GB" sz="2000">
                <a:solidFill>
                  <a:srgbClr val="000000"/>
                </a:solidFill>
                <a:latin typeface="Chicago" charset="0"/>
              </a:rPr>
              <a:t>(2.17)                1/2 |C'(e1)| + 1/2 |c'(</a:t>
            </a:r>
            <a:r>
              <a:rPr lang="en-GB" sz="2000">
                <a:solidFill>
                  <a:srgbClr val="996633"/>
                </a:solidFill>
                <a:latin typeface="Chicago" charset="0"/>
              </a:rPr>
              <a:t>e1</a:t>
            </a:r>
            <a:r>
              <a:rPr lang="en-GB" sz="2000">
                <a:solidFill>
                  <a:srgbClr val="000000"/>
                </a:solidFill>
                <a:latin typeface="Chicago" charset="0"/>
              </a:rPr>
              <a:t>; </a:t>
            </a:r>
            <a:r>
              <a:rPr lang="en-GB" sz="2000">
                <a:solidFill>
                  <a:schemeClr val="accent2"/>
                </a:solidFill>
                <a:latin typeface="Symbol" pitchFamily="-107" charset="2"/>
              </a:rPr>
              <a:t>F</a:t>
            </a:r>
            <a:r>
              <a:rPr lang="en-GB" sz="2000">
                <a:solidFill>
                  <a:srgbClr val="000000"/>
                </a:solidFill>
                <a:latin typeface="Chicago" charset="0"/>
              </a:rPr>
              <a:t> )|            =     1</a:t>
            </a:r>
          </a:p>
          <a:p>
            <a:endParaRPr lang="en-GB" sz="2000">
              <a:solidFill>
                <a:srgbClr val="000000"/>
              </a:solidFill>
              <a:latin typeface="Chicago" charset="0"/>
            </a:endParaRPr>
          </a:p>
          <a:p>
            <a:r>
              <a:rPr lang="en-GB" sz="2000" b="1">
                <a:solidFill>
                  <a:srgbClr val="FF0000"/>
                </a:solidFill>
                <a:latin typeface="Chicago" charset="0"/>
              </a:rPr>
              <a:t>Type 2-integration.</a:t>
            </a:r>
          </a:p>
          <a:p>
            <a:endParaRPr lang="en-GB" sz="2000" b="1">
              <a:solidFill>
                <a:srgbClr val="000000"/>
              </a:solidFill>
              <a:latin typeface="Chicago" charset="0"/>
            </a:endParaRPr>
          </a:p>
          <a:p>
            <a:r>
              <a:rPr lang="en-GB" sz="2000">
                <a:solidFill>
                  <a:srgbClr val="000000"/>
                </a:solidFill>
                <a:latin typeface="Chicago" charset="0"/>
              </a:rPr>
              <a:t>(2.18)                 1/2R'(i2)  + 1/2 r'(</a:t>
            </a:r>
            <a:r>
              <a:rPr lang="en-GB" sz="2000">
                <a:solidFill>
                  <a:srgbClr val="996633"/>
                </a:solidFill>
                <a:latin typeface="Chicago" charset="0"/>
              </a:rPr>
              <a:t>i2</a:t>
            </a:r>
            <a:r>
              <a:rPr lang="en-GB" sz="2000">
                <a:solidFill>
                  <a:srgbClr val="000000"/>
                </a:solidFill>
                <a:latin typeface="Chicago" charset="0"/>
              </a:rPr>
              <a:t>; </a:t>
            </a:r>
            <a:r>
              <a:rPr lang="en-GB" sz="2000">
                <a:solidFill>
                  <a:schemeClr val="accent2"/>
                </a:solidFill>
                <a:latin typeface="Symbol" pitchFamily="-107" charset="2"/>
              </a:rPr>
              <a:t>F</a:t>
            </a:r>
            <a:r>
              <a:rPr lang="en-GB" sz="2000">
                <a:solidFill>
                  <a:schemeClr val="accent2"/>
                </a:solidFill>
                <a:latin typeface="Chicago" charset="0"/>
              </a:rPr>
              <a:t> </a:t>
            </a:r>
            <a:r>
              <a:rPr lang="en-GB" sz="2000">
                <a:solidFill>
                  <a:srgbClr val="000000"/>
                </a:solidFill>
                <a:latin typeface="Chicago" charset="0"/>
              </a:rPr>
              <a:t>)                 =    1</a:t>
            </a:r>
          </a:p>
          <a:p>
            <a:endParaRPr lang="en-GB" sz="2000">
              <a:solidFill>
                <a:srgbClr val="000000"/>
              </a:solidFill>
              <a:latin typeface="Chicago" charset="0"/>
            </a:endParaRPr>
          </a:p>
          <a:p>
            <a:r>
              <a:rPr lang="en-GB" sz="2000">
                <a:solidFill>
                  <a:srgbClr val="000000"/>
                </a:solidFill>
                <a:latin typeface="Chicago" charset="0"/>
              </a:rPr>
              <a:t>(2.19)                1/2 |C'(e2)| + 1/2 |c'(</a:t>
            </a:r>
            <a:r>
              <a:rPr lang="en-GB" sz="2000">
                <a:solidFill>
                  <a:srgbClr val="996633"/>
                </a:solidFill>
                <a:latin typeface="Chicago" charset="0"/>
              </a:rPr>
              <a:t>e2</a:t>
            </a:r>
            <a:r>
              <a:rPr lang="en-GB" sz="2000">
                <a:solidFill>
                  <a:srgbClr val="000000"/>
                </a:solidFill>
                <a:latin typeface="Chicago" charset="0"/>
              </a:rPr>
              <a:t>;</a:t>
            </a:r>
            <a:r>
              <a:rPr lang="en-GB" sz="2000">
                <a:solidFill>
                  <a:schemeClr val="accent2"/>
                </a:solidFill>
                <a:latin typeface="Chicago" charset="0"/>
              </a:rPr>
              <a:t>a1,a2</a:t>
            </a:r>
            <a:r>
              <a:rPr lang="en-GB" sz="2000">
                <a:solidFill>
                  <a:srgbClr val="000000"/>
                </a:solidFill>
                <a:latin typeface="Chicago" charset="0"/>
              </a:rPr>
              <a:t>)|       =     1</a:t>
            </a:r>
          </a:p>
          <a:p>
            <a:endParaRPr lang="en-GB" sz="2000">
              <a:solidFill>
                <a:srgbClr val="000000"/>
              </a:solidFill>
              <a:latin typeface="Chicago" charset="0"/>
            </a:endParaRPr>
          </a:p>
          <a:p>
            <a:endParaRPr lang="en-GB" sz="2000">
              <a:solidFill>
                <a:schemeClr val="tx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533400" y="228600"/>
            <a:ext cx="7772400" cy="1143000"/>
          </a:xfrm>
        </p:spPr>
        <p:txBody>
          <a:bodyPr/>
          <a:lstStyle/>
          <a:p>
            <a:pPr eaLnBrk="1" hangingPunct="1"/>
            <a:r>
              <a:rPr lang="en-GB" sz="2800" b="1">
                <a:ea typeface="ＭＳ Ｐゴシック" charset="0"/>
                <a:cs typeface="ＭＳ Ｐゴシック" charset="0"/>
              </a:rPr>
              <a:t>Two architectures of economic theory</a:t>
            </a:r>
            <a:endParaRPr lang="en-GB">
              <a:ea typeface="ＭＳ Ｐゴシック" charset="0"/>
              <a:cs typeface="ＭＳ Ｐゴシック" charset="0"/>
            </a:endParaRPr>
          </a:p>
        </p:txBody>
      </p:sp>
      <p:sp>
        <p:nvSpPr>
          <p:cNvPr id="52227" name="Rectangle 3"/>
          <p:cNvSpPr>
            <a:spLocks noGrp="1" noChangeArrowheads="1"/>
          </p:cNvSpPr>
          <p:nvPr>
            <p:ph type="body" idx="1"/>
          </p:nvPr>
        </p:nvSpPr>
        <p:spPr>
          <a:xfrm>
            <a:off x="838200" y="1219200"/>
            <a:ext cx="7620000" cy="2209800"/>
          </a:xfrm>
          <a:solidFill>
            <a:srgbClr val="FFFFFF"/>
          </a:solidFill>
          <a:ln>
            <a:solidFill>
              <a:schemeClr val="accent2"/>
            </a:solidFill>
          </a:ln>
        </p:spPr>
        <p:txBody>
          <a:bodyPr/>
          <a:lstStyle/>
          <a:p>
            <a:pPr eaLnBrk="1" hangingPunct="1">
              <a:buFontTx/>
              <a:buNone/>
            </a:pPr>
            <a:r>
              <a:rPr lang="en-GB" b="1">
                <a:solidFill>
                  <a:srgbClr val="996633"/>
                </a:solidFill>
                <a:ea typeface="ＭＳ Ｐゴシック" charset="0"/>
                <a:cs typeface="ＭＳ Ｐゴシック" charset="0"/>
              </a:rPr>
              <a:t>Consumers</a:t>
            </a:r>
            <a:r>
              <a:rPr lang="en-GB">
                <a:ea typeface="ＭＳ Ｐゴシック" charset="0"/>
                <a:cs typeface="ＭＳ Ｐゴシック" charset="0"/>
              </a:rPr>
              <a:t>                                           </a:t>
            </a:r>
            <a:r>
              <a:rPr lang="en-GB" b="1">
                <a:solidFill>
                  <a:srgbClr val="996633"/>
                </a:solidFill>
                <a:ea typeface="ＭＳ Ｐゴシック" charset="0"/>
                <a:cs typeface="ＭＳ Ｐゴシック" charset="0"/>
              </a:rPr>
              <a:t>Firms</a:t>
            </a:r>
            <a:endParaRPr lang="en-GB" b="1">
              <a:ea typeface="ＭＳ Ｐゴシック" charset="0"/>
              <a:cs typeface="ＭＳ Ｐゴシック" charset="0"/>
            </a:endParaRPr>
          </a:p>
          <a:p>
            <a:pPr eaLnBrk="1" hangingPunct="1">
              <a:buFontTx/>
              <a:buNone/>
            </a:pPr>
            <a:endParaRPr lang="en-GB">
              <a:ea typeface="ＭＳ Ｐゴシック" charset="0"/>
              <a:cs typeface="ＭＳ Ｐゴシック" charset="0"/>
            </a:endParaRPr>
          </a:p>
          <a:p>
            <a:pPr eaLnBrk="1" hangingPunct="1">
              <a:buFontTx/>
              <a:buNone/>
            </a:pPr>
            <a:r>
              <a:rPr lang="en-GB">
                <a:ea typeface="ＭＳ Ｐゴシック" charset="0"/>
                <a:cs typeface="ＭＳ Ｐゴシック" charset="0"/>
              </a:rPr>
              <a:t>                               </a:t>
            </a:r>
            <a:r>
              <a:rPr lang="en-GB" b="1">
                <a:solidFill>
                  <a:srgbClr val="FF0000"/>
                </a:solidFill>
                <a:ea typeface="ＭＳ Ｐゴシック" charset="0"/>
                <a:cs typeface="ＭＳ Ｐゴシック" charset="0"/>
              </a:rPr>
              <a:t>Markets </a:t>
            </a:r>
            <a:r>
              <a:rPr lang="en-GB">
                <a:ea typeface="ＭＳ Ｐゴシック" charset="0"/>
                <a:cs typeface="ＭＳ Ｐゴシック" charset="0"/>
              </a:rPr>
              <a:t>                    </a:t>
            </a:r>
          </a:p>
        </p:txBody>
      </p:sp>
      <p:sp>
        <p:nvSpPr>
          <p:cNvPr id="52228" name="Rectangle 4"/>
          <p:cNvSpPr>
            <a:spLocks noChangeArrowheads="1"/>
          </p:cNvSpPr>
          <p:nvPr/>
        </p:nvSpPr>
        <p:spPr bwMode="auto">
          <a:xfrm>
            <a:off x="920750" y="3987800"/>
            <a:ext cx="7766050" cy="457200"/>
          </a:xfrm>
          <a:prstGeom prst="rect">
            <a:avLst/>
          </a:prstGeom>
          <a:noFill/>
          <a:ln w="9525">
            <a:noFill/>
            <a:miter lim="800000"/>
            <a:headEnd/>
            <a:tailEnd/>
          </a:ln>
        </p:spPr>
        <p:txBody>
          <a:bodyPr>
            <a:prstTxWarp prst="textNoShape">
              <a:avLst/>
            </a:prstTxWarp>
            <a:spAutoFit/>
          </a:bodyPr>
          <a:lstStyle/>
          <a:p>
            <a:endParaRPr lang="it-IT"/>
          </a:p>
        </p:txBody>
      </p:sp>
      <p:sp>
        <p:nvSpPr>
          <p:cNvPr id="52229" name="Rectangle 5"/>
          <p:cNvSpPr>
            <a:spLocks noChangeArrowheads="1"/>
          </p:cNvSpPr>
          <p:nvPr/>
        </p:nvSpPr>
        <p:spPr bwMode="auto">
          <a:xfrm>
            <a:off x="838200" y="4343400"/>
            <a:ext cx="7677150" cy="2051050"/>
          </a:xfrm>
          <a:prstGeom prst="rect">
            <a:avLst/>
          </a:prstGeom>
          <a:solidFill>
            <a:srgbClr val="FFFFFF"/>
          </a:solidFill>
          <a:ln w="9525">
            <a:solidFill>
              <a:schemeClr val="accent2"/>
            </a:solidFill>
            <a:miter lim="800000"/>
            <a:headEnd/>
            <a:tailEnd/>
          </a:ln>
        </p:spPr>
        <p:txBody>
          <a:bodyPr wrap="none">
            <a:prstTxWarp prst="textNoShape">
              <a:avLst/>
            </a:prstTxWarp>
            <a:spAutoFit/>
          </a:bodyPr>
          <a:lstStyle/>
          <a:p>
            <a:r>
              <a:rPr lang="en-GB"/>
              <a:t>                                       </a:t>
            </a:r>
            <a:r>
              <a:rPr lang="en-GB" sz="3200" b="1">
                <a:solidFill>
                  <a:srgbClr val="996633"/>
                </a:solidFill>
              </a:rPr>
              <a:t>Individuals</a:t>
            </a:r>
            <a:endParaRPr lang="en-GB" sz="3200"/>
          </a:p>
          <a:p>
            <a:endParaRPr lang="en-GB" sz="3200"/>
          </a:p>
          <a:p>
            <a:endParaRPr lang="en-GB" sz="3200"/>
          </a:p>
          <a:p>
            <a:r>
              <a:rPr lang="en-GB" sz="3200" b="1">
                <a:solidFill>
                  <a:srgbClr val="FF0000"/>
                </a:solidFill>
              </a:rPr>
              <a:t>Markets</a:t>
            </a:r>
            <a:r>
              <a:rPr lang="en-GB" sz="3200"/>
              <a:t>                                                </a:t>
            </a:r>
            <a:r>
              <a:rPr lang="en-GB" sz="3200">
                <a:solidFill>
                  <a:srgbClr val="FF0000"/>
                </a:solidFill>
              </a:rPr>
              <a:t> </a:t>
            </a:r>
            <a:r>
              <a:rPr lang="en-GB" sz="3200" b="1">
                <a:solidFill>
                  <a:srgbClr val="FF0000"/>
                </a:solidFill>
              </a:rPr>
              <a:t>Firms</a:t>
            </a:r>
            <a:endParaRPr lang="en-GB"/>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228600" y="228600"/>
            <a:ext cx="8382000" cy="6188075"/>
          </a:xfrm>
          <a:prstGeom prst="rect">
            <a:avLst/>
          </a:prstGeom>
          <a:noFill/>
          <a:ln w="9525">
            <a:noFill/>
            <a:miter lim="800000"/>
            <a:headEnd/>
            <a:tailEnd/>
          </a:ln>
        </p:spPr>
        <p:txBody>
          <a:bodyPr>
            <a:prstTxWarp prst="textNoShape">
              <a:avLst/>
            </a:prstTxWarp>
            <a:spAutoFit/>
          </a:bodyPr>
          <a:lstStyle/>
          <a:p>
            <a:r>
              <a:rPr lang="en-GB" sz="2000" b="1" u="sng">
                <a:solidFill>
                  <a:srgbClr val="FF0000"/>
                </a:solidFill>
                <a:latin typeface="Chicago" charset="0"/>
              </a:rPr>
              <a:t>Proposition 1.</a:t>
            </a:r>
            <a:r>
              <a:rPr lang="en-GB" sz="2000">
                <a:solidFill>
                  <a:srgbClr val="000000"/>
                </a:solidFill>
                <a:latin typeface="Chicago" charset="0"/>
              </a:rPr>
              <a:t>  Under any ownership structure there is </a:t>
            </a:r>
            <a:r>
              <a:rPr lang="en-GB" sz="2000">
                <a:solidFill>
                  <a:schemeClr val="accent2"/>
                </a:solidFill>
                <a:latin typeface="Chicago" charset="0"/>
              </a:rPr>
              <a:t>underinvestment in relationship-specific investments</a:t>
            </a:r>
            <a:r>
              <a:rPr lang="en-GB" sz="2000">
                <a:solidFill>
                  <a:srgbClr val="000000"/>
                </a:solidFill>
                <a:latin typeface="Chicago" charset="0"/>
              </a:rPr>
              <a:t>. That is, the investment choices in (2.12) and (2.13) satisfy i &lt; i*, e &lt; e*. </a:t>
            </a:r>
          </a:p>
          <a:p>
            <a:endParaRPr lang="en-GB" sz="2000">
              <a:solidFill>
                <a:srgbClr val="000000"/>
              </a:solidFill>
              <a:latin typeface="Chicago" charset="0"/>
            </a:endParaRPr>
          </a:p>
          <a:p>
            <a:r>
              <a:rPr lang="en-GB" sz="2000" b="1">
                <a:solidFill>
                  <a:srgbClr val="FF0000"/>
                </a:solidFill>
                <a:latin typeface="Chicago" charset="0"/>
              </a:rPr>
              <a:t>Proof</a:t>
            </a:r>
            <a:r>
              <a:rPr lang="en-GB" sz="2000" b="1">
                <a:solidFill>
                  <a:srgbClr val="000000"/>
                </a:solidFill>
                <a:latin typeface="Chicago" charset="0"/>
              </a:rPr>
              <a:t>.</a:t>
            </a:r>
            <a:r>
              <a:rPr lang="en-GB" sz="2000">
                <a:solidFill>
                  <a:srgbClr val="000000"/>
                </a:solidFill>
                <a:latin typeface="Chicago" charset="0"/>
              </a:rPr>
              <a:t> Suppose i,e satisfy (2.12) and (2.13). Then, by (2.2) and (2.3)</a:t>
            </a:r>
          </a:p>
          <a:p>
            <a:endParaRPr lang="en-GB" sz="2000">
              <a:solidFill>
                <a:srgbClr val="000000"/>
              </a:solidFill>
              <a:latin typeface="Chicago" charset="0"/>
            </a:endParaRPr>
          </a:p>
          <a:p>
            <a:r>
              <a:rPr lang="en-GB" sz="2000">
                <a:solidFill>
                  <a:srgbClr val="000000"/>
                </a:solidFill>
                <a:latin typeface="Chicago" charset="0"/>
              </a:rPr>
              <a:t>R'(i)  &gt;  1/2 </a:t>
            </a:r>
            <a:r>
              <a:rPr lang="en-GB" sz="2000">
                <a:solidFill>
                  <a:srgbClr val="FF0000"/>
                </a:solidFill>
                <a:latin typeface="Chicago" charset="0"/>
              </a:rPr>
              <a:t>R'(i)</a:t>
            </a:r>
            <a:r>
              <a:rPr lang="en-GB" sz="2000">
                <a:solidFill>
                  <a:srgbClr val="000000"/>
                </a:solidFill>
                <a:latin typeface="Chicago" charset="0"/>
              </a:rPr>
              <a:t>  +  1/2 r'(i;A)  =  </a:t>
            </a:r>
            <a:r>
              <a:rPr lang="en-GB" sz="2000">
                <a:solidFill>
                  <a:srgbClr val="FF0000"/>
                </a:solidFill>
                <a:latin typeface="Chicago" charset="0"/>
              </a:rPr>
              <a:t>1</a:t>
            </a:r>
            <a:endParaRPr lang="en-GB" sz="2000">
              <a:solidFill>
                <a:srgbClr val="000000"/>
              </a:solidFill>
              <a:latin typeface="Chicago" charset="0"/>
            </a:endParaRPr>
          </a:p>
          <a:p>
            <a:endParaRPr lang="en-GB" sz="2000">
              <a:solidFill>
                <a:srgbClr val="000000"/>
              </a:solidFill>
              <a:latin typeface="Chicago" charset="0"/>
            </a:endParaRPr>
          </a:p>
          <a:p>
            <a:r>
              <a:rPr lang="en-GB" sz="2000">
                <a:solidFill>
                  <a:srgbClr val="000000"/>
                </a:solidFill>
                <a:latin typeface="Chicago" charset="0"/>
              </a:rPr>
              <a:t>| C'(e)| &gt;  1/2 </a:t>
            </a:r>
            <a:r>
              <a:rPr lang="en-GB" sz="2000">
                <a:solidFill>
                  <a:srgbClr val="FF0000"/>
                </a:solidFill>
                <a:latin typeface="Chicago" charset="0"/>
              </a:rPr>
              <a:t>|C' (e)|</a:t>
            </a:r>
            <a:r>
              <a:rPr lang="en-GB" sz="2000">
                <a:solidFill>
                  <a:srgbClr val="000000"/>
                </a:solidFill>
                <a:latin typeface="Chicago" charset="0"/>
              </a:rPr>
              <a:t> +  1/2 | c'(e;B)|  = </a:t>
            </a:r>
            <a:r>
              <a:rPr lang="en-GB" sz="2000">
                <a:solidFill>
                  <a:srgbClr val="FF0000"/>
                </a:solidFill>
                <a:latin typeface="Chicago" charset="0"/>
              </a:rPr>
              <a:t>1</a:t>
            </a:r>
          </a:p>
          <a:p>
            <a:r>
              <a:rPr lang="en-GB" sz="2000" b="1" u="sng">
                <a:solidFill>
                  <a:srgbClr val="000000"/>
                </a:solidFill>
                <a:latin typeface="Chicago" charset="0"/>
              </a:rPr>
              <a:t> </a:t>
            </a:r>
          </a:p>
          <a:p>
            <a:r>
              <a:rPr lang="en-GB" sz="2000">
                <a:solidFill>
                  <a:srgbClr val="000000"/>
                </a:solidFill>
                <a:latin typeface="Chicago" charset="0"/>
              </a:rPr>
              <a:t>The result follows since R" &lt; 0,   C" &gt; 0.</a:t>
            </a:r>
          </a:p>
          <a:p>
            <a:endParaRPr lang="en-GB" sz="2000">
              <a:solidFill>
                <a:srgbClr val="000000"/>
              </a:solidFill>
              <a:latin typeface="Chicago" charset="0"/>
            </a:endParaRPr>
          </a:p>
          <a:p>
            <a:r>
              <a:rPr lang="en-GB" sz="2000" b="1" u="sng">
                <a:solidFill>
                  <a:srgbClr val="FF0000"/>
                </a:solidFill>
                <a:latin typeface="Chicago" charset="0"/>
              </a:rPr>
              <a:t>Intuition:</a:t>
            </a:r>
            <a:r>
              <a:rPr lang="en-GB" sz="2000">
                <a:solidFill>
                  <a:srgbClr val="000000"/>
                </a:solidFill>
                <a:latin typeface="Chicago" charset="0"/>
              </a:rPr>
              <a:t>  M1's payoff increases by less than R'(i); the remaining gains go to M2. M1 does not take M2 payoffs into account and hence invests too little.</a:t>
            </a:r>
          </a:p>
          <a:p>
            <a:endParaRPr lang="en-GB" sz="2000">
              <a:solidFill>
                <a:srgbClr val="000000"/>
              </a:solidFill>
              <a:latin typeface="Chicago" charset="0"/>
            </a:endParaRPr>
          </a:p>
          <a:p>
            <a:r>
              <a:rPr lang="en-GB" sz="2000">
                <a:solidFill>
                  <a:srgbClr val="000000"/>
                </a:solidFill>
                <a:latin typeface="Chicago" charset="0"/>
              </a:rPr>
              <a:t> </a:t>
            </a:r>
          </a:p>
          <a:p>
            <a:endParaRPr lang="en-GB" sz="20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304800" y="111125"/>
            <a:ext cx="8556625" cy="6797675"/>
          </a:xfrm>
          <a:prstGeom prst="rect">
            <a:avLst/>
          </a:prstGeom>
          <a:noFill/>
          <a:ln w="9525">
            <a:noFill/>
            <a:miter lim="800000"/>
            <a:headEnd/>
            <a:tailEnd/>
          </a:ln>
        </p:spPr>
        <p:txBody>
          <a:bodyPr>
            <a:prstTxWarp prst="textNoShape">
              <a:avLst/>
            </a:prstTxWarp>
            <a:spAutoFit/>
          </a:bodyPr>
          <a:lstStyle/>
          <a:p>
            <a:r>
              <a:rPr lang="en-GB" sz="2000">
                <a:solidFill>
                  <a:srgbClr val="FF0000"/>
                </a:solidFill>
                <a:latin typeface="Chicago" charset="0"/>
              </a:rPr>
              <a:t>1)</a:t>
            </a:r>
            <a:r>
              <a:rPr lang="en-GB" sz="2000">
                <a:solidFill>
                  <a:srgbClr val="000000"/>
                </a:solidFill>
                <a:latin typeface="Chicago" charset="0"/>
              </a:rPr>
              <a:t> All ownership structures imply under-investment.</a:t>
            </a:r>
          </a:p>
          <a:p>
            <a:endParaRPr lang="en-GB" sz="2000">
              <a:solidFill>
                <a:srgbClr val="000000"/>
              </a:solidFill>
              <a:latin typeface="Chicago" charset="0"/>
            </a:endParaRPr>
          </a:p>
          <a:p>
            <a:r>
              <a:rPr lang="en-GB" sz="2000">
                <a:solidFill>
                  <a:srgbClr val="FF0000"/>
                </a:solidFill>
                <a:latin typeface="Chicago" charset="0"/>
              </a:rPr>
              <a:t>2)</a:t>
            </a:r>
            <a:r>
              <a:rPr lang="en-GB" sz="2000">
                <a:solidFill>
                  <a:srgbClr val="000000"/>
                </a:solidFill>
                <a:latin typeface="Chicago" charset="0"/>
              </a:rPr>
              <a:t> Relative to non-integration, type 1 integration raises M1's investment, but lowers M2's.</a:t>
            </a:r>
          </a:p>
          <a:p>
            <a:endParaRPr lang="en-GB" sz="2000">
              <a:solidFill>
                <a:srgbClr val="000000"/>
              </a:solidFill>
              <a:latin typeface="Chicago" charset="0"/>
            </a:endParaRPr>
          </a:p>
          <a:p>
            <a:r>
              <a:rPr lang="en-GB" sz="2000">
                <a:solidFill>
                  <a:srgbClr val="FF0000"/>
                </a:solidFill>
                <a:latin typeface="Chicago" charset="0"/>
              </a:rPr>
              <a:t>3)</a:t>
            </a:r>
            <a:r>
              <a:rPr lang="en-GB" sz="2000">
                <a:solidFill>
                  <a:srgbClr val="000000"/>
                </a:solidFill>
                <a:latin typeface="Chicago" charset="0"/>
              </a:rPr>
              <a:t> Relative to non-integration, type 2 integration raises M2's investment but lowers M1's.</a:t>
            </a:r>
          </a:p>
          <a:p>
            <a:endParaRPr lang="en-GB" sz="2000">
              <a:solidFill>
                <a:srgbClr val="000000"/>
              </a:solidFill>
              <a:latin typeface="Chicago" charset="0"/>
            </a:endParaRPr>
          </a:p>
          <a:p>
            <a:endParaRPr lang="en-GB" sz="2000">
              <a:solidFill>
                <a:srgbClr val="000000"/>
              </a:solidFill>
              <a:latin typeface="Chicago" charset="0"/>
            </a:endParaRPr>
          </a:p>
          <a:p>
            <a:r>
              <a:rPr lang="en-GB" sz="2000">
                <a:solidFill>
                  <a:srgbClr val="000000"/>
                </a:solidFill>
                <a:latin typeface="Chicago" charset="0"/>
              </a:rPr>
              <a:t> (2.20)                             </a:t>
            </a:r>
            <a:r>
              <a:rPr lang="en-GB" sz="2800">
                <a:solidFill>
                  <a:srgbClr val="000000"/>
                </a:solidFill>
                <a:latin typeface="Chicago" charset="0"/>
              </a:rPr>
              <a:t>i* &gt; i1 </a:t>
            </a:r>
            <a:r>
              <a:rPr lang="it-IT">
                <a:latin typeface="Chicago" charset="0"/>
                <a:sym typeface="Symbol" pitchFamily="-107" charset="2"/>
              </a:rPr>
              <a:t></a:t>
            </a:r>
            <a:r>
              <a:rPr lang="en-GB" sz="2800">
                <a:solidFill>
                  <a:srgbClr val="000000"/>
                </a:solidFill>
                <a:latin typeface="Chicago" charset="0"/>
              </a:rPr>
              <a:t> io </a:t>
            </a:r>
            <a:r>
              <a:rPr lang="it-IT">
                <a:latin typeface="Chicago" charset="0"/>
                <a:sym typeface="Symbol" pitchFamily="-107" charset="2"/>
              </a:rPr>
              <a:t></a:t>
            </a:r>
            <a:r>
              <a:rPr lang="en-GB" sz="2800">
                <a:solidFill>
                  <a:srgbClr val="000000"/>
                </a:solidFill>
                <a:latin typeface="Chicago" charset="0"/>
              </a:rPr>
              <a:t> i2</a:t>
            </a:r>
          </a:p>
          <a:p>
            <a:endParaRPr lang="en-GB" sz="2000">
              <a:solidFill>
                <a:srgbClr val="000000"/>
              </a:solidFill>
              <a:latin typeface="Chicago" charset="0"/>
            </a:endParaRPr>
          </a:p>
          <a:p>
            <a:r>
              <a:rPr lang="en-GB" sz="2000">
                <a:solidFill>
                  <a:srgbClr val="000000"/>
                </a:solidFill>
                <a:latin typeface="Chicago" charset="0"/>
              </a:rPr>
              <a:t> (2.21)                             </a:t>
            </a:r>
            <a:r>
              <a:rPr lang="en-GB" sz="2800">
                <a:solidFill>
                  <a:srgbClr val="000000"/>
                </a:solidFill>
                <a:latin typeface="Chicago" charset="0"/>
              </a:rPr>
              <a:t>e* &gt; e2 </a:t>
            </a:r>
            <a:r>
              <a:rPr lang="it-IT">
                <a:latin typeface="Chicago" charset="0"/>
                <a:sym typeface="Symbol" pitchFamily="-107" charset="2"/>
              </a:rPr>
              <a:t></a:t>
            </a:r>
            <a:r>
              <a:rPr lang="en-GB" sz="2800">
                <a:solidFill>
                  <a:srgbClr val="000000"/>
                </a:solidFill>
                <a:latin typeface="Chicago" charset="0"/>
              </a:rPr>
              <a:t> eo </a:t>
            </a:r>
            <a:r>
              <a:rPr lang="it-IT">
                <a:latin typeface="Chicago" charset="0"/>
                <a:sym typeface="Symbol" pitchFamily="-107" charset="2"/>
              </a:rPr>
              <a:t></a:t>
            </a:r>
            <a:r>
              <a:rPr lang="en-GB" sz="2800">
                <a:solidFill>
                  <a:srgbClr val="000000"/>
                </a:solidFill>
                <a:latin typeface="Chicago" charset="0"/>
              </a:rPr>
              <a:t> e1</a:t>
            </a:r>
            <a:r>
              <a:rPr lang="en-GB" sz="2000">
                <a:solidFill>
                  <a:srgbClr val="000000"/>
                </a:solidFill>
                <a:latin typeface="Chicago" charset="0"/>
              </a:rPr>
              <a:t> </a:t>
            </a:r>
          </a:p>
          <a:p>
            <a:endParaRPr lang="en-GB" sz="2000">
              <a:solidFill>
                <a:srgbClr val="000000"/>
              </a:solidFill>
              <a:latin typeface="Chicago" charset="0"/>
            </a:endParaRPr>
          </a:p>
          <a:p>
            <a:r>
              <a:rPr lang="en-GB" sz="2000">
                <a:solidFill>
                  <a:srgbClr val="FF0000"/>
                </a:solidFill>
                <a:latin typeface="Chicago" charset="0"/>
              </a:rPr>
              <a:t>Efficient </a:t>
            </a:r>
            <a:r>
              <a:rPr lang="en-GB" sz="2000" i="1">
                <a:solidFill>
                  <a:srgbClr val="FF0000"/>
                </a:solidFill>
                <a:latin typeface="Chicago" charset="0"/>
              </a:rPr>
              <a:t>ex-post </a:t>
            </a:r>
            <a:r>
              <a:rPr lang="en-GB" sz="2000">
                <a:solidFill>
                  <a:srgbClr val="FF0000"/>
                </a:solidFill>
                <a:latin typeface="Chicago" charset="0"/>
              </a:rPr>
              <a:t> bargaining</a:t>
            </a:r>
            <a:r>
              <a:rPr lang="en-GB" sz="2000">
                <a:solidFill>
                  <a:srgbClr val="000000"/>
                </a:solidFill>
                <a:latin typeface="Chicago" charset="0"/>
              </a:rPr>
              <a:t> implies that the total surplus from the relationship is given by:</a:t>
            </a:r>
          </a:p>
          <a:p>
            <a:endParaRPr lang="en-GB" sz="2000">
              <a:solidFill>
                <a:srgbClr val="000000"/>
              </a:solidFill>
              <a:latin typeface="Chicago" charset="0"/>
            </a:endParaRPr>
          </a:p>
          <a:p>
            <a:r>
              <a:rPr lang="en-GB">
                <a:solidFill>
                  <a:srgbClr val="000000"/>
                </a:solidFill>
                <a:latin typeface="Chicago" charset="0"/>
              </a:rPr>
              <a:t>S = R(i) - i - C(e) - e</a:t>
            </a:r>
          </a:p>
          <a:p>
            <a:endParaRPr lang="en-GB" sz="2000">
              <a:solidFill>
                <a:srgbClr val="000000"/>
              </a:solidFill>
              <a:latin typeface="Chicago" charset="0"/>
            </a:endParaRPr>
          </a:p>
          <a:p>
            <a:r>
              <a:rPr lang="en-GB" sz="2000">
                <a:solidFill>
                  <a:srgbClr val="000000"/>
                </a:solidFill>
                <a:latin typeface="Chicago" charset="0"/>
              </a:rPr>
              <a:t>where i and e satisfy the necessary and sufficient Nash bargaining conditions (2.12) and (2.13).</a:t>
            </a:r>
          </a:p>
          <a:p>
            <a:endParaRPr lang="en-GB" sz="20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228600" y="-533400"/>
            <a:ext cx="8686800" cy="7712075"/>
          </a:xfrm>
          <a:prstGeom prst="rect">
            <a:avLst/>
          </a:prstGeom>
          <a:noFill/>
          <a:ln w="9525">
            <a:noFill/>
            <a:miter lim="800000"/>
            <a:headEnd/>
            <a:tailEnd/>
          </a:ln>
        </p:spPr>
        <p:txBody>
          <a:bodyPr>
            <a:prstTxWarp prst="textNoShape">
              <a:avLst/>
            </a:prstTxWarp>
            <a:spAutoFit/>
          </a:bodyPr>
          <a:lstStyle/>
          <a:p>
            <a:r>
              <a:rPr lang="en-GB" sz="2000" b="1">
                <a:solidFill>
                  <a:srgbClr val="000000"/>
                </a:solidFill>
                <a:latin typeface="Chicago" charset="0"/>
              </a:rPr>
              <a:t> </a:t>
            </a:r>
            <a:r>
              <a:rPr lang="en-GB" sz="2000">
                <a:solidFill>
                  <a:srgbClr val="000000"/>
                </a:solidFill>
                <a:latin typeface="Chicago" charset="0"/>
              </a:rPr>
              <a:t> </a:t>
            </a:r>
          </a:p>
          <a:p>
            <a:endParaRPr lang="en-GB" sz="2000">
              <a:solidFill>
                <a:srgbClr val="000000"/>
              </a:solidFill>
              <a:latin typeface="Chicago" charset="0"/>
            </a:endParaRPr>
          </a:p>
          <a:p>
            <a:r>
              <a:rPr lang="en-GB" sz="2000" b="1">
                <a:solidFill>
                  <a:srgbClr val="FF0000"/>
                </a:solidFill>
                <a:latin typeface="Chicago" charset="0"/>
              </a:rPr>
              <a:t>The ex-ante choice of the ownership structure</a:t>
            </a:r>
            <a:r>
              <a:rPr lang="en-GB" sz="2000">
                <a:solidFill>
                  <a:srgbClr val="FF0000"/>
                </a:solidFill>
                <a:latin typeface="Chicago" charset="0"/>
              </a:rPr>
              <a:t>.</a:t>
            </a:r>
          </a:p>
          <a:p>
            <a:r>
              <a:rPr lang="en-GB" sz="2000">
                <a:solidFill>
                  <a:srgbClr val="000000"/>
                </a:solidFill>
                <a:latin typeface="Chicago" charset="0"/>
              </a:rPr>
              <a:t>Simply compare the total surplus from the various arrangements:</a:t>
            </a:r>
          </a:p>
          <a:p>
            <a:endParaRPr lang="en-GB" sz="2000">
              <a:solidFill>
                <a:srgbClr val="000000"/>
              </a:solidFill>
              <a:latin typeface="Chicago" charset="0"/>
            </a:endParaRPr>
          </a:p>
          <a:p>
            <a:r>
              <a:rPr lang="en-GB" sz="2000">
                <a:solidFill>
                  <a:srgbClr val="000000"/>
                </a:solidFill>
                <a:latin typeface="Chicago" charset="0"/>
              </a:rPr>
              <a:t>So = R(io) - io - C(eo) - eo</a:t>
            </a:r>
          </a:p>
          <a:p>
            <a:endParaRPr lang="en-GB" sz="2000">
              <a:solidFill>
                <a:srgbClr val="000000"/>
              </a:solidFill>
              <a:latin typeface="Chicago" charset="0"/>
            </a:endParaRPr>
          </a:p>
          <a:p>
            <a:r>
              <a:rPr lang="en-GB" sz="2000">
                <a:solidFill>
                  <a:srgbClr val="000000"/>
                </a:solidFill>
                <a:latin typeface="Chicago" charset="0"/>
              </a:rPr>
              <a:t>S1 = R(i1) - i1 - C(e1) - e1                     (2.23)</a:t>
            </a:r>
          </a:p>
          <a:p>
            <a:endParaRPr lang="en-GB" sz="2000">
              <a:solidFill>
                <a:srgbClr val="000000"/>
              </a:solidFill>
              <a:latin typeface="Chicago" charset="0"/>
            </a:endParaRPr>
          </a:p>
          <a:p>
            <a:r>
              <a:rPr lang="en-GB" sz="2000">
                <a:solidFill>
                  <a:srgbClr val="000000"/>
                </a:solidFill>
                <a:latin typeface="Chicago" charset="0"/>
              </a:rPr>
              <a:t>S2 = R(i2) - i2 - C(e2) - e2</a:t>
            </a:r>
          </a:p>
          <a:p>
            <a:endParaRPr lang="en-GB" sz="2000">
              <a:solidFill>
                <a:srgbClr val="000000"/>
              </a:solidFill>
              <a:latin typeface="Chicago" charset="0"/>
            </a:endParaRPr>
          </a:p>
          <a:p>
            <a:r>
              <a:rPr lang="en-GB" sz="2000">
                <a:solidFill>
                  <a:schemeClr val="accent2"/>
                </a:solidFill>
                <a:latin typeface="Chicago" charset="0"/>
              </a:rPr>
              <a:t>The theory predicts that the ownership structure that yields the highest value of S will be chosen in equilibrium</a:t>
            </a:r>
            <a:r>
              <a:rPr lang="en-GB" sz="2000">
                <a:solidFill>
                  <a:srgbClr val="000000"/>
                </a:solidFill>
                <a:latin typeface="Chicago" charset="0"/>
              </a:rPr>
              <a:t>.</a:t>
            </a:r>
          </a:p>
          <a:p>
            <a:r>
              <a:rPr lang="en-GB" sz="2000" b="1">
                <a:solidFill>
                  <a:srgbClr val="FF0000"/>
                </a:solidFill>
                <a:latin typeface="Chicago" charset="0"/>
              </a:rPr>
              <a:t>Example:</a:t>
            </a:r>
            <a:r>
              <a:rPr lang="en-GB" sz="2000" b="1">
                <a:solidFill>
                  <a:srgbClr val="000000"/>
                </a:solidFill>
                <a:latin typeface="Chicago" charset="0"/>
              </a:rPr>
              <a:t> </a:t>
            </a:r>
            <a:r>
              <a:rPr lang="en-GB" sz="2000">
                <a:solidFill>
                  <a:srgbClr val="000000"/>
                </a:solidFill>
                <a:latin typeface="Chicago" charset="0"/>
              </a:rPr>
              <a:t>If at the starting point of their relationship M1 owns a1 and M2 owns a2, and S1 &gt; Max(So S2),</a:t>
            </a:r>
          </a:p>
          <a:p>
            <a:r>
              <a:rPr lang="en-GB" sz="2000">
                <a:solidFill>
                  <a:srgbClr val="000000"/>
                </a:solidFill>
                <a:latin typeface="Chicago" charset="0"/>
              </a:rPr>
              <a:t>then M1 will buy a2 from M2 at some price that will make both better off. </a:t>
            </a:r>
          </a:p>
          <a:p>
            <a:r>
              <a:rPr lang="en-GB" sz="2000" b="1">
                <a:solidFill>
                  <a:srgbClr val="FF0000"/>
                </a:solidFill>
                <a:latin typeface="Chicago" charset="0"/>
              </a:rPr>
              <a:t>Remark:</a:t>
            </a:r>
            <a:r>
              <a:rPr lang="en-GB" sz="2000" b="1">
                <a:solidFill>
                  <a:srgbClr val="000000"/>
                </a:solidFill>
                <a:latin typeface="Chicago" charset="0"/>
              </a:rPr>
              <a:t> </a:t>
            </a:r>
            <a:r>
              <a:rPr lang="en-GB" sz="2000">
                <a:solidFill>
                  <a:srgbClr val="000000"/>
                </a:solidFill>
                <a:latin typeface="Chicago" charset="0"/>
              </a:rPr>
              <a:t>Any change in ownership structure that increases r'(i</a:t>
            </a:r>
            <a:r>
              <a:rPr lang="en-GB" sz="2000" b="1">
                <a:solidFill>
                  <a:srgbClr val="000000"/>
                </a:solidFill>
                <a:latin typeface="Chicago" charset="0"/>
              </a:rPr>
              <a:t>.</a:t>
            </a:r>
            <a:r>
              <a:rPr lang="en-GB" sz="2000">
                <a:solidFill>
                  <a:srgbClr val="000000"/>
                </a:solidFill>
                <a:latin typeface="Chicago" charset="0"/>
              </a:rPr>
              <a:t>)) (resp. increases |c'(e; </a:t>
            </a:r>
            <a:r>
              <a:rPr lang="en-GB" sz="2000" b="1">
                <a:solidFill>
                  <a:srgbClr val="000000"/>
                </a:solidFill>
                <a:latin typeface="Chicago" charset="0"/>
              </a:rPr>
              <a:t>.</a:t>
            </a:r>
            <a:r>
              <a:rPr lang="en-GB" sz="2000">
                <a:solidFill>
                  <a:srgbClr val="000000"/>
                </a:solidFill>
                <a:latin typeface="Chicago" charset="0"/>
              </a:rPr>
              <a:t>)|) without decreasing |c'(e; </a:t>
            </a:r>
            <a:r>
              <a:rPr lang="en-GB" sz="2000" b="1">
                <a:solidFill>
                  <a:srgbClr val="000000"/>
                </a:solidFill>
                <a:latin typeface="Chicago" charset="0"/>
              </a:rPr>
              <a:t>.</a:t>
            </a:r>
            <a:r>
              <a:rPr lang="en-GB" sz="2000">
                <a:solidFill>
                  <a:srgbClr val="000000"/>
                </a:solidFill>
                <a:latin typeface="Chicago" charset="0"/>
              </a:rPr>
              <a:t>)| (resp. decreasing r'(i; )) or, more generally that increases i or e without decreasing the other moves the parties closer to the first best.</a:t>
            </a:r>
          </a:p>
          <a:p>
            <a:endParaRPr lang="en-GB" sz="2000">
              <a:solidFill>
                <a:srgbClr val="000000"/>
              </a:solidFill>
              <a:latin typeface="Chicago" charset="0"/>
            </a:endParaRPr>
          </a:p>
          <a:p>
            <a:endParaRPr lang="en-GB" sz="20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230188" y="130175"/>
            <a:ext cx="8913812" cy="6188075"/>
          </a:xfrm>
          <a:prstGeom prst="rect">
            <a:avLst/>
          </a:prstGeom>
          <a:noFill/>
          <a:ln w="9525">
            <a:noFill/>
            <a:miter lim="800000"/>
            <a:headEnd/>
            <a:tailEnd/>
          </a:ln>
        </p:spPr>
        <p:txBody>
          <a:bodyPr>
            <a:prstTxWarp prst="textNoShape">
              <a:avLst/>
            </a:prstTxWarp>
            <a:spAutoFit/>
          </a:bodyPr>
          <a:lstStyle/>
          <a:p>
            <a:r>
              <a:rPr lang="en-GB" sz="2000" b="1">
                <a:solidFill>
                  <a:srgbClr val="FF0000"/>
                </a:solidFill>
                <a:latin typeface="Chicago" charset="0"/>
              </a:rPr>
              <a:t>Definition 3.</a:t>
            </a:r>
            <a:r>
              <a:rPr lang="en-GB" sz="2000" b="1">
                <a:solidFill>
                  <a:srgbClr val="000000"/>
                </a:solidFill>
                <a:latin typeface="Chicago" charset="0"/>
              </a:rPr>
              <a:t> </a:t>
            </a:r>
            <a:r>
              <a:rPr lang="en-GB" sz="2000">
                <a:solidFill>
                  <a:srgbClr val="000000"/>
                </a:solidFill>
                <a:latin typeface="Chicago" charset="0"/>
              </a:rPr>
              <a:t>Assets a1 and a2 are </a:t>
            </a:r>
            <a:r>
              <a:rPr lang="en-GB" sz="2000">
                <a:solidFill>
                  <a:schemeClr val="hlink"/>
                </a:solidFill>
                <a:latin typeface="Chicago" charset="0"/>
              </a:rPr>
              <a:t>independent</a:t>
            </a:r>
            <a:r>
              <a:rPr lang="en-GB" sz="2000">
                <a:solidFill>
                  <a:srgbClr val="000000"/>
                </a:solidFill>
                <a:latin typeface="Chicago" charset="0"/>
              </a:rPr>
              <a:t> if </a:t>
            </a:r>
          </a:p>
          <a:p>
            <a:r>
              <a:rPr lang="en-GB" sz="2000">
                <a:solidFill>
                  <a:srgbClr val="000000"/>
                </a:solidFill>
                <a:latin typeface="Chicago" charset="0"/>
              </a:rPr>
              <a:t>r'(i; a1,a2) = r'(i; a1) and c'(e;a1,a2) = c'(e;a1).</a:t>
            </a:r>
          </a:p>
          <a:p>
            <a:endParaRPr lang="en-GB" sz="2000">
              <a:solidFill>
                <a:srgbClr val="000000"/>
              </a:solidFill>
              <a:latin typeface="Chicago" charset="0"/>
            </a:endParaRPr>
          </a:p>
          <a:p>
            <a:r>
              <a:rPr lang="en-GB" sz="2000" b="1">
                <a:solidFill>
                  <a:schemeClr val="accent2"/>
                </a:solidFill>
                <a:latin typeface="Chicago" charset="0"/>
              </a:rPr>
              <a:t>Intuition:</a:t>
            </a:r>
            <a:r>
              <a:rPr lang="en-GB" sz="2000" b="1">
                <a:solidFill>
                  <a:srgbClr val="000000"/>
                </a:solidFill>
                <a:latin typeface="Chicago" charset="0"/>
              </a:rPr>
              <a:t>  </a:t>
            </a:r>
            <a:r>
              <a:rPr lang="en-GB" sz="2000">
                <a:solidFill>
                  <a:srgbClr val="996633"/>
                </a:solidFill>
                <a:latin typeface="Chicago" charset="0"/>
              </a:rPr>
              <a:t>Independent assets should be owned separately</a:t>
            </a:r>
            <a:r>
              <a:rPr lang="en-GB" sz="2000">
                <a:solidFill>
                  <a:srgbClr val="000000"/>
                </a:solidFill>
                <a:latin typeface="Chicago" charset="0"/>
              </a:rPr>
              <a:t> because with respect to no-integration concentrating ownership of independent assets does not increase the investment of the owner while it reduces the incentive to invest of the non-owner.</a:t>
            </a:r>
          </a:p>
          <a:p>
            <a:endParaRPr lang="en-GB" sz="2000"/>
          </a:p>
          <a:p>
            <a:endParaRPr lang="en-GB" sz="2000" b="1">
              <a:solidFill>
                <a:srgbClr val="000000"/>
              </a:solidFill>
              <a:latin typeface="Chicago" charset="0"/>
            </a:endParaRPr>
          </a:p>
          <a:p>
            <a:r>
              <a:rPr lang="en-GB" sz="2000" b="1">
                <a:solidFill>
                  <a:srgbClr val="FF0000"/>
                </a:solidFill>
                <a:latin typeface="Chicago" charset="0"/>
              </a:rPr>
              <a:t>Definition 4.</a:t>
            </a:r>
            <a:r>
              <a:rPr lang="en-GB" sz="2000" b="1">
                <a:solidFill>
                  <a:srgbClr val="000000"/>
                </a:solidFill>
                <a:latin typeface="Chicago" charset="0"/>
              </a:rPr>
              <a:t> </a:t>
            </a:r>
            <a:r>
              <a:rPr lang="en-GB" sz="2000">
                <a:solidFill>
                  <a:srgbClr val="000000"/>
                </a:solidFill>
                <a:latin typeface="Chicago" charset="0"/>
              </a:rPr>
              <a:t>Assets a1 and a2 are </a:t>
            </a:r>
            <a:r>
              <a:rPr lang="en-GB" sz="2000" i="1">
                <a:solidFill>
                  <a:schemeClr val="hlink"/>
                </a:solidFill>
                <a:latin typeface="Chicago" charset="0"/>
              </a:rPr>
              <a:t>strictly complementary</a:t>
            </a:r>
            <a:r>
              <a:rPr lang="en-GB" sz="2000" i="1">
                <a:solidFill>
                  <a:srgbClr val="000000"/>
                </a:solidFill>
                <a:latin typeface="Chicago" charset="0"/>
              </a:rPr>
              <a:t> </a:t>
            </a:r>
            <a:r>
              <a:rPr lang="en-GB" sz="2000">
                <a:solidFill>
                  <a:srgbClr val="000000"/>
                </a:solidFill>
                <a:latin typeface="Chicago" charset="0"/>
              </a:rPr>
              <a:t>if either r'(i;a1)  = r'(i; </a:t>
            </a:r>
            <a:r>
              <a:rPr lang="en-GB" sz="2000">
                <a:solidFill>
                  <a:srgbClr val="000000"/>
                </a:solidFill>
                <a:latin typeface="Symbol" pitchFamily="-107" charset="2"/>
              </a:rPr>
              <a:t>F</a:t>
            </a:r>
            <a:r>
              <a:rPr lang="en-GB" sz="2000">
                <a:solidFill>
                  <a:srgbClr val="000000"/>
                </a:solidFill>
                <a:latin typeface="Chicago" charset="0"/>
              </a:rPr>
              <a:t> ) or c'(i;a2) =   c'(e; </a:t>
            </a:r>
            <a:r>
              <a:rPr lang="en-GB" sz="2000">
                <a:solidFill>
                  <a:srgbClr val="000000"/>
                </a:solidFill>
                <a:latin typeface="Symbol" pitchFamily="-107" charset="2"/>
              </a:rPr>
              <a:t>F</a:t>
            </a:r>
            <a:r>
              <a:rPr lang="en-GB" sz="2000">
                <a:solidFill>
                  <a:srgbClr val="000000"/>
                </a:solidFill>
                <a:latin typeface="Chicago" charset="0"/>
              </a:rPr>
              <a:t> ). </a:t>
            </a:r>
          </a:p>
          <a:p>
            <a:endParaRPr lang="en-GB" sz="2000" b="1">
              <a:solidFill>
                <a:srgbClr val="000000"/>
              </a:solidFill>
              <a:latin typeface="Chicago" charset="0"/>
            </a:endParaRPr>
          </a:p>
          <a:p>
            <a:r>
              <a:rPr lang="en-GB" sz="2000" b="1">
                <a:solidFill>
                  <a:schemeClr val="accent2"/>
                </a:solidFill>
                <a:latin typeface="Chicago" charset="0"/>
              </a:rPr>
              <a:t>Intuition:</a:t>
            </a:r>
            <a:r>
              <a:rPr lang="en-GB" sz="2000" b="1">
                <a:solidFill>
                  <a:srgbClr val="000000"/>
                </a:solidFill>
                <a:latin typeface="Chicago" charset="0"/>
              </a:rPr>
              <a:t>  </a:t>
            </a:r>
            <a:r>
              <a:rPr lang="en-GB" sz="2000">
                <a:solidFill>
                  <a:srgbClr val="996633"/>
                </a:solidFill>
                <a:latin typeface="Chicago" charset="0"/>
              </a:rPr>
              <a:t>Complementary assets should be owned together</a:t>
            </a:r>
            <a:r>
              <a:rPr lang="en-GB" sz="2000">
                <a:solidFill>
                  <a:srgbClr val="000000"/>
                </a:solidFill>
                <a:latin typeface="Chicago" charset="0"/>
              </a:rPr>
              <a:t> because with respect to non-integration concentrating the ownership of complementary assets increases marginal return from investment of the owner without decreasing the incentive to invest of the non-owner.</a:t>
            </a:r>
          </a:p>
          <a:p>
            <a:endParaRPr lang="en-GB" sz="2000">
              <a:solidFill>
                <a:srgbClr val="000000"/>
              </a:solidFill>
              <a:latin typeface="Chicago" charset="0"/>
            </a:endParaRPr>
          </a:p>
          <a:p>
            <a:endParaRPr lang="en-GB" sz="2000">
              <a:solidFill>
                <a:srgbClr val="000000"/>
              </a:solidFill>
              <a:latin typeface="Chicago"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519113" y="306388"/>
            <a:ext cx="8396287" cy="6308725"/>
          </a:xfrm>
          <a:prstGeom prst="rect">
            <a:avLst/>
          </a:prstGeom>
          <a:noFill/>
          <a:ln w="9525">
            <a:noFill/>
            <a:miter lim="800000"/>
            <a:headEnd/>
            <a:tailEnd/>
          </a:ln>
        </p:spPr>
        <p:txBody>
          <a:bodyPr>
            <a:prstTxWarp prst="textNoShape">
              <a:avLst/>
            </a:prstTxWarp>
            <a:spAutoFit/>
          </a:bodyPr>
          <a:lstStyle/>
          <a:p>
            <a:r>
              <a:rPr lang="en-GB" sz="2000" b="1">
                <a:solidFill>
                  <a:srgbClr val="FF0000"/>
                </a:solidFill>
                <a:latin typeface="Chicago" charset="0"/>
              </a:rPr>
              <a:t>Proposition 2(C) </a:t>
            </a:r>
            <a:r>
              <a:rPr lang="en-GB" sz="2000">
                <a:solidFill>
                  <a:srgbClr val="FF0000"/>
                </a:solidFill>
                <a:latin typeface="Chicago" charset="0"/>
              </a:rPr>
              <a:t>If assets a1 and a2 are independent, then non integration is optimal.</a:t>
            </a:r>
            <a:endParaRPr lang="en-GB" sz="2000">
              <a:solidFill>
                <a:srgbClr val="000000"/>
              </a:solidFill>
              <a:latin typeface="Chicago" charset="0"/>
            </a:endParaRPr>
          </a:p>
          <a:p>
            <a:endParaRPr lang="en-GB" sz="2000">
              <a:solidFill>
                <a:srgbClr val="000000"/>
              </a:solidFill>
              <a:latin typeface="Chicago" charset="0"/>
            </a:endParaRPr>
          </a:p>
          <a:p>
            <a:r>
              <a:rPr lang="en-GB" sz="2000">
                <a:solidFill>
                  <a:schemeClr val="accent2"/>
                </a:solidFill>
                <a:latin typeface="Chicago" charset="0"/>
              </a:rPr>
              <a:t>Proof</a:t>
            </a:r>
            <a:r>
              <a:rPr lang="en-GB" sz="2000">
                <a:solidFill>
                  <a:srgbClr val="000000"/>
                </a:solidFill>
                <a:latin typeface="Chicago" charset="0"/>
              </a:rPr>
              <a:t>.  Because of the definition of independence the solution to:</a:t>
            </a:r>
          </a:p>
          <a:p>
            <a:endParaRPr lang="en-GB" sz="2000">
              <a:solidFill>
                <a:srgbClr val="000000"/>
              </a:solidFill>
              <a:latin typeface="Chicago" charset="0"/>
            </a:endParaRPr>
          </a:p>
          <a:p>
            <a:r>
              <a:rPr lang="en-GB" sz="2000">
                <a:solidFill>
                  <a:srgbClr val="000000"/>
                </a:solidFill>
                <a:latin typeface="Chicago" charset="0"/>
              </a:rPr>
              <a:t>(2.14)                 1/2R'(io)  + 1/2 r'(io, a1)           =    1</a:t>
            </a:r>
          </a:p>
          <a:p>
            <a:r>
              <a:rPr lang="en-GB" sz="2000">
                <a:solidFill>
                  <a:srgbClr val="000000"/>
                </a:solidFill>
                <a:latin typeface="Chicago" charset="0"/>
              </a:rPr>
              <a:t> </a:t>
            </a:r>
          </a:p>
          <a:p>
            <a:r>
              <a:rPr lang="en-GB" sz="2000">
                <a:solidFill>
                  <a:srgbClr val="000000"/>
                </a:solidFill>
                <a:latin typeface="Chicago" charset="0"/>
              </a:rPr>
              <a:t>(2.16)                 1/2R'(i1)  + 1/2 r'(i1; a1,a2)       =    1</a:t>
            </a:r>
          </a:p>
          <a:p>
            <a:endParaRPr lang="en-GB" sz="2000">
              <a:solidFill>
                <a:srgbClr val="000000"/>
              </a:solidFill>
              <a:latin typeface="Chicago" charset="0"/>
            </a:endParaRPr>
          </a:p>
          <a:p>
            <a:r>
              <a:rPr lang="en-GB" sz="2000">
                <a:solidFill>
                  <a:srgbClr val="000000"/>
                </a:solidFill>
                <a:latin typeface="Chicago" charset="0"/>
              </a:rPr>
              <a:t>is the same; that is </a:t>
            </a:r>
            <a:r>
              <a:rPr lang="en-GB" sz="2000">
                <a:solidFill>
                  <a:schemeClr val="accent2"/>
                </a:solidFill>
                <a:latin typeface="Chicago" charset="0"/>
              </a:rPr>
              <a:t>i1 = io</a:t>
            </a:r>
            <a:r>
              <a:rPr lang="en-GB" sz="2000">
                <a:solidFill>
                  <a:srgbClr val="000000"/>
                </a:solidFill>
                <a:latin typeface="Chicago" charset="0"/>
              </a:rPr>
              <a:t>. Since </a:t>
            </a:r>
            <a:r>
              <a:rPr lang="en-GB" sz="2000">
                <a:solidFill>
                  <a:schemeClr val="accent2"/>
                </a:solidFill>
                <a:latin typeface="Chicago" charset="0"/>
              </a:rPr>
              <a:t>e1 </a:t>
            </a:r>
            <a:r>
              <a:rPr lang="it-IT">
                <a:solidFill>
                  <a:schemeClr val="accent2"/>
                </a:solidFill>
                <a:latin typeface="Chicago" charset="0"/>
                <a:sym typeface="Symbol" pitchFamily="-107" charset="2"/>
              </a:rPr>
              <a:t></a:t>
            </a:r>
            <a:r>
              <a:rPr lang="en-GB" sz="2000">
                <a:solidFill>
                  <a:schemeClr val="accent2"/>
                </a:solidFill>
                <a:latin typeface="Chicago" charset="0"/>
              </a:rPr>
              <a:t> eo</a:t>
            </a:r>
            <a:r>
              <a:rPr lang="en-GB" sz="2000">
                <a:solidFill>
                  <a:srgbClr val="000000"/>
                </a:solidFill>
                <a:latin typeface="Chicago" charset="0"/>
              </a:rPr>
              <a:t> non-integration dominates type 1 integration. Also, the solutions to:</a:t>
            </a:r>
          </a:p>
          <a:p>
            <a:endParaRPr lang="en-GB" sz="2000">
              <a:solidFill>
                <a:srgbClr val="000000"/>
              </a:solidFill>
              <a:latin typeface="Chicago" charset="0"/>
            </a:endParaRPr>
          </a:p>
          <a:p>
            <a:r>
              <a:rPr lang="en-GB" sz="2000">
                <a:solidFill>
                  <a:srgbClr val="000000"/>
                </a:solidFill>
                <a:latin typeface="Chicago" charset="0"/>
              </a:rPr>
              <a:t>(2.15)                1/2 |C'(eo)| + 1/2 |c'(eo; a2)|   =     1</a:t>
            </a:r>
          </a:p>
          <a:p>
            <a:endParaRPr lang="en-GB" sz="2000">
              <a:solidFill>
                <a:srgbClr val="000000"/>
              </a:solidFill>
              <a:latin typeface="Chicago" charset="0"/>
            </a:endParaRPr>
          </a:p>
          <a:p>
            <a:r>
              <a:rPr lang="en-GB" sz="2000">
                <a:solidFill>
                  <a:srgbClr val="000000"/>
                </a:solidFill>
                <a:latin typeface="Chicago" charset="0"/>
              </a:rPr>
              <a:t>(2.19)                1/2 |C'(e2)| + 1/2 |c'(e2;a1,a2)|   =     1</a:t>
            </a:r>
          </a:p>
          <a:p>
            <a:endParaRPr lang="en-GB" sz="2000">
              <a:solidFill>
                <a:srgbClr val="000000"/>
              </a:solidFill>
              <a:latin typeface="Chicago" charset="0"/>
            </a:endParaRPr>
          </a:p>
          <a:p>
            <a:r>
              <a:rPr lang="en-GB" sz="2000">
                <a:solidFill>
                  <a:srgbClr val="000000"/>
                </a:solidFill>
                <a:latin typeface="Chicago" charset="0"/>
              </a:rPr>
              <a:t>are the same; that is </a:t>
            </a:r>
            <a:r>
              <a:rPr lang="en-GB" sz="2000">
                <a:solidFill>
                  <a:schemeClr val="accent2"/>
                </a:solidFill>
                <a:latin typeface="Chicago" charset="0"/>
              </a:rPr>
              <a:t>eo = e2</a:t>
            </a:r>
            <a:r>
              <a:rPr lang="en-GB" sz="2000">
                <a:solidFill>
                  <a:srgbClr val="000000"/>
                </a:solidFill>
                <a:latin typeface="Chicago" charset="0"/>
              </a:rPr>
              <a:t>. Since </a:t>
            </a:r>
            <a:r>
              <a:rPr lang="en-GB" sz="2000">
                <a:solidFill>
                  <a:schemeClr val="accent2"/>
                </a:solidFill>
                <a:latin typeface="Chicago" charset="0"/>
              </a:rPr>
              <a:t>i2 </a:t>
            </a:r>
            <a:r>
              <a:rPr lang="it-IT">
                <a:solidFill>
                  <a:schemeClr val="accent2"/>
                </a:solidFill>
                <a:latin typeface="Chicago" charset="0"/>
                <a:sym typeface="Symbol" pitchFamily="-107" charset="2"/>
              </a:rPr>
              <a:t></a:t>
            </a:r>
            <a:r>
              <a:rPr lang="en-GB" sz="2000">
                <a:solidFill>
                  <a:schemeClr val="accent2"/>
                </a:solidFill>
                <a:latin typeface="Chicago" charset="0"/>
              </a:rPr>
              <a:t> io</a:t>
            </a:r>
            <a:r>
              <a:rPr lang="en-GB" sz="2000">
                <a:solidFill>
                  <a:srgbClr val="000000"/>
                </a:solidFill>
                <a:latin typeface="Chicago" charset="0"/>
              </a:rPr>
              <a:t> non-integration dominates also type 2 integration.</a:t>
            </a:r>
          </a:p>
          <a:p>
            <a:endParaRPr lang="en-GB" sz="20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228600" y="273050"/>
            <a:ext cx="8661400" cy="6369050"/>
          </a:xfrm>
          <a:prstGeom prst="rect">
            <a:avLst/>
          </a:prstGeom>
          <a:noFill/>
          <a:ln w="9525">
            <a:noFill/>
            <a:miter lim="800000"/>
            <a:headEnd/>
            <a:tailEnd/>
          </a:ln>
        </p:spPr>
        <p:txBody>
          <a:bodyPr>
            <a:prstTxWarp prst="textNoShape">
              <a:avLst/>
            </a:prstTxWarp>
            <a:spAutoFit/>
          </a:bodyPr>
          <a:lstStyle/>
          <a:p>
            <a:r>
              <a:rPr lang="en-GB" sz="2000" b="1">
                <a:solidFill>
                  <a:srgbClr val="FF0000"/>
                </a:solidFill>
                <a:latin typeface="Chicago" charset="0"/>
              </a:rPr>
              <a:t>Proposition 2 (D) </a:t>
            </a:r>
            <a:r>
              <a:rPr lang="en-GB" sz="2000">
                <a:solidFill>
                  <a:srgbClr val="FF0000"/>
                </a:solidFill>
                <a:latin typeface="Chicago" charset="0"/>
              </a:rPr>
              <a:t>If assets a1 and a2 are strictly complementary, then some form of integration is optimal.</a:t>
            </a:r>
          </a:p>
          <a:p>
            <a:endParaRPr lang="en-GB" sz="2000">
              <a:solidFill>
                <a:srgbClr val="000000"/>
              </a:solidFill>
              <a:latin typeface="Chicago" charset="0"/>
            </a:endParaRPr>
          </a:p>
          <a:p>
            <a:r>
              <a:rPr lang="en-GB" sz="2000">
                <a:solidFill>
                  <a:schemeClr val="accent2"/>
                </a:solidFill>
                <a:latin typeface="Chicago" charset="0"/>
              </a:rPr>
              <a:t>Proof</a:t>
            </a:r>
            <a:r>
              <a:rPr lang="en-GB" sz="2000">
                <a:solidFill>
                  <a:srgbClr val="000000"/>
                </a:solidFill>
                <a:latin typeface="Chicago" charset="0"/>
              </a:rPr>
              <a:t>: Suppose first that:</a:t>
            </a:r>
          </a:p>
          <a:p>
            <a:r>
              <a:rPr lang="en-GB" sz="2000">
                <a:solidFill>
                  <a:srgbClr val="000000"/>
                </a:solidFill>
                <a:latin typeface="Chicago" charset="0"/>
              </a:rPr>
              <a:t> 				</a:t>
            </a:r>
            <a:r>
              <a:rPr lang="en-GB" sz="2000">
                <a:solidFill>
                  <a:schemeClr val="hlink"/>
                </a:solidFill>
                <a:latin typeface="Chicago" charset="0"/>
              </a:rPr>
              <a:t>r'(i;a1)  = r'(i; </a:t>
            </a:r>
            <a:r>
              <a:rPr lang="en-GB" sz="2000">
                <a:solidFill>
                  <a:schemeClr val="hlink"/>
                </a:solidFill>
                <a:latin typeface="Symbol" pitchFamily="-107" charset="2"/>
              </a:rPr>
              <a:t>F</a:t>
            </a:r>
            <a:r>
              <a:rPr lang="en-GB" sz="2000">
                <a:solidFill>
                  <a:schemeClr val="hlink"/>
                </a:solidFill>
                <a:latin typeface="Chicago" charset="0"/>
              </a:rPr>
              <a:t>)</a:t>
            </a:r>
            <a:endParaRPr lang="en-GB" sz="2000">
              <a:solidFill>
                <a:srgbClr val="000000"/>
              </a:solidFill>
              <a:latin typeface="Chicago" charset="0"/>
            </a:endParaRPr>
          </a:p>
          <a:p>
            <a:endParaRPr lang="en-GB" sz="2000">
              <a:solidFill>
                <a:srgbClr val="000000"/>
              </a:solidFill>
              <a:latin typeface="Chicago" charset="0"/>
            </a:endParaRPr>
          </a:p>
          <a:p>
            <a:r>
              <a:rPr lang="en-GB" sz="2000">
                <a:solidFill>
                  <a:srgbClr val="000000"/>
                </a:solidFill>
                <a:latin typeface="Chicago" charset="0"/>
              </a:rPr>
              <a:t>Then the solutions to</a:t>
            </a:r>
          </a:p>
          <a:p>
            <a:endParaRPr lang="en-GB" sz="2000">
              <a:solidFill>
                <a:srgbClr val="000000"/>
              </a:solidFill>
              <a:latin typeface="Chicago" charset="0"/>
            </a:endParaRPr>
          </a:p>
          <a:p>
            <a:r>
              <a:rPr lang="en-GB" sz="2000">
                <a:solidFill>
                  <a:srgbClr val="000000"/>
                </a:solidFill>
                <a:latin typeface="Chicago" charset="0"/>
              </a:rPr>
              <a:t>(2.14)                 1/2R'(io)  + 1/2 r'(io, a1)           =    1</a:t>
            </a:r>
          </a:p>
          <a:p>
            <a:endParaRPr lang="en-GB" sz="2000">
              <a:solidFill>
                <a:srgbClr val="000000"/>
              </a:solidFill>
              <a:latin typeface="Chicago" charset="0"/>
            </a:endParaRPr>
          </a:p>
          <a:p>
            <a:r>
              <a:rPr lang="en-GB" sz="2000">
                <a:solidFill>
                  <a:srgbClr val="000000"/>
                </a:solidFill>
                <a:latin typeface="Chicago" charset="0"/>
              </a:rPr>
              <a:t>and</a:t>
            </a:r>
          </a:p>
          <a:p>
            <a:endParaRPr lang="en-GB" sz="2000">
              <a:solidFill>
                <a:srgbClr val="000000"/>
              </a:solidFill>
              <a:latin typeface="Chicago" charset="0"/>
            </a:endParaRPr>
          </a:p>
          <a:p>
            <a:r>
              <a:rPr lang="en-GB" sz="2000">
                <a:solidFill>
                  <a:srgbClr val="000000"/>
                </a:solidFill>
                <a:latin typeface="Chicago" charset="0"/>
              </a:rPr>
              <a:t> (2.18)                 1/2R'(i2)  + 1/2 r'(i2; </a:t>
            </a:r>
            <a:r>
              <a:rPr lang="en-GB" sz="2000">
                <a:solidFill>
                  <a:srgbClr val="000000"/>
                </a:solidFill>
                <a:latin typeface="Symbol" pitchFamily="-107" charset="2"/>
              </a:rPr>
              <a:t>F</a:t>
            </a:r>
            <a:r>
              <a:rPr lang="en-GB" sz="2000">
                <a:solidFill>
                  <a:srgbClr val="000000"/>
                </a:solidFill>
                <a:latin typeface="Chicago" charset="0"/>
              </a:rPr>
              <a:t>)                 =    1</a:t>
            </a:r>
          </a:p>
          <a:p>
            <a:endParaRPr lang="en-GB" sz="2000">
              <a:solidFill>
                <a:srgbClr val="000000"/>
              </a:solidFill>
              <a:latin typeface="Chicago" charset="0"/>
            </a:endParaRPr>
          </a:p>
          <a:p>
            <a:r>
              <a:rPr lang="en-GB" sz="2000">
                <a:solidFill>
                  <a:srgbClr val="000000"/>
                </a:solidFill>
                <a:latin typeface="Chicago" charset="0"/>
              </a:rPr>
              <a:t>are the same; that is </a:t>
            </a:r>
            <a:r>
              <a:rPr lang="en-GB" sz="2000">
                <a:solidFill>
                  <a:schemeClr val="accent2"/>
                </a:solidFill>
                <a:latin typeface="Chicago" charset="0"/>
              </a:rPr>
              <a:t>io = i2</a:t>
            </a:r>
            <a:r>
              <a:rPr lang="en-GB" sz="2000">
                <a:solidFill>
                  <a:srgbClr val="000000"/>
                </a:solidFill>
                <a:latin typeface="Chicago" charset="0"/>
              </a:rPr>
              <a:t>. Since </a:t>
            </a:r>
            <a:r>
              <a:rPr lang="en-GB" sz="2000">
                <a:solidFill>
                  <a:schemeClr val="accent2"/>
                </a:solidFill>
                <a:latin typeface="Chicago" charset="0"/>
              </a:rPr>
              <a:t>eo  </a:t>
            </a:r>
            <a:r>
              <a:rPr lang="it-IT">
                <a:solidFill>
                  <a:schemeClr val="accent2"/>
                </a:solidFill>
                <a:latin typeface="Chicago" charset="0"/>
                <a:sym typeface="Symbol" pitchFamily="-107" charset="2"/>
              </a:rPr>
              <a:t></a:t>
            </a:r>
            <a:r>
              <a:rPr lang="en-GB" sz="2000">
                <a:solidFill>
                  <a:schemeClr val="accent2"/>
                </a:solidFill>
                <a:latin typeface="Chicago" charset="0"/>
              </a:rPr>
              <a:t> e2</a:t>
            </a:r>
            <a:r>
              <a:rPr lang="en-GB" sz="2000">
                <a:solidFill>
                  <a:srgbClr val="000000"/>
                </a:solidFill>
                <a:latin typeface="Chicago" charset="0"/>
              </a:rPr>
              <a:t> type 2 integration dominates non-integration. The same argument shows that, if </a:t>
            </a:r>
            <a:r>
              <a:rPr lang="en-GB" sz="2000">
                <a:solidFill>
                  <a:schemeClr val="hlink"/>
                </a:solidFill>
                <a:latin typeface="Chicago" charset="0"/>
              </a:rPr>
              <a:t>c'(e;a2) =   c'(e, </a:t>
            </a:r>
            <a:r>
              <a:rPr lang="en-GB" sz="2000">
                <a:solidFill>
                  <a:schemeClr val="hlink"/>
                </a:solidFill>
                <a:latin typeface="Symbol" pitchFamily="-107" charset="2"/>
              </a:rPr>
              <a:t>F</a:t>
            </a:r>
            <a:r>
              <a:rPr lang="en-GB" sz="2000">
                <a:solidFill>
                  <a:srgbClr val="000000"/>
                </a:solidFill>
                <a:latin typeface="Chicago" charset="0"/>
              </a:rPr>
              <a:t>)  type 1 integration dominates non-integration.</a:t>
            </a:r>
          </a:p>
          <a:p>
            <a:endParaRPr lang="en-GB"/>
          </a:p>
          <a:p>
            <a:endParaRPr lang="en-GB"/>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olo 1"/>
          <p:cNvSpPr>
            <a:spLocks noGrp="1"/>
          </p:cNvSpPr>
          <p:nvPr>
            <p:ph type="title"/>
          </p:nvPr>
        </p:nvSpPr>
        <p:spPr>
          <a:xfrm>
            <a:off x="0" y="228600"/>
            <a:ext cx="9144000" cy="971550"/>
          </a:xfrm>
        </p:spPr>
        <p:txBody>
          <a:bodyPr/>
          <a:lstStyle/>
          <a:p>
            <a:pPr algn="ctr" eaLnBrk="1" hangingPunct="1"/>
            <a:r>
              <a:rPr lang="en-GB" sz="4000">
                <a:solidFill>
                  <a:srgbClr val="660066"/>
                </a:solidFill>
              </a:rPr>
              <a:t>Williamsons</a:t>
            </a:r>
            <a:r>
              <a:rPr lang="ja-JP" altLang="en-GB" sz="4000">
                <a:solidFill>
                  <a:srgbClr val="660066"/>
                </a:solidFill>
              </a:rPr>
              <a:t>’</a:t>
            </a:r>
            <a:r>
              <a:rPr lang="en-GB" altLang="ja-JP" sz="4000">
                <a:solidFill>
                  <a:srgbClr val="660066"/>
                </a:solidFill>
              </a:rPr>
              <a:t>s Fundamental Transformation</a:t>
            </a:r>
            <a:r>
              <a:rPr lang="en-GB" altLang="ja-JP" sz="4500">
                <a:solidFill>
                  <a:srgbClr val="660066"/>
                </a:solidFill>
              </a:rPr>
              <a:t>:</a:t>
            </a:r>
            <a:endParaRPr lang="en-GB" sz="4500">
              <a:solidFill>
                <a:srgbClr val="660066"/>
              </a:solidFill>
            </a:endParaRPr>
          </a:p>
        </p:txBody>
      </p:sp>
      <p:sp>
        <p:nvSpPr>
          <p:cNvPr id="54275" name="Segnaposto contenuto 2"/>
          <p:cNvSpPr>
            <a:spLocks noGrp="1"/>
          </p:cNvSpPr>
          <p:nvPr>
            <p:ph idx="1"/>
          </p:nvPr>
        </p:nvSpPr>
        <p:spPr>
          <a:xfrm>
            <a:off x="0" y="1447800"/>
            <a:ext cx="9144000" cy="1219200"/>
          </a:xfrm>
          <a:solidFill>
            <a:srgbClr val="FF0000"/>
          </a:solidFill>
        </p:spPr>
        <p:txBody>
          <a:bodyPr/>
          <a:lstStyle/>
          <a:p>
            <a:pPr eaLnBrk="1" hangingPunct="1">
              <a:buFont typeface="Wingdings 2" pitchFamily="8" charset="2"/>
              <a:buNone/>
            </a:pPr>
            <a:r>
              <a:rPr lang="en-GB" dirty="0">
                <a:solidFill>
                  <a:schemeClr val="bg1"/>
                </a:solidFill>
              </a:rPr>
              <a:t>Because of bounded rationality, negotiations occur after individuals have invested in specific assets.  </a:t>
            </a:r>
          </a:p>
        </p:txBody>
      </p:sp>
      <p:sp>
        <p:nvSpPr>
          <p:cNvPr id="4" name="Callout con freccia in giù 3"/>
          <p:cNvSpPr/>
          <p:nvPr/>
        </p:nvSpPr>
        <p:spPr>
          <a:xfrm>
            <a:off x="762000" y="2971800"/>
            <a:ext cx="7162800" cy="1524000"/>
          </a:xfrm>
          <a:prstGeom prst="downArrowCallout">
            <a:avLst>
              <a:gd name="adj1" fmla="val 25000"/>
              <a:gd name="adj2" fmla="val 25000"/>
              <a:gd name="adj3" fmla="val 25000"/>
              <a:gd name="adj4" fmla="val 47218"/>
            </a:avLst>
          </a:prstGeom>
          <a:solidFill>
            <a:schemeClr val="accent6">
              <a:lumMod val="40000"/>
              <a:lumOff val="60000"/>
            </a:schemeClr>
          </a:solidFill>
          <a:ln>
            <a:solidFill>
              <a:srgbClr val="4597A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2800" b="1" dirty="0">
                <a:solidFill>
                  <a:schemeClr val="tx1"/>
                </a:solidFill>
                <a:ea typeface="ＭＳ Ｐゴシック" pitchFamily="112" charset="-128"/>
                <a:cs typeface="ＭＳ Ｐゴシック" pitchFamily="112" charset="-128"/>
              </a:rPr>
              <a:t>Ex-Ante Competition</a:t>
            </a:r>
          </a:p>
        </p:txBody>
      </p:sp>
      <p:sp>
        <p:nvSpPr>
          <p:cNvPr id="5" name="Rettangolo 4"/>
          <p:cNvSpPr/>
          <p:nvPr/>
        </p:nvSpPr>
        <p:spPr>
          <a:xfrm>
            <a:off x="609600" y="4495800"/>
            <a:ext cx="7467600" cy="762000"/>
          </a:xfrm>
          <a:prstGeom prst="rect">
            <a:avLst/>
          </a:prstGeom>
          <a:solidFill>
            <a:srgbClr val="9C9CDF"/>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2800" b="1" dirty="0">
                <a:solidFill>
                  <a:srgbClr val="FF0000"/>
                </a:solidFill>
                <a:ea typeface="ＭＳ Ｐゴシック" pitchFamily="112" charset="-128"/>
                <a:cs typeface="ＭＳ Ｐゴシック" pitchFamily="112" charset="-128"/>
              </a:rPr>
              <a:t>Ex-Post Bilateral Monopoly</a:t>
            </a:r>
          </a:p>
        </p:txBody>
      </p:sp>
      <p:sp>
        <p:nvSpPr>
          <p:cNvPr id="6" name="Callout con freccia in su 5"/>
          <p:cNvSpPr/>
          <p:nvPr/>
        </p:nvSpPr>
        <p:spPr>
          <a:xfrm>
            <a:off x="609600" y="5257800"/>
            <a:ext cx="7543800" cy="1371600"/>
          </a:xfrm>
          <a:prstGeom prst="upArrowCallout">
            <a:avLst/>
          </a:prstGeom>
          <a:solidFill>
            <a:srgbClr val="9C9CDF"/>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GB" b="1" dirty="0">
                <a:solidFill>
                  <a:schemeClr val="tx1"/>
                </a:solidFill>
                <a:ea typeface="MS PGothic" pitchFamily="34" charset="-128"/>
                <a:cs typeface="MS PGothic" pitchFamily="34" charset="-128"/>
              </a:rPr>
              <a:t>Ex-Post Transactions under Firms’ Governance.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olo 1"/>
          <p:cNvSpPr>
            <a:spLocks noGrp="1"/>
          </p:cNvSpPr>
          <p:nvPr>
            <p:ph type="title"/>
          </p:nvPr>
        </p:nvSpPr>
        <p:spPr>
          <a:xfrm>
            <a:off x="0" y="228600"/>
            <a:ext cx="9144000" cy="971550"/>
          </a:xfrm>
        </p:spPr>
        <p:txBody>
          <a:bodyPr/>
          <a:lstStyle/>
          <a:p>
            <a:pPr algn="ctr" eaLnBrk="1" hangingPunct="1"/>
            <a:r>
              <a:rPr lang="en-GB" sz="4000">
                <a:solidFill>
                  <a:srgbClr val="660066"/>
                </a:solidFill>
              </a:rPr>
              <a:t>Williamsons</a:t>
            </a:r>
            <a:r>
              <a:rPr lang="ja-JP" altLang="en-GB" sz="4000">
                <a:solidFill>
                  <a:srgbClr val="660066"/>
                </a:solidFill>
              </a:rPr>
              <a:t>’</a:t>
            </a:r>
            <a:r>
              <a:rPr lang="en-GB" altLang="ja-JP" sz="4000">
                <a:solidFill>
                  <a:srgbClr val="660066"/>
                </a:solidFill>
              </a:rPr>
              <a:t>s Fundamental Transformation</a:t>
            </a:r>
            <a:r>
              <a:rPr lang="en-GB" altLang="ja-JP" sz="4500">
                <a:solidFill>
                  <a:srgbClr val="660066"/>
                </a:solidFill>
              </a:rPr>
              <a:t>:</a:t>
            </a:r>
            <a:endParaRPr lang="en-GB" sz="4500">
              <a:solidFill>
                <a:srgbClr val="660066"/>
              </a:solidFill>
            </a:endParaRPr>
          </a:p>
        </p:txBody>
      </p:sp>
      <p:sp>
        <p:nvSpPr>
          <p:cNvPr id="54275" name="Segnaposto contenuto 2"/>
          <p:cNvSpPr>
            <a:spLocks noGrp="1"/>
          </p:cNvSpPr>
          <p:nvPr>
            <p:ph idx="1"/>
          </p:nvPr>
        </p:nvSpPr>
        <p:spPr>
          <a:xfrm>
            <a:off x="0" y="1447800"/>
            <a:ext cx="9144000" cy="1219200"/>
          </a:xfrm>
          <a:solidFill>
            <a:srgbClr val="FF0000"/>
          </a:solidFill>
        </p:spPr>
        <p:txBody>
          <a:bodyPr/>
          <a:lstStyle/>
          <a:p>
            <a:pPr eaLnBrk="1" hangingPunct="1">
              <a:buFont typeface="Wingdings 2" pitchFamily="8" charset="2"/>
              <a:buNone/>
            </a:pPr>
            <a:r>
              <a:rPr lang="en-GB" dirty="0">
                <a:solidFill>
                  <a:schemeClr val="bg1"/>
                </a:solidFill>
              </a:rPr>
              <a:t>Because of bounded rationality, negotiations occur after individuals have invested in specific assets.  </a:t>
            </a:r>
          </a:p>
        </p:txBody>
      </p:sp>
      <p:sp>
        <p:nvSpPr>
          <p:cNvPr id="4" name="Callout con freccia in giù 3"/>
          <p:cNvSpPr/>
          <p:nvPr/>
        </p:nvSpPr>
        <p:spPr>
          <a:xfrm>
            <a:off x="762000" y="2971800"/>
            <a:ext cx="7162800" cy="1524000"/>
          </a:xfrm>
          <a:prstGeom prst="downArrowCallout">
            <a:avLst>
              <a:gd name="adj1" fmla="val 25000"/>
              <a:gd name="adj2" fmla="val 25000"/>
              <a:gd name="adj3" fmla="val 25000"/>
              <a:gd name="adj4" fmla="val 47218"/>
            </a:avLst>
          </a:prstGeom>
          <a:solidFill>
            <a:schemeClr val="accent6">
              <a:lumMod val="40000"/>
              <a:lumOff val="60000"/>
            </a:schemeClr>
          </a:solidFill>
          <a:ln>
            <a:solidFill>
              <a:srgbClr val="4597A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2800" b="1" dirty="0">
                <a:solidFill>
                  <a:schemeClr val="tx1"/>
                </a:solidFill>
                <a:ea typeface="ＭＳ Ｐゴシック" pitchFamily="112" charset="-128"/>
                <a:cs typeface="ＭＳ Ｐゴシック" pitchFamily="112" charset="-128"/>
              </a:rPr>
              <a:t>Ex-Ante Competition</a:t>
            </a:r>
          </a:p>
        </p:txBody>
      </p:sp>
      <p:sp>
        <p:nvSpPr>
          <p:cNvPr id="5" name="Rettangolo 4"/>
          <p:cNvSpPr/>
          <p:nvPr/>
        </p:nvSpPr>
        <p:spPr>
          <a:xfrm>
            <a:off x="609600" y="4495800"/>
            <a:ext cx="7467600" cy="762000"/>
          </a:xfrm>
          <a:prstGeom prst="rect">
            <a:avLst/>
          </a:prstGeom>
          <a:solidFill>
            <a:srgbClr val="9C9CDF"/>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2800" b="1" dirty="0">
                <a:solidFill>
                  <a:srgbClr val="FF0000"/>
                </a:solidFill>
                <a:ea typeface="ＭＳ Ｐゴシック" pitchFamily="112" charset="-128"/>
                <a:cs typeface="ＭＳ Ｐゴシック" pitchFamily="112" charset="-128"/>
              </a:rPr>
              <a:t>Ex-Post Bilateral Monopoly</a:t>
            </a:r>
          </a:p>
        </p:txBody>
      </p:sp>
      <p:sp>
        <p:nvSpPr>
          <p:cNvPr id="6" name="Callout con freccia in su 5"/>
          <p:cNvSpPr/>
          <p:nvPr/>
        </p:nvSpPr>
        <p:spPr>
          <a:xfrm>
            <a:off x="609600" y="5257800"/>
            <a:ext cx="7543800" cy="1371600"/>
          </a:xfrm>
          <a:prstGeom prst="upArrowCallout">
            <a:avLst/>
          </a:prstGeom>
          <a:solidFill>
            <a:srgbClr val="9C9CDF"/>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GB" b="1" dirty="0">
                <a:solidFill>
                  <a:schemeClr val="tx1"/>
                </a:solidFill>
                <a:ea typeface="MS PGothic" pitchFamily="34" charset="-128"/>
                <a:cs typeface="MS PGothic" pitchFamily="34" charset="-128"/>
              </a:rPr>
              <a:t>Ex-Post Transactions under Firms’ Governance.</a:t>
            </a:r>
          </a:p>
        </p:txBody>
      </p:sp>
    </p:spTree>
    <p:extLst>
      <p:ext uri="{BB962C8B-B14F-4D97-AF65-F5344CB8AC3E}">
        <p14:creationId xmlns:p14="http://schemas.microsoft.com/office/powerpoint/2010/main" val="24703422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olo 1"/>
          <p:cNvSpPr>
            <a:spLocks noGrp="1"/>
          </p:cNvSpPr>
          <p:nvPr>
            <p:ph type="title"/>
          </p:nvPr>
        </p:nvSpPr>
        <p:spPr>
          <a:xfrm>
            <a:off x="0" y="228600"/>
            <a:ext cx="9144000" cy="971550"/>
          </a:xfrm>
        </p:spPr>
        <p:txBody>
          <a:bodyPr/>
          <a:lstStyle/>
          <a:p>
            <a:pPr algn="ctr" eaLnBrk="1" hangingPunct="1"/>
            <a:r>
              <a:rPr lang="it-IT" sz="4000" dirty="0">
                <a:solidFill>
                  <a:srgbClr val="660066"/>
                </a:solidFill>
              </a:rPr>
              <a:t> </a:t>
            </a:r>
            <a:r>
              <a:rPr lang="it-IT" sz="4000" dirty="0" err="1">
                <a:solidFill>
                  <a:srgbClr val="660066"/>
                </a:solidFill>
              </a:rPr>
              <a:t>Hart</a:t>
            </a:r>
            <a:r>
              <a:rPr lang="it-IT" sz="4000" dirty="0">
                <a:solidFill>
                  <a:srgbClr val="660066"/>
                </a:solidFill>
              </a:rPr>
              <a:t>’</a:t>
            </a:r>
            <a:r>
              <a:rPr lang="it-IT" sz="4000" dirty="0" err="1">
                <a:solidFill>
                  <a:srgbClr val="660066"/>
                </a:solidFill>
              </a:rPr>
              <a:t>s</a:t>
            </a:r>
            <a:r>
              <a:rPr lang="it-IT" sz="4000" dirty="0">
                <a:solidFill>
                  <a:srgbClr val="660066"/>
                </a:solidFill>
              </a:rPr>
              <a:t> </a:t>
            </a:r>
            <a:r>
              <a:rPr lang="it-IT" sz="4000" dirty="0" err="1">
                <a:solidFill>
                  <a:srgbClr val="660066"/>
                </a:solidFill>
              </a:rPr>
              <a:t>non-fundamental</a:t>
            </a:r>
            <a:r>
              <a:rPr lang="it-IT" sz="4000" dirty="0">
                <a:solidFill>
                  <a:srgbClr val="660066"/>
                </a:solidFill>
              </a:rPr>
              <a:t> </a:t>
            </a:r>
            <a:r>
              <a:rPr lang="it-IT" sz="4000" dirty="0" err="1">
                <a:solidFill>
                  <a:srgbClr val="660066"/>
                </a:solidFill>
              </a:rPr>
              <a:t>transformation</a:t>
            </a:r>
            <a:r>
              <a:rPr lang="en-GB" altLang="ja-JP" sz="4500" dirty="0">
                <a:solidFill>
                  <a:srgbClr val="660066"/>
                </a:solidFill>
              </a:rPr>
              <a:t>:</a:t>
            </a:r>
            <a:endParaRPr lang="en-GB" sz="4500" dirty="0">
              <a:solidFill>
                <a:srgbClr val="660066"/>
              </a:solidFill>
            </a:endParaRPr>
          </a:p>
        </p:txBody>
      </p:sp>
      <p:sp>
        <p:nvSpPr>
          <p:cNvPr id="54275" name="Segnaposto contenuto 2"/>
          <p:cNvSpPr>
            <a:spLocks noGrp="1"/>
          </p:cNvSpPr>
          <p:nvPr>
            <p:ph idx="1"/>
          </p:nvPr>
        </p:nvSpPr>
        <p:spPr>
          <a:xfrm>
            <a:off x="0" y="1219200"/>
            <a:ext cx="9144000" cy="1219200"/>
          </a:xfrm>
          <a:solidFill>
            <a:srgbClr val="FF0000"/>
          </a:solidFill>
        </p:spPr>
        <p:txBody>
          <a:bodyPr/>
          <a:lstStyle/>
          <a:p>
            <a:pPr eaLnBrk="1" hangingPunct="1">
              <a:buFont typeface="Wingdings 2" pitchFamily="8" charset="2"/>
              <a:buNone/>
            </a:pPr>
            <a:r>
              <a:rPr lang="en-GB" dirty="0">
                <a:solidFill>
                  <a:schemeClr val="bg1"/>
                </a:solidFill>
              </a:rPr>
              <a:t>Lacking courts’ verification, ex-post bargaining is not constrained by competitive markets.  </a:t>
            </a:r>
          </a:p>
        </p:txBody>
      </p:sp>
      <p:sp>
        <p:nvSpPr>
          <p:cNvPr id="4" name="Callout con freccia in giù 3"/>
          <p:cNvSpPr/>
          <p:nvPr/>
        </p:nvSpPr>
        <p:spPr>
          <a:xfrm>
            <a:off x="762000" y="2971800"/>
            <a:ext cx="7162800" cy="1524000"/>
          </a:xfrm>
          <a:prstGeom prst="downArrowCallout">
            <a:avLst>
              <a:gd name="adj1" fmla="val 25000"/>
              <a:gd name="adj2" fmla="val 25000"/>
              <a:gd name="adj3" fmla="val 25000"/>
              <a:gd name="adj4" fmla="val 47218"/>
            </a:avLst>
          </a:prstGeom>
          <a:solidFill>
            <a:srgbClr val="9C9CDF"/>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2800" b="1" dirty="0">
                <a:solidFill>
                  <a:schemeClr val="tx1"/>
                </a:solidFill>
                <a:ea typeface="ＭＳ Ｐゴシック" pitchFamily="112" charset="-128"/>
                <a:cs typeface="ＭＳ Ｐゴシック" pitchFamily="112" charset="-128"/>
              </a:rPr>
              <a:t>Ex-Ante Competition</a:t>
            </a:r>
          </a:p>
        </p:txBody>
      </p:sp>
      <p:sp>
        <p:nvSpPr>
          <p:cNvPr id="5" name="Rettangolo 4"/>
          <p:cNvSpPr/>
          <p:nvPr/>
        </p:nvSpPr>
        <p:spPr>
          <a:xfrm>
            <a:off x="609600" y="4495800"/>
            <a:ext cx="7467600" cy="762000"/>
          </a:xfrm>
          <a:prstGeom prst="rect">
            <a:avLst/>
          </a:prstGeom>
          <a:solidFill>
            <a:srgbClr val="9C9CDF"/>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2800" b="1" dirty="0">
                <a:solidFill>
                  <a:srgbClr val="FF0000"/>
                </a:solidFill>
                <a:ea typeface="ＭＳ Ｐゴシック" pitchFamily="112" charset="-128"/>
                <a:cs typeface="ＭＳ Ｐゴシック" pitchFamily="112" charset="-128"/>
              </a:rPr>
              <a:t>Ex-Post Bilateral Monopoly</a:t>
            </a:r>
          </a:p>
        </p:txBody>
      </p:sp>
      <p:sp>
        <p:nvSpPr>
          <p:cNvPr id="6" name="Callout con freccia in su 5"/>
          <p:cNvSpPr/>
          <p:nvPr/>
        </p:nvSpPr>
        <p:spPr>
          <a:xfrm>
            <a:off x="609600" y="5257800"/>
            <a:ext cx="7543800" cy="1371600"/>
          </a:xfrm>
          <a:prstGeom prst="upArrowCallout">
            <a:avLst/>
          </a:prstGeom>
          <a:solidFill>
            <a:srgbClr val="9C9CDF"/>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GB" b="1" dirty="0">
                <a:solidFill>
                  <a:schemeClr val="tx1"/>
                </a:solidFill>
                <a:ea typeface="MS PGothic" pitchFamily="34" charset="-128"/>
                <a:cs typeface="MS PGothic" pitchFamily="34" charset="-128"/>
              </a:rPr>
              <a:t>Ex-ante competitive exchanges of property rights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609600" y="304800"/>
            <a:ext cx="7772400" cy="1143000"/>
          </a:xfrm>
        </p:spPr>
        <p:txBody>
          <a:bodyPr/>
          <a:lstStyle/>
          <a:p>
            <a:pPr eaLnBrk="1" hangingPunct="1"/>
            <a:r>
              <a:rPr lang="it-IT">
                <a:solidFill>
                  <a:srgbClr val="FF0066"/>
                </a:solidFill>
                <a:ea typeface="ＭＳ Ｐゴシック" charset="0"/>
                <a:cs typeface="ＭＳ Ｐゴシック" charset="0"/>
              </a:rPr>
              <a:t>Limitations of the GHM model.</a:t>
            </a:r>
            <a:endParaRPr lang="it-IT">
              <a:ea typeface="ＭＳ Ｐゴシック" charset="0"/>
              <a:cs typeface="ＭＳ Ｐゴシック" charset="0"/>
            </a:endParaRPr>
          </a:p>
        </p:txBody>
      </p:sp>
      <p:sp>
        <p:nvSpPr>
          <p:cNvPr id="122883" name="Rectangle 6"/>
          <p:cNvSpPr>
            <a:spLocks noChangeArrowheads="1"/>
          </p:cNvSpPr>
          <p:nvPr/>
        </p:nvSpPr>
        <p:spPr bwMode="auto">
          <a:xfrm>
            <a:off x="609600" y="1676400"/>
            <a:ext cx="7869238" cy="4478338"/>
          </a:xfrm>
          <a:prstGeom prst="rect">
            <a:avLst/>
          </a:prstGeom>
          <a:noFill/>
          <a:ln w="9525">
            <a:noFill/>
            <a:miter lim="800000"/>
            <a:headEnd/>
            <a:tailEnd/>
          </a:ln>
        </p:spPr>
        <p:txBody>
          <a:bodyPr>
            <a:prstTxWarp prst="textNoShape">
              <a:avLst/>
            </a:prstTxWarp>
            <a:spAutoFit/>
          </a:bodyPr>
          <a:lstStyle/>
          <a:p>
            <a:r>
              <a:rPr lang="it-IT" sz="3200"/>
              <a:t>One way relation between technology and property rights.</a:t>
            </a:r>
          </a:p>
          <a:p>
            <a:endParaRPr lang="it-IT" sz="3200"/>
          </a:p>
          <a:p>
            <a:r>
              <a:rPr lang="it-IT" sz="3200"/>
              <a:t>Identification between ownership and control.</a:t>
            </a:r>
          </a:p>
          <a:p>
            <a:endParaRPr lang="it-IT" sz="3200"/>
          </a:p>
          <a:p>
            <a:r>
              <a:rPr lang="it-IT" sz="3200"/>
              <a:t>No genuine theory of the firm as private governance.</a:t>
            </a:r>
          </a:p>
          <a:p>
            <a:endParaRPr lang="it-IT" sz="3200"/>
          </a:p>
          <a:p>
            <a:r>
              <a:rPr lang="it-IT" sz="3200"/>
              <a:t>Swiss Cheese Assumption.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olo 1"/>
          <p:cNvSpPr>
            <a:spLocks noGrp="1"/>
          </p:cNvSpPr>
          <p:nvPr>
            <p:ph type="title"/>
          </p:nvPr>
        </p:nvSpPr>
        <p:spPr>
          <a:solidFill>
            <a:srgbClr val="FFFFFF"/>
          </a:solidFill>
        </p:spPr>
        <p:txBody>
          <a:bodyPr/>
          <a:lstStyle/>
          <a:p>
            <a:pPr eaLnBrk="1" hangingPunct="1"/>
            <a:r>
              <a:rPr lang="en-GB" dirty="0">
                <a:ea typeface="ヒラギノ角ゴ Pro W3" pitchFamily="-107" charset="-128"/>
                <a:cs typeface="ヒラギノ角ゴ Pro W3" pitchFamily="-107" charset="-128"/>
              </a:rPr>
              <a:t> Ronald vs. Ronald</a:t>
            </a:r>
          </a:p>
        </p:txBody>
      </p:sp>
      <p:sp>
        <p:nvSpPr>
          <p:cNvPr id="54275" name="Segnaposto contenuto 2"/>
          <p:cNvSpPr>
            <a:spLocks noGrp="1"/>
          </p:cNvSpPr>
          <p:nvPr>
            <p:ph idx="1"/>
          </p:nvPr>
        </p:nvSpPr>
        <p:spPr/>
        <p:txBody>
          <a:bodyPr/>
          <a:lstStyle/>
          <a:p>
            <a:pPr eaLnBrk="1" hangingPunct="1"/>
            <a:r>
              <a:rPr lang="en-GB">
                <a:ea typeface="ヒラギノ角ゴ Pro W3" pitchFamily="-107" charset="-128"/>
                <a:cs typeface="ヒラギノ角ゴ Pro W3" pitchFamily="-107" charset="-128"/>
              </a:rPr>
              <a:t>The Young(er)                                The Old</a:t>
            </a:r>
          </a:p>
        </p:txBody>
      </p:sp>
      <p:pic>
        <p:nvPicPr>
          <p:cNvPr id="54276" name="Immagine 3"/>
          <p:cNvPicPr>
            <a:picLocks noChangeAspect="1"/>
          </p:cNvPicPr>
          <p:nvPr/>
        </p:nvPicPr>
        <p:blipFill>
          <a:blip r:embed="rId2"/>
          <a:srcRect/>
          <a:stretch>
            <a:fillRect/>
          </a:stretch>
        </p:blipFill>
        <p:spPr bwMode="auto">
          <a:xfrm>
            <a:off x="914400" y="3048000"/>
            <a:ext cx="2228850" cy="2984500"/>
          </a:xfrm>
          <a:prstGeom prst="rect">
            <a:avLst/>
          </a:prstGeom>
          <a:noFill/>
          <a:ln w="9525">
            <a:noFill/>
            <a:miter lim="800000"/>
            <a:headEnd/>
            <a:tailEnd/>
          </a:ln>
        </p:spPr>
      </p:pic>
      <p:pic>
        <p:nvPicPr>
          <p:cNvPr id="54277" name="Immagine 4"/>
          <p:cNvPicPr>
            <a:picLocks noChangeAspect="1"/>
          </p:cNvPicPr>
          <p:nvPr/>
        </p:nvPicPr>
        <p:blipFill>
          <a:blip r:embed="rId3"/>
          <a:srcRect/>
          <a:stretch>
            <a:fillRect/>
          </a:stretch>
        </p:blipFill>
        <p:spPr bwMode="auto">
          <a:xfrm>
            <a:off x="6324600" y="3200400"/>
            <a:ext cx="2109787" cy="2986087"/>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062664" cy="5411688"/>
          </a:xfrm>
          <a:solidFill>
            <a:srgbClr val="EEECE1"/>
          </a:solidFill>
          <a:ln>
            <a:solidFill>
              <a:srgbClr val="FF0066"/>
            </a:solidFill>
          </a:ln>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br>
              <a:rPr lang="en-US" b="1" dirty="0">
                <a:solidFill>
                  <a:srgbClr val="FF0000"/>
                </a:solidFill>
              </a:rPr>
            </a:br>
            <a:r>
              <a:rPr lang="en-US" sz="8000" dirty="0">
                <a:solidFill>
                  <a:srgbClr val="660066"/>
                </a:solidFill>
              </a:rPr>
              <a:t>3</a:t>
            </a:r>
            <a:br>
              <a:rPr lang="en-US" sz="8000" dirty="0">
                <a:solidFill>
                  <a:srgbClr val="660066"/>
                </a:solidFill>
              </a:rPr>
            </a:br>
            <a:r>
              <a:rPr lang="en-US" dirty="0">
                <a:solidFill>
                  <a:srgbClr val="660066"/>
                </a:solidFill>
              </a:rPr>
              <a:t> </a:t>
            </a:r>
            <a:r>
              <a:rPr lang="en-US" dirty="0"/>
              <a:t>Technology and property rights</a:t>
            </a:r>
            <a:r>
              <a:rPr lang="it-IT" dirty="0"/>
              <a:t> </a:t>
            </a:r>
            <a:r>
              <a:rPr lang="it-IT" dirty="0">
                <a:solidFill>
                  <a:srgbClr val="660066"/>
                </a:solidFill>
              </a:rPr>
              <a:t> </a:t>
            </a:r>
            <a:endParaRPr lang="en-US" spc="50" dirty="0">
              <a:ln w="11430"/>
              <a:solidFill>
                <a:srgbClr val="660066"/>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1289460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idx="4294967295"/>
          </p:nvPr>
        </p:nvSpPr>
        <p:spPr>
          <a:xfrm>
            <a:off x="609600" y="0"/>
            <a:ext cx="7772400" cy="1143000"/>
          </a:xfrm>
        </p:spPr>
        <p:txBody>
          <a:bodyPr/>
          <a:lstStyle/>
          <a:p>
            <a:pPr eaLnBrk="1" hangingPunct="1"/>
            <a:r>
              <a:rPr lang="en-GB">
                <a:solidFill>
                  <a:srgbClr val="FF0000"/>
                </a:solidFill>
                <a:ea typeface="ＭＳ Ｐゴシック" charset="0"/>
                <a:cs typeface="ＭＳ Ｐゴシック" charset="0"/>
              </a:rPr>
              <a:t>Institutional Substitution and Institutional Complementarity</a:t>
            </a:r>
            <a:r>
              <a:rPr lang="en-GB">
                <a:ea typeface="ＭＳ Ｐゴシック" charset="0"/>
                <a:cs typeface="ＭＳ Ｐゴシック" charset="0"/>
              </a:rPr>
              <a:t> </a:t>
            </a:r>
          </a:p>
        </p:txBody>
      </p:sp>
      <p:sp>
        <p:nvSpPr>
          <p:cNvPr id="133123" name="Rectangle 3"/>
          <p:cNvSpPr>
            <a:spLocks noChangeArrowheads="1"/>
          </p:cNvSpPr>
          <p:nvPr/>
        </p:nvSpPr>
        <p:spPr bwMode="auto">
          <a:xfrm>
            <a:off x="228600" y="1295400"/>
            <a:ext cx="8666163" cy="2657475"/>
          </a:xfrm>
          <a:prstGeom prst="rect">
            <a:avLst/>
          </a:prstGeom>
          <a:solidFill>
            <a:schemeClr val="bg1"/>
          </a:solidFill>
          <a:ln w="9525">
            <a:solidFill>
              <a:srgbClr val="996633"/>
            </a:solidFill>
            <a:miter lim="800000"/>
            <a:headEnd/>
            <a:tailEnd/>
          </a:ln>
        </p:spPr>
        <p:txBody>
          <a:bodyPr wrap="none">
            <a:prstTxWarp prst="textNoShape">
              <a:avLst/>
            </a:prstTxWarp>
            <a:spAutoFit/>
          </a:bodyPr>
          <a:lstStyle/>
          <a:p>
            <a:pPr marL="457200" indent="-457200"/>
            <a:r>
              <a:rPr lang="en-GB"/>
              <a:t>Scarcity does not only involve substitution but also complementarity</a:t>
            </a:r>
          </a:p>
          <a:p>
            <a:pPr marL="457200" indent="-457200"/>
            <a:r>
              <a:rPr lang="en-GB"/>
              <a:t>problems.</a:t>
            </a:r>
          </a:p>
          <a:p>
            <a:pPr marL="457200" indent="-457200"/>
            <a:r>
              <a:rPr lang="en-GB"/>
              <a:t>This is true for both standard economic resources and for institutions.</a:t>
            </a:r>
          </a:p>
          <a:p>
            <a:pPr marL="457200" indent="-457200"/>
            <a:r>
              <a:rPr lang="en-GB"/>
              <a:t>Two different questions arise:</a:t>
            </a:r>
          </a:p>
          <a:p>
            <a:pPr marL="457200" indent="-457200">
              <a:buFont typeface="Times" pitchFamily="-107" charset="0"/>
              <a:buNone/>
            </a:pPr>
            <a:r>
              <a:rPr lang="en-GB">
                <a:solidFill>
                  <a:srgbClr val="FF0000"/>
                </a:solidFill>
              </a:rPr>
              <a:t>a)</a:t>
            </a:r>
            <a:r>
              <a:rPr lang="en-GB"/>
              <a:t>   Which institutions can replace other institutions?</a:t>
            </a:r>
          </a:p>
          <a:p>
            <a:pPr marL="457200" indent="-457200">
              <a:buFont typeface="Times" pitchFamily="-107" charset="0"/>
              <a:buNone/>
            </a:pPr>
            <a:r>
              <a:rPr lang="en-GB">
                <a:solidFill>
                  <a:srgbClr val="FF0000"/>
                </a:solidFill>
              </a:rPr>
              <a:t>b)</a:t>
            </a:r>
            <a:r>
              <a:rPr lang="en-GB"/>
              <a:t>   Which institutions can favour some institutions instead </a:t>
            </a:r>
          </a:p>
          <a:p>
            <a:pPr marL="457200" indent="-457200">
              <a:buFont typeface="Times" pitchFamily="-107" charset="0"/>
              <a:buNone/>
            </a:pPr>
            <a:r>
              <a:rPr lang="en-GB"/>
              <a:t>      of other institutions? </a:t>
            </a:r>
          </a:p>
        </p:txBody>
      </p:sp>
      <p:sp>
        <p:nvSpPr>
          <p:cNvPr id="133124" name="Rectangle 4"/>
          <p:cNvSpPr>
            <a:spLocks noChangeArrowheads="1"/>
          </p:cNvSpPr>
          <p:nvPr/>
        </p:nvSpPr>
        <p:spPr bwMode="auto">
          <a:xfrm>
            <a:off x="152400" y="4191000"/>
            <a:ext cx="8615363" cy="2657475"/>
          </a:xfrm>
          <a:prstGeom prst="rect">
            <a:avLst/>
          </a:prstGeom>
          <a:solidFill>
            <a:srgbClr val="FFFFFF"/>
          </a:solidFill>
          <a:ln w="9525">
            <a:solidFill>
              <a:schemeClr val="accent2"/>
            </a:solidFill>
            <a:miter lim="800000"/>
            <a:headEnd/>
            <a:tailEnd/>
          </a:ln>
        </p:spPr>
        <p:txBody>
          <a:bodyPr wrap="none">
            <a:prstTxWarp prst="textNoShape">
              <a:avLst/>
            </a:prstTxWarp>
            <a:spAutoFit/>
          </a:bodyPr>
          <a:lstStyle/>
          <a:p>
            <a:r>
              <a:rPr lang="en-GB"/>
              <a:t>The questions </a:t>
            </a:r>
            <a:r>
              <a:rPr lang="en-GB">
                <a:solidFill>
                  <a:srgbClr val="FF0000"/>
                </a:solidFill>
              </a:rPr>
              <a:t>a)</a:t>
            </a:r>
            <a:r>
              <a:rPr lang="en-GB"/>
              <a:t> and </a:t>
            </a:r>
            <a:r>
              <a:rPr lang="en-GB">
                <a:solidFill>
                  <a:srgbClr val="FF0000"/>
                </a:solidFill>
              </a:rPr>
              <a:t>b)</a:t>
            </a:r>
            <a:r>
              <a:rPr lang="en-GB"/>
              <a:t> are related:</a:t>
            </a:r>
          </a:p>
          <a:p>
            <a:r>
              <a:rPr lang="en-GB"/>
              <a:t>When following Coase we say that, under some circumstances,</a:t>
            </a:r>
          </a:p>
          <a:p>
            <a:r>
              <a:rPr lang="en-GB"/>
              <a:t> there is tendency to replace markets with firms </a:t>
            </a:r>
            <a:r>
              <a:rPr lang="en-GB">
                <a:solidFill>
                  <a:srgbClr val="FF0000"/>
                </a:solidFill>
              </a:rPr>
              <a:t>we should not forget</a:t>
            </a:r>
            <a:endParaRPr lang="en-GB"/>
          </a:p>
          <a:p>
            <a:r>
              <a:rPr lang="en-GB"/>
              <a:t>that this tendency may be favoured by the fact that  </a:t>
            </a:r>
          </a:p>
          <a:p>
            <a:r>
              <a:rPr lang="en-GB"/>
              <a:t>the public ordering has very incomplete rules and poor enforcement. </a:t>
            </a:r>
          </a:p>
          <a:p>
            <a:r>
              <a:rPr lang="en-GB">
                <a:solidFill>
                  <a:srgbClr val="FF0000"/>
                </a:solidFill>
              </a:rPr>
              <a:t>Markets and the public ordering are complementary institutions.</a:t>
            </a:r>
          </a:p>
          <a:p>
            <a:r>
              <a:rPr lang="en-GB"/>
              <a:t>(Fuller L. L. 1969, Pagano IRLE 2000) </a:t>
            </a:r>
          </a:p>
        </p:txBody>
      </p:sp>
      <p:sp>
        <p:nvSpPr>
          <p:cNvPr id="133125" name="Rectangle 5"/>
          <p:cNvSpPr>
            <a:spLocks noGrp="1" noChangeArrowheads="1"/>
          </p:cNvSpPr>
          <p:nvPr>
            <p:ph type="body" idx="4294967295"/>
          </p:nvPr>
        </p:nvSpPr>
        <p:spPr/>
        <p:txBody>
          <a:bodyPr/>
          <a:lstStyle/>
          <a:p>
            <a:pPr eaLnBrk="1" hangingPunct="1">
              <a:lnSpc>
                <a:spcPct val="90000"/>
              </a:lnSpc>
              <a:buFontTx/>
              <a:buNone/>
            </a:pPr>
            <a:endParaRPr lang="en-GB" sz="2400">
              <a:ea typeface="ＭＳ Ｐゴシック" charset="0"/>
              <a:cs typeface="ＭＳ Ｐゴシック" charset="0"/>
            </a:endParaRPr>
          </a:p>
          <a:p>
            <a:pPr eaLnBrk="1" hangingPunct="1">
              <a:lnSpc>
                <a:spcPct val="90000"/>
              </a:lnSpc>
              <a:buFontTx/>
              <a:buNone/>
            </a:pPr>
            <a:endParaRPr lang="en-GB" sz="2400">
              <a:ea typeface="ＭＳ Ｐゴシック" charset="0"/>
              <a:cs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2"/>
          <p:cNvSpPr>
            <a:spLocks noGrp="1" noChangeArrowheads="1"/>
          </p:cNvSpPr>
          <p:nvPr>
            <p:ph type="title"/>
          </p:nvPr>
        </p:nvSpPr>
        <p:spPr>
          <a:xfrm>
            <a:off x="539750" y="188913"/>
            <a:ext cx="8229600" cy="652462"/>
          </a:xfrm>
        </p:spPr>
        <p:txBody>
          <a:bodyPr/>
          <a:lstStyle/>
          <a:p>
            <a:pPr eaLnBrk="1" hangingPunct="1"/>
            <a:r>
              <a:rPr lang="en-US" sz="2800">
                <a:solidFill>
                  <a:srgbClr val="FF0000"/>
                </a:solidFill>
                <a:latin typeface="Arial Narrow" pitchFamily="-107" charset="0"/>
                <a:ea typeface="ＭＳ Ｐゴシック" charset="0"/>
                <a:cs typeface="ＭＳ Ｐゴシック" charset="0"/>
              </a:rPr>
              <a:t>The Notion of Institutional Complementarity </a:t>
            </a:r>
            <a:r>
              <a:rPr lang="en-US" sz="2800">
                <a:solidFill>
                  <a:schemeClr val="tx1"/>
                </a:solidFill>
                <a:latin typeface="Arial Narrow" pitchFamily="-107" charset="0"/>
                <a:ea typeface="ＭＳ Ｐゴシック" charset="0"/>
                <a:cs typeface="ＭＳ Ｐゴシック" charset="0"/>
              </a:rPr>
              <a:t>(</a:t>
            </a:r>
            <a:r>
              <a:rPr lang="en-US" sz="3200" b="1">
                <a:solidFill>
                  <a:schemeClr val="tx1"/>
                </a:solidFill>
                <a:ea typeface="ＭＳ Ｐゴシック" charset="0"/>
                <a:cs typeface="ＭＳ Ｐゴシック" charset="0"/>
              </a:rPr>
              <a:t>Aoki, 2001)</a:t>
            </a:r>
            <a:endParaRPr lang="en-US" b="1">
              <a:solidFill>
                <a:schemeClr val="tx1"/>
              </a:solidFill>
              <a:ea typeface="ＭＳ Ｐゴシック" charset="0"/>
              <a:cs typeface="ＭＳ Ｐゴシック" charset="0"/>
            </a:endParaRPr>
          </a:p>
        </p:txBody>
      </p:sp>
      <p:sp>
        <p:nvSpPr>
          <p:cNvPr id="135173" name="Rectangle 3"/>
          <p:cNvSpPr>
            <a:spLocks noGrp="1" noChangeArrowheads="1"/>
          </p:cNvSpPr>
          <p:nvPr>
            <p:ph type="body" sz="half" idx="1"/>
          </p:nvPr>
        </p:nvSpPr>
        <p:spPr>
          <a:xfrm>
            <a:off x="457200" y="908050"/>
            <a:ext cx="8435975" cy="5689600"/>
          </a:xfrm>
        </p:spPr>
        <p:txBody>
          <a:bodyPr/>
          <a:lstStyle/>
          <a:p>
            <a:pPr marL="609600" indent="-609600" algn="just" eaLnBrk="1" hangingPunct="1">
              <a:lnSpc>
                <a:spcPct val="90000"/>
              </a:lnSpc>
            </a:pPr>
            <a:r>
              <a:rPr lang="en-US" sz="2000" b="1">
                <a:latin typeface="Arial Narrow" pitchFamily="-107" charset="0"/>
                <a:ea typeface="ＭＳ Ｐゴシック" charset="0"/>
                <a:cs typeface="ＭＳ Ｐゴシック" charset="0"/>
              </a:rPr>
              <a:t>Economic agents face different domains of games in selecting their choice in a given institutional framework; choices in one domain act as exogenous parameters in other domains and vice-versa</a:t>
            </a:r>
          </a:p>
          <a:p>
            <a:pPr marL="609600" indent="-609600" algn="just" eaLnBrk="1" hangingPunct="1">
              <a:lnSpc>
                <a:spcPct val="90000"/>
              </a:lnSpc>
              <a:buFontTx/>
              <a:buNone/>
            </a:pPr>
            <a:r>
              <a:rPr lang="en-US" sz="2000" b="1">
                <a:solidFill>
                  <a:srgbClr val="FF0000"/>
                </a:solidFill>
                <a:latin typeface="Arial Narrow" pitchFamily="-107" charset="0"/>
                <a:ea typeface="ＭＳ Ｐゴシック" charset="0"/>
                <a:cs typeface="ＭＳ Ｐゴシック" charset="0"/>
              </a:rPr>
              <a:t>EXAMPLE:</a:t>
            </a:r>
          </a:p>
          <a:p>
            <a:pPr marL="609600" indent="-609600" algn="just" eaLnBrk="1" hangingPunct="1">
              <a:lnSpc>
                <a:spcPct val="90000"/>
              </a:lnSpc>
            </a:pPr>
            <a:r>
              <a:rPr lang="en-US" sz="2000" b="1">
                <a:latin typeface="Arial Narrow" pitchFamily="-107" charset="0"/>
                <a:ea typeface="ＭＳ Ｐゴシック" charset="0"/>
                <a:cs typeface="ＭＳ Ｐゴシック" charset="0"/>
              </a:rPr>
              <a:t>two domains of choices X and Y; {X1, X2} and {Y1, Y2}, with agents i choosing in X and agents j choosing in Y, according to their utilities (respectively, u for i and v for j). </a:t>
            </a:r>
          </a:p>
          <a:p>
            <a:pPr marL="609600" indent="-609600" algn="just" eaLnBrk="1" hangingPunct="1">
              <a:lnSpc>
                <a:spcPct val="90000"/>
              </a:lnSpc>
            </a:pPr>
            <a:r>
              <a:rPr lang="en-US" sz="2000" b="1">
                <a:solidFill>
                  <a:srgbClr val="FF0000"/>
                </a:solidFill>
                <a:latin typeface="Arial Narrow" pitchFamily="-107" charset="0"/>
                <a:ea typeface="ＭＳ Ｐゴシック" charset="0"/>
                <a:cs typeface="ＭＳ Ｐゴシック" charset="0"/>
              </a:rPr>
              <a:t>a)	for agent i</a:t>
            </a:r>
            <a:r>
              <a:rPr lang="en-US" sz="2000" b="1">
                <a:solidFill>
                  <a:schemeClr val="hlink"/>
                </a:solidFill>
                <a:latin typeface="Arial Narrow" pitchFamily="-107" charset="0"/>
                <a:ea typeface="ＭＳ Ｐゴシック" charset="0"/>
                <a:cs typeface="ＭＳ Ｐゴシック" charset="0"/>
              </a:rPr>
              <a:t>  </a:t>
            </a:r>
            <a:endParaRPr lang="en-US" sz="2000" b="1">
              <a:latin typeface="Arial Narrow" pitchFamily="-107" charset="0"/>
              <a:ea typeface="ＭＳ Ｐゴシック" charset="0"/>
              <a:cs typeface="ＭＳ Ｐゴシック" charset="0"/>
            </a:endParaRPr>
          </a:p>
          <a:p>
            <a:pPr marL="609600" indent="-609600" algn="just" eaLnBrk="1" hangingPunct="1">
              <a:lnSpc>
                <a:spcPct val="90000"/>
              </a:lnSpc>
              <a:buFontTx/>
              <a:buNone/>
            </a:pPr>
            <a:endParaRPr lang="en-US" sz="2000" b="1">
              <a:latin typeface="Arial Narrow" pitchFamily="-107" charset="0"/>
              <a:ea typeface="ＭＳ Ｐゴシック" charset="0"/>
              <a:cs typeface="ＭＳ Ｐゴシック" charset="0"/>
            </a:endParaRPr>
          </a:p>
          <a:p>
            <a:pPr marL="609600" indent="-609600" algn="just" eaLnBrk="1" hangingPunct="1">
              <a:lnSpc>
                <a:spcPct val="90000"/>
              </a:lnSpc>
            </a:pPr>
            <a:r>
              <a:rPr lang="en-US" sz="2000" b="1">
                <a:solidFill>
                  <a:srgbClr val="FF0000"/>
                </a:solidFill>
                <a:latin typeface="Arial Narrow" pitchFamily="-107" charset="0"/>
                <a:ea typeface="ＭＳ Ｐゴシック" charset="0"/>
                <a:cs typeface="ＭＳ Ｐゴシック" charset="0"/>
              </a:rPr>
              <a:t>b) for agent j</a:t>
            </a:r>
            <a:r>
              <a:rPr lang="en-US" sz="2000" b="1">
                <a:solidFill>
                  <a:schemeClr val="hlink"/>
                </a:solidFill>
                <a:latin typeface="Arial Narrow" pitchFamily="-107" charset="0"/>
                <a:ea typeface="ＭＳ Ｐゴシック" charset="0"/>
                <a:cs typeface="ＭＳ Ｐゴシック" charset="0"/>
              </a:rPr>
              <a:t>   </a:t>
            </a:r>
          </a:p>
          <a:p>
            <a:pPr marL="609600" indent="-609600" algn="just" eaLnBrk="1" hangingPunct="1">
              <a:lnSpc>
                <a:spcPct val="90000"/>
              </a:lnSpc>
            </a:pPr>
            <a:endParaRPr lang="en-US" sz="2000" b="1">
              <a:solidFill>
                <a:schemeClr val="hlink"/>
              </a:solidFill>
              <a:latin typeface="Arial Narrow" pitchFamily="-107" charset="0"/>
              <a:ea typeface="ＭＳ Ｐゴシック" charset="0"/>
              <a:cs typeface="ＭＳ Ｐゴシック" charset="0"/>
            </a:endParaRPr>
          </a:p>
          <a:p>
            <a:pPr marL="609600" indent="-609600" algn="just" eaLnBrk="1" hangingPunct="1">
              <a:lnSpc>
                <a:spcPct val="90000"/>
              </a:lnSpc>
            </a:pPr>
            <a:r>
              <a:rPr lang="en-US" sz="2000" b="1">
                <a:latin typeface="Arial Narrow" pitchFamily="-107" charset="0"/>
                <a:ea typeface="ＭＳ Ｐゴシック" charset="0"/>
                <a:cs typeface="ＭＳ Ｐゴシック" charset="0"/>
              </a:rPr>
              <a:t>There can be one Nash equilibrium, but also two pure Nash equilibria (institutional arrangements) for the system as (X1,Y1) and (X2,Y2).</a:t>
            </a:r>
          </a:p>
          <a:p>
            <a:pPr marL="609600" indent="-609600" algn="just" eaLnBrk="1" hangingPunct="1">
              <a:lnSpc>
                <a:spcPct val="90000"/>
              </a:lnSpc>
            </a:pPr>
            <a:r>
              <a:rPr lang="en-US" sz="2000" b="1">
                <a:latin typeface="Arial Narrow" pitchFamily="-107" charset="0"/>
                <a:ea typeface="ＭＳ Ｐゴシック" charset="0"/>
                <a:cs typeface="ＭＳ Ｐゴシック" charset="0"/>
              </a:rPr>
              <a:t>When such multiple equilibria exist, we say that </a:t>
            </a:r>
          </a:p>
          <a:p>
            <a:pPr marL="609600" indent="-609600" algn="just" eaLnBrk="1" hangingPunct="1">
              <a:lnSpc>
                <a:spcPct val="90000"/>
              </a:lnSpc>
              <a:buFontTx/>
              <a:buNone/>
            </a:pPr>
            <a:r>
              <a:rPr lang="en-US" sz="2000" b="1">
                <a:latin typeface="Arial Narrow" pitchFamily="-107" charset="0"/>
                <a:ea typeface="ＭＳ Ｐゴシック" charset="0"/>
                <a:cs typeface="ＭＳ Ｐゴシック" charset="0"/>
              </a:rPr>
              <a:t>          (i) X1 and Y1 are </a:t>
            </a:r>
            <a:r>
              <a:rPr lang="en-US" sz="2000" b="1">
                <a:solidFill>
                  <a:srgbClr val="FF0000"/>
                </a:solidFill>
                <a:latin typeface="Arial Narrow" pitchFamily="-107" charset="0"/>
                <a:ea typeface="ＭＳ Ｐゴシック" charset="0"/>
                <a:cs typeface="ＭＳ Ｐゴシック" charset="0"/>
              </a:rPr>
              <a:t>institutional complements</a:t>
            </a:r>
            <a:r>
              <a:rPr lang="en-US" sz="2000" b="1">
                <a:latin typeface="Arial Narrow" pitchFamily="-107" charset="0"/>
                <a:ea typeface="ＭＳ Ｐゴシック" charset="0"/>
                <a:cs typeface="ＭＳ Ｐゴシック" charset="0"/>
              </a:rPr>
              <a:t>;  </a:t>
            </a:r>
          </a:p>
          <a:p>
            <a:pPr marL="609600" indent="-609600" algn="just" eaLnBrk="1" hangingPunct="1">
              <a:lnSpc>
                <a:spcPct val="90000"/>
              </a:lnSpc>
              <a:buFontTx/>
              <a:buNone/>
            </a:pPr>
            <a:r>
              <a:rPr lang="en-US" sz="2000" b="1">
                <a:latin typeface="Arial Narrow" pitchFamily="-107" charset="0"/>
                <a:ea typeface="ＭＳ Ｐゴシック" charset="0"/>
                <a:cs typeface="ＭＳ Ｐゴシック" charset="0"/>
              </a:rPr>
              <a:t>          (ii) X2 and Y2 are </a:t>
            </a:r>
            <a:r>
              <a:rPr lang="en-US" sz="2000" b="1">
                <a:solidFill>
                  <a:srgbClr val="FF0000"/>
                </a:solidFill>
                <a:latin typeface="Arial Narrow" pitchFamily="-107" charset="0"/>
                <a:ea typeface="ＭＳ Ｐゴシック" charset="0"/>
                <a:cs typeface="ＭＳ Ｐゴシック" charset="0"/>
              </a:rPr>
              <a:t>institutional complements</a:t>
            </a:r>
            <a:r>
              <a:rPr lang="en-US" sz="2000" b="1">
                <a:latin typeface="Arial Narrow" pitchFamily="-107" charset="0"/>
                <a:ea typeface="ＭＳ Ｐゴシック" charset="0"/>
                <a:cs typeface="ＭＳ Ｐゴシック" charset="0"/>
              </a:rPr>
              <a:t>.</a:t>
            </a:r>
          </a:p>
          <a:p>
            <a:pPr marL="609600" indent="-609600" algn="just" eaLnBrk="1" hangingPunct="1">
              <a:lnSpc>
                <a:spcPct val="90000"/>
              </a:lnSpc>
              <a:buFontTx/>
              <a:buNone/>
            </a:pPr>
            <a:endParaRPr lang="en-US" sz="2000" b="1">
              <a:latin typeface="Arial Narrow" pitchFamily="-107" charset="0"/>
              <a:ea typeface="ＭＳ Ｐゴシック" charset="0"/>
              <a:cs typeface="ＭＳ Ｐゴシック" charset="0"/>
            </a:endParaRPr>
          </a:p>
        </p:txBody>
      </p:sp>
      <p:graphicFrame>
        <p:nvGraphicFramePr>
          <p:cNvPr id="135170" name="Object 2"/>
          <p:cNvGraphicFramePr>
            <a:graphicFrameLocks noGrp="1" noChangeAspect="1"/>
          </p:cNvGraphicFramePr>
          <p:nvPr>
            <p:ph sz="quarter" idx="2"/>
          </p:nvPr>
        </p:nvGraphicFramePr>
        <p:xfrm>
          <a:off x="3276600" y="2971800"/>
          <a:ext cx="4827588" cy="458788"/>
        </p:xfrm>
        <a:graphic>
          <a:graphicData uri="http://schemas.openxmlformats.org/presentationml/2006/ole">
            <mc:AlternateContent xmlns:mc="http://schemas.openxmlformats.org/markup-compatibility/2006">
              <mc:Choice xmlns:v="urn:schemas-microsoft-com:vml" Requires="v">
                <p:oleObj name="Equation" r:id="rId3" imgW="2450880" imgH="203040" progId="Equation.3">
                  <p:embed/>
                </p:oleObj>
              </mc:Choice>
              <mc:Fallback>
                <p:oleObj name="Equation" r:id="rId3" imgW="2450880" imgH="2030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971800"/>
                        <a:ext cx="4827588" cy="458788"/>
                      </a:xfrm>
                      <a:prstGeom prst="rect">
                        <a:avLst/>
                      </a:prstGeom>
                      <a:solidFill>
                        <a:schemeClr val="hlink"/>
                      </a:solidFill>
                      <a:ln w="9525">
                        <a:solidFill>
                          <a:schemeClr val="accent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5171" name="Object 3"/>
          <p:cNvGraphicFramePr>
            <a:graphicFrameLocks noGrp="1" noChangeAspect="1"/>
          </p:cNvGraphicFramePr>
          <p:nvPr>
            <p:ph sz="quarter" idx="3"/>
          </p:nvPr>
        </p:nvGraphicFramePr>
        <p:xfrm>
          <a:off x="3352800" y="3733800"/>
          <a:ext cx="4827588" cy="339725"/>
        </p:xfrm>
        <a:graphic>
          <a:graphicData uri="http://schemas.openxmlformats.org/presentationml/2006/ole">
            <mc:AlternateContent xmlns:mc="http://schemas.openxmlformats.org/markup-compatibility/2006">
              <mc:Choice xmlns:v="urn:schemas-microsoft-com:vml" Requires="v">
                <p:oleObj name="Equation" r:id="rId5" imgW="2438400" imgH="177800" progId="Equation.3">
                  <p:embed/>
                </p:oleObj>
              </mc:Choice>
              <mc:Fallback>
                <p:oleObj name="Equation" r:id="rId5" imgW="2438400" imgH="1778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3733800"/>
                        <a:ext cx="4827588" cy="339725"/>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5174" name="Text Box 6"/>
          <p:cNvSpPr txBox="1">
            <a:spLocks noChangeArrowheads="1"/>
          </p:cNvSpPr>
          <p:nvPr/>
        </p:nvSpPr>
        <p:spPr bwMode="auto">
          <a:xfrm>
            <a:off x="611188" y="4581525"/>
            <a:ext cx="7921625" cy="366713"/>
          </a:xfrm>
          <a:prstGeom prst="rect">
            <a:avLst/>
          </a:prstGeom>
          <a:noFill/>
          <a:ln w="9525">
            <a:noFill/>
            <a:miter lim="800000"/>
            <a:headEnd/>
            <a:tailEnd/>
          </a:ln>
        </p:spPr>
        <p:txBody>
          <a:bodyPr>
            <a:prstTxWarp prst="textNoShape">
              <a:avLst/>
            </a:prstTxWarp>
            <a:spAutoFit/>
          </a:bodyPr>
          <a:lstStyle/>
          <a:p>
            <a:pPr eaLnBrk="1" hangingPunct="1">
              <a:spcBef>
                <a:spcPct val="50000"/>
              </a:spcBef>
            </a:pPr>
            <a:endParaRPr lang="it-IT" sz="1800">
              <a:latin typeface="Garamond" pitchFamily="16" charset="0"/>
            </a:endParaRPr>
          </a:p>
        </p:txBody>
      </p:sp>
      <p:sp>
        <p:nvSpPr>
          <p:cNvPr id="135175"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prstTxWarp prst="textNoShape">
              <a:avLst/>
            </a:prstTxWarp>
            <a:spAutoFit/>
          </a:bodyPr>
          <a:lstStyle/>
          <a:p>
            <a:endParaRPr lang="it-IT"/>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it-IT">
                <a:solidFill>
                  <a:srgbClr val="FF0066"/>
                </a:solidFill>
                <a:ea typeface="ＭＳ Ｐゴシック" charset="0"/>
                <a:cs typeface="ＭＳ Ｐゴシック" charset="0"/>
              </a:rPr>
              <a:t>Complementarities and Evolution.</a:t>
            </a:r>
            <a:endParaRPr lang="it-IT">
              <a:ea typeface="ＭＳ Ｐゴシック" charset="0"/>
              <a:cs typeface="ＭＳ Ｐゴシック" charset="0"/>
            </a:endParaRPr>
          </a:p>
        </p:txBody>
      </p:sp>
      <p:sp>
        <p:nvSpPr>
          <p:cNvPr id="137219" name="Rectangle 6"/>
          <p:cNvSpPr>
            <a:spLocks noChangeArrowheads="1"/>
          </p:cNvSpPr>
          <p:nvPr/>
        </p:nvSpPr>
        <p:spPr bwMode="auto">
          <a:xfrm>
            <a:off x="304800" y="1981200"/>
            <a:ext cx="8458200" cy="4486275"/>
          </a:xfrm>
          <a:prstGeom prst="rect">
            <a:avLst/>
          </a:prstGeom>
          <a:solidFill>
            <a:srgbClr val="FFFFFF"/>
          </a:solidFill>
          <a:ln w="9525">
            <a:noFill/>
            <a:miter lim="800000"/>
            <a:headEnd/>
            <a:tailEnd/>
          </a:ln>
        </p:spPr>
        <p:txBody>
          <a:bodyPr>
            <a:prstTxWarp prst="textNoShape">
              <a:avLst/>
            </a:prstTxWarp>
            <a:spAutoFit/>
          </a:bodyPr>
          <a:lstStyle/>
          <a:p>
            <a:r>
              <a:rPr lang="it-IT" sz="3600" dirty="0" err="1"/>
              <a:t>Complex</a:t>
            </a:r>
            <a:r>
              <a:rPr lang="it-IT" sz="3600" dirty="0"/>
              <a:t> </a:t>
            </a:r>
            <a:r>
              <a:rPr lang="it-IT" sz="3600" dirty="0" err="1"/>
              <a:t>organisms</a:t>
            </a:r>
            <a:r>
              <a:rPr lang="it-IT" sz="3600" dirty="0"/>
              <a:t> and </a:t>
            </a:r>
            <a:r>
              <a:rPr lang="it-IT" sz="3600" dirty="0" err="1"/>
              <a:t>survival</a:t>
            </a:r>
            <a:r>
              <a:rPr lang="it-IT" sz="3600" dirty="0"/>
              <a:t> </a:t>
            </a:r>
            <a:r>
              <a:rPr lang="it-IT" sz="3600" dirty="0" err="1"/>
              <a:t>of</a:t>
            </a:r>
            <a:r>
              <a:rPr lang="it-IT" sz="3600" dirty="0"/>
              <a:t> the </a:t>
            </a:r>
            <a:r>
              <a:rPr lang="it-IT" sz="3600" dirty="0" err="1"/>
              <a:t>fittest</a:t>
            </a:r>
            <a:r>
              <a:rPr lang="it-IT" sz="3600" dirty="0"/>
              <a:t>.</a:t>
            </a:r>
          </a:p>
          <a:p>
            <a:endParaRPr lang="it-IT" sz="3600" dirty="0">
              <a:solidFill>
                <a:srgbClr val="FFFFFF"/>
              </a:solidFill>
            </a:endParaRPr>
          </a:p>
          <a:p>
            <a:r>
              <a:rPr lang="it-IT" sz="3600" dirty="0" err="1"/>
              <a:t>Epistatic</a:t>
            </a:r>
            <a:r>
              <a:rPr lang="it-IT" sz="3600" dirty="0"/>
              <a:t> Relations, </a:t>
            </a:r>
            <a:r>
              <a:rPr lang="it-IT" sz="3600" dirty="0" err="1"/>
              <a:t>Stasis</a:t>
            </a:r>
            <a:r>
              <a:rPr lang="it-IT" sz="3600" dirty="0"/>
              <a:t> and </a:t>
            </a:r>
            <a:r>
              <a:rPr lang="it-IT" sz="3600" dirty="0" err="1"/>
              <a:t>Punctuated</a:t>
            </a:r>
            <a:r>
              <a:rPr lang="it-IT" sz="3600" dirty="0"/>
              <a:t> Equilibria. </a:t>
            </a:r>
          </a:p>
          <a:p>
            <a:endParaRPr lang="it-IT" sz="3600" dirty="0"/>
          </a:p>
          <a:p>
            <a:r>
              <a:rPr lang="it-IT" sz="3600" dirty="0" err="1"/>
              <a:t>Allopatric</a:t>
            </a:r>
            <a:r>
              <a:rPr lang="it-IT" sz="3600" dirty="0"/>
              <a:t> </a:t>
            </a:r>
            <a:r>
              <a:rPr lang="it-IT" sz="3600" dirty="0" err="1"/>
              <a:t>Speciation</a:t>
            </a:r>
            <a:r>
              <a:rPr lang="it-IT" sz="3600" dirty="0"/>
              <a:t> and the </a:t>
            </a:r>
            <a:r>
              <a:rPr lang="it-IT" sz="3600" dirty="0" err="1"/>
              <a:t>Continuity</a:t>
            </a:r>
            <a:r>
              <a:rPr lang="it-IT" sz="3600" dirty="0"/>
              <a:t> </a:t>
            </a:r>
            <a:r>
              <a:rPr lang="it-IT" sz="3600" dirty="0" err="1"/>
              <a:t>of</a:t>
            </a:r>
            <a:r>
              <a:rPr lang="it-IT" sz="3600" dirty="0"/>
              <a:t> </a:t>
            </a:r>
            <a:r>
              <a:rPr lang="it-IT" sz="3600" dirty="0" err="1"/>
              <a:t>Evolution</a:t>
            </a:r>
            <a:r>
              <a:rPr lang="it-IT" sz="3600" dirty="0"/>
              <a:t>.</a:t>
            </a:r>
            <a:endParaRPr lang="it-IT"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07436" y="162452"/>
            <a:ext cx="6422095" cy="787395"/>
          </a:xfrm>
        </p:spPr>
        <p:txBody>
          <a:bodyPr>
            <a:normAutofit fontScale="90000"/>
          </a:bodyPr>
          <a:lstStyle/>
          <a:p>
            <a:r>
              <a:rPr lang="it-IT" dirty="0" err="1">
                <a:solidFill>
                  <a:srgbClr val="660066"/>
                </a:solidFill>
              </a:rPr>
              <a:t>Division</a:t>
            </a:r>
            <a:r>
              <a:rPr lang="it-IT" dirty="0">
                <a:solidFill>
                  <a:srgbClr val="660066"/>
                </a:solidFill>
              </a:rPr>
              <a:t> of </a:t>
            </a:r>
            <a:r>
              <a:rPr lang="it-IT" dirty="0" err="1">
                <a:solidFill>
                  <a:srgbClr val="660066"/>
                </a:solidFill>
              </a:rPr>
              <a:t>labor</a:t>
            </a:r>
            <a:r>
              <a:rPr lang="it-IT" dirty="0">
                <a:solidFill>
                  <a:srgbClr val="660066"/>
                </a:solidFill>
              </a:rPr>
              <a:t> </a:t>
            </a:r>
            <a:br>
              <a:rPr lang="it-IT" dirty="0">
                <a:solidFill>
                  <a:srgbClr val="660066"/>
                </a:solidFill>
              </a:rPr>
            </a:br>
            <a:r>
              <a:rPr lang="it-IT" dirty="0">
                <a:solidFill>
                  <a:srgbClr val="660066"/>
                </a:solidFill>
              </a:rPr>
              <a:t>in </a:t>
            </a:r>
            <a:r>
              <a:rPr lang="it-IT" dirty="0" err="1">
                <a:solidFill>
                  <a:srgbClr val="660066"/>
                </a:solidFill>
              </a:rPr>
              <a:t>distant</a:t>
            </a:r>
            <a:r>
              <a:rPr lang="it-IT" dirty="0">
                <a:solidFill>
                  <a:srgbClr val="660066"/>
                </a:solidFill>
              </a:rPr>
              <a:t> </a:t>
            </a:r>
            <a:r>
              <a:rPr lang="it-IT" dirty="0" err="1">
                <a:solidFill>
                  <a:srgbClr val="660066"/>
                </a:solidFill>
              </a:rPr>
              <a:t>species</a:t>
            </a:r>
            <a:r>
              <a:rPr lang="it-IT" dirty="0">
                <a:solidFill>
                  <a:srgbClr val="660066"/>
                </a:solidFill>
              </a:rPr>
              <a:t>  </a:t>
            </a:r>
          </a:p>
        </p:txBody>
      </p:sp>
      <p:sp>
        <p:nvSpPr>
          <p:cNvPr id="3" name="Segnaposto contenuto 2"/>
          <p:cNvSpPr>
            <a:spLocks noGrp="1"/>
          </p:cNvSpPr>
          <p:nvPr>
            <p:ph idx="1"/>
          </p:nvPr>
        </p:nvSpPr>
        <p:spPr>
          <a:xfrm>
            <a:off x="247798" y="1393798"/>
            <a:ext cx="8730082" cy="4732366"/>
          </a:xfrm>
        </p:spPr>
        <p:txBody>
          <a:bodyPr>
            <a:normAutofit fontScale="77500" lnSpcReduction="20000"/>
          </a:bodyPr>
          <a:lstStyle/>
          <a:p>
            <a:r>
              <a:rPr lang="en-US" dirty="0"/>
              <a:t> O. E. Wilson has pointed out in his book “The Social Conquest of the Earth” (Norton 2012, New York), social species include around </a:t>
            </a:r>
            <a:r>
              <a:rPr lang="en-US" dirty="0">
                <a:solidFill>
                  <a:srgbClr val="FF0000"/>
                </a:solidFill>
              </a:rPr>
              <a:t>two thirds </a:t>
            </a:r>
            <a:r>
              <a:rPr lang="en-US" dirty="0"/>
              <a:t>of the earth’s biomass. </a:t>
            </a:r>
          </a:p>
          <a:p>
            <a:endParaRPr lang="en-US" dirty="0"/>
          </a:p>
          <a:p>
            <a:r>
              <a:rPr lang="en-US" dirty="0"/>
              <a:t>These social species – humans and social insects – are located at extreme forms of life. The queens of small social insects </a:t>
            </a:r>
            <a:r>
              <a:rPr lang="en-US" dirty="0">
                <a:solidFill>
                  <a:srgbClr val="FF0000"/>
                </a:solidFill>
              </a:rPr>
              <a:t>produce thousand of larvae</a:t>
            </a:r>
            <a:r>
              <a:rPr lang="en-US" dirty="0"/>
              <a:t>, whereas the much larger human females </a:t>
            </a:r>
            <a:r>
              <a:rPr lang="en-US" dirty="0">
                <a:solidFill>
                  <a:srgbClr val="FF0000"/>
                </a:solidFill>
              </a:rPr>
              <a:t>invest heavily </a:t>
            </a:r>
            <a:r>
              <a:rPr lang="en-US" dirty="0"/>
              <a:t>in their children who are directly born with an even relatively larger brain.</a:t>
            </a:r>
          </a:p>
          <a:p>
            <a:endParaRPr lang="en-US" dirty="0"/>
          </a:p>
          <a:p>
            <a:r>
              <a:rPr lang="en-US" dirty="0"/>
              <a:t> In spite of these and many other obvious differences, social insects and humans have conquered the earth because of </a:t>
            </a:r>
            <a:r>
              <a:rPr lang="en-US" dirty="0">
                <a:solidFill>
                  <a:srgbClr val="FF0000"/>
                </a:solidFill>
              </a:rPr>
              <a:t>common characteristics: </a:t>
            </a:r>
            <a:r>
              <a:rPr lang="en-US" dirty="0"/>
              <a:t>a very developed system of social cooperation and an articulated division of labor</a:t>
            </a:r>
            <a:endParaRPr lang="it-IT" dirty="0"/>
          </a:p>
        </p:txBody>
      </p:sp>
      <p:pic>
        <p:nvPicPr>
          <p:cNvPr id="4" name="Picture 3" descr="searc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094" y="1"/>
            <a:ext cx="1054100" cy="1143000"/>
          </a:xfrm>
          <a:prstGeom prst="rect">
            <a:avLst/>
          </a:prstGeom>
        </p:spPr>
      </p:pic>
      <p:pic>
        <p:nvPicPr>
          <p:cNvPr id="5" name="Picture 4"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8759" y="0"/>
            <a:ext cx="1121543" cy="1121543"/>
          </a:xfrm>
          <a:prstGeom prst="rect">
            <a:avLst/>
          </a:prstGeom>
        </p:spPr>
      </p:pic>
    </p:spTree>
    <p:extLst>
      <p:ext uri="{BB962C8B-B14F-4D97-AF65-F5344CB8AC3E}">
        <p14:creationId xmlns:p14="http://schemas.microsoft.com/office/powerpoint/2010/main" val="7678205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284838"/>
          </a:xfrm>
        </p:spPr>
        <p:txBody>
          <a:bodyPr/>
          <a:lstStyle/>
          <a:p>
            <a:r>
              <a:rPr lang="it-IT" dirty="0">
                <a:solidFill>
                  <a:srgbClr val="660066"/>
                </a:solidFill>
              </a:rPr>
              <a:t>The puzzle</a:t>
            </a:r>
          </a:p>
        </p:txBody>
      </p:sp>
      <p:sp>
        <p:nvSpPr>
          <p:cNvPr id="3" name="Segnaposto contenuto 2"/>
          <p:cNvSpPr>
            <a:spLocks noGrp="1"/>
          </p:cNvSpPr>
          <p:nvPr>
            <p:ph idx="1"/>
          </p:nvPr>
        </p:nvSpPr>
        <p:spPr>
          <a:xfrm>
            <a:off x="457199" y="1284838"/>
            <a:ext cx="8476381" cy="4841326"/>
          </a:xfrm>
        </p:spPr>
        <p:txBody>
          <a:bodyPr>
            <a:normAutofit fontScale="85000" lnSpcReduction="10000"/>
          </a:bodyPr>
          <a:lstStyle/>
          <a:p>
            <a:pPr marL="0" indent="0">
              <a:buNone/>
            </a:pPr>
            <a:r>
              <a:rPr lang="en-US" dirty="0"/>
              <a:t>If there are evident evolutionary advantages of cooperation and specialization why did </a:t>
            </a:r>
            <a:r>
              <a:rPr lang="en-US" dirty="0">
                <a:solidFill>
                  <a:srgbClr val="FF0000"/>
                </a:solidFill>
              </a:rPr>
              <a:t>only few species </a:t>
            </a:r>
            <a:r>
              <a:rPr lang="en-US" dirty="0"/>
              <a:t>were able to increase their fitness in this way?</a:t>
            </a:r>
            <a:endParaRPr lang="it-IT" dirty="0"/>
          </a:p>
          <a:p>
            <a:pPr marL="0" indent="0">
              <a:buNone/>
            </a:pPr>
            <a:endParaRPr lang="en-US" dirty="0"/>
          </a:p>
          <a:p>
            <a:pPr marL="0" indent="0">
              <a:buNone/>
            </a:pPr>
            <a:r>
              <a:rPr lang="en-US" dirty="0"/>
              <a:t>Why did these characteristics emerge in such extremely </a:t>
            </a:r>
            <a:r>
              <a:rPr lang="en-US" dirty="0">
                <a:solidFill>
                  <a:srgbClr val="FF0000"/>
                </a:solidFill>
              </a:rPr>
              <a:t>different</a:t>
            </a:r>
            <a:r>
              <a:rPr lang="en-US" dirty="0"/>
              <a:t> forms of life?</a:t>
            </a:r>
          </a:p>
          <a:p>
            <a:pPr marL="0" indent="0">
              <a:buNone/>
            </a:pPr>
            <a:endParaRPr lang="en-US" dirty="0"/>
          </a:p>
          <a:p>
            <a:pPr marL="0" indent="0">
              <a:buNone/>
            </a:pPr>
            <a:r>
              <a:rPr lang="en-US" dirty="0"/>
              <a:t>Or, in other words, why thinkers such as </a:t>
            </a:r>
            <a:r>
              <a:rPr lang="en-US" dirty="0">
                <a:solidFill>
                  <a:srgbClr val="FF0000"/>
                </a:solidFill>
              </a:rPr>
              <a:t>Mandeville</a:t>
            </a:r>
            <a:r>
              <a:rPr lang="en-US" dirty="0"/>
              <a:t> had to find it convenient to tell stories of human virtues and vices as a </a:t>
            </a:r>
            <a:r>
              <a:rPr lang="en-US" i="1" dirty="0"/>
              <a:t>Fable of the Bees </a:t>
            </a:r>
            <a:r>
              <a:rPr lang="en-US" dirty="0"/>
              <a:t>rather than in terms of a </a:t>
            </a:r>
            <a:r>
              <a:rPr lang="en-US" i="1" dirty="0"/>
              <a:t>Fable of the Chimps</a:t>
            </a:r>
            <a:r>
              <a:rPr lang="en-US" dirty="0"/>
              <a:t> with whom we share so many more genes?</a:t>
            </a:r>
            <a:endParaRPr lang="it-IT" dirty="0"/>
          </a:p>
          <a:p>
            <a:endParaRPr lang="it-IT" dirty="0"/>
          </a:p>
        </p:txBody>
      </p:sp>
      <p:pic>
        <p:nvPicPr>
          <p:cNvPr id="4" name="Picture 3" descr="images.jpg"/>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65199" y="1222061"/>
            <a:ext cx="8768381" cy="4957823"/>
          </a:xfrm>
          <a:prstGeom prst="rect">
            <a:avLst/>
          </a:prstGeom>
        </p:spPr>
      </p:pic>
    </p:spTree>
    <p:extLst>
      <p:ext uri="{BB962C8B-B14F-4D97-AF65-F5344CB8AC3E}">
        <p14:creationId xmlns:p14="http://schemas.microsoft.com/office/powerpoint/2010/main" val="29542520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solidFill>
                  <a:srgbClr val="FF0000"/>
                </a:solidFill>
              </a:rPr>
              <a:t>Structure</a:t>
            </a:r>
            <a:r>
              <a:rPr lang="it-IT" dirty="0">
                <a:solidFill>
                  <a:srgbClr val="FF0000"/>
                </a:solidFill>
              </a:rPr>
              <a:t> of the </a:t>
            </a:r>
            <a:r>
              <a:rPr lang="it-IT" dirty="0" err="1">
                <a:solidFill>
                  <a:srgbClr val="FF0000"/>
                </a:solidFill>
              </a:rPr>
              <a:t>paper</a:t>
            </a:r>
            <a:endParaRPr lang="it-IT" dirty="0">
              <a:solidFill>
                <a:srgbClr val="FF0000"/>
              </a:solidFill>
            </a:endParaRPr>
          </a:p>
        </p:txBody>
      </p:sp>
      <p:sp>
        <p:nvSpPr>
          <p:cNvPr id="3" name="Segnaposto contenuto 2"/>
          <p:cNvSpPr>
            <a:spLocks noGrp="1"/>
          </p:cNvSpPr>
          <p:nvPr>
            <p:ph idx="1"/>
          </p:nvPr>
        </p:nvSpPr>
        <p:spPr/>
        <p:txBody>
          <a:bodyPr/>
          <a:lstStyle/>
          <a:p>
            <a:r>
              <a:rPr lang="en-US" b="1" dirty="0"/>
              <a:t>Principles of the division of labor.</a:t>
            </a:r>
            <a:endParaRPr lang="it-IT" dirty="0"/>
          </a:p>
          <a:p>
            <a:r>
              <a:rPr lang="en-US" b="1" dirty="0"/>
              <a:t>The evolution of a cooperative division of labor in insect societies.</a:t>
            </a:r>
          </a:p>
          <a:p>
            <a:r>
              <a:rPr lang="en-US" b="1" dirty="0"/>
              <a:t>The organization of primate societies.</a:t>
            </a:r>
          </a:p>
          <a:p>
            <a:r>
              <a:rPr lang="en-US" b="1" dirty="0"/>
              <a:t>The possible emergence of a complex primate society.</a:t>
            </a:r>
            <a:r>
              <a:rPr lang="it-IT" dirty="0">
                <a:effectLst/>
              </a:rPr>
              <a:t> </a:t>
            </a:r>
          </a:p>
          <a:p>
            <a:r>
              <a:rPr lang="en-US" b="1" dirty="0"/>
              <a:t>Only two extreme paths towards the division of labor?</a:t>
            </a:r>
            <a:endParaRPr lang="it-IT" dirty="0"/>
          </a:p>
          <a:p>
            <a:endParaRPr lang="it-IT" dirty="0"/>
          </a:p>
          <a:p>
            <a:endParaRPr lang="it-IT" dirty="0"/>
          </a:p>
          <a:p>
            <a:endParaRPr lang="it-IT" dirty="0"/>
          </a:p>
        </p:txBody>
      </p:sp>
      <p:pic>
        <p:nvPicPr>
          <p:cNvPr id="4" name="Picture 3" descr="images.jpg"/>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1"/>
            <a:ext cx="8765628" cy="6126163"/>
          </a:xfrm>
          <a:prstGeom prst="rect">
            <a:avLst/>
          </a:prstGeom>
        </p:spPr>
      </p:pic>
    </p:spTree>
    <p:extLst>
      <p:ext uri="{BB962C8B-B14F-4D97-AF65-F5344CB8AC3E}">
        <p14:creationId xmlns:p14="http://schemas.microsoft.com/office/powerpoint/2010/main" val="13203849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6"/>
          <p:cNvSpPr>
            <a:spLocks noGrp="1" noChangeArrowheads="1"/>
          </p:cNvSpPr>
          <p:nvPr>
            <p:ph type="title"/>
          </p:nvPr>
        </p:nvSpPr>
        <p:spPr>
          <a:xfrm>
            <a:off x="1752600" y="0"/>
            <a:ext cx="6781800" cy="1981200"/>
          </a:xfrm>
        </p:spPr>
        <p:txBody>
          <a:bodyPr/>
          <a:lstStyle/>
          <a:p>
            <a:pPr eaLnBrk="1" hangingPunct="1"/>
            <a:r>
              <a:rPr lang="en-GB" dirty="0">
                <a:ln>
                  <a:solidFill>
                    <a:srgbClr val="000000"/>
                  </a:solidFill>
                </a:ln>
                <a:solidFill>
                  <a:srgbClr val="FF0033"/>
                </a:solidFill>
                <a:ea typeface="ヒラギノ角ゴ Pro W3" pitchFamily="8" charset="-128"/>
                <a:cs typeface="ヒラギノ角ゴ Pro W3" pitchFamily="8" charset="-128"/>
              </a:rPr>
              <a:t>Babbage Principle </a:t>
            </a:r>
            <a:br>
              <a:rPr lang="en-GB" dirty="0">
                <a:ln>
                  <a:solidFill>
                    <a:srgbClr val="000000"/>
                  </a:solidFill>
                </a:ln>
                <a:solidFill>
                  <a:srgbClr val="FF0033"/>
                </a:solidFill>
                <a:ea typeface="ヒラギノ角ゴ Pro W3" pitchFamily="8" charset="-128"/>
                <a:cs typeface="ヒラギノ角ゴ Pro W3" pitchFamily="8" charset="-128"/>
              </a:rPr>
            </a:br>
            <a:r>
              <a:rPr lang="en-GB" dirty="0">
                <a:ln>
                  <a:solidFill>
                    <a:srgbClr val="000000"/>
                  </a:solidFill>
                </a:ln>
                <a:solidFill>
                  <a:srgbClr val="FF0033"/>
                </a:solidFill>
                <a:ea typeface="ヒラギノ角ゴ Pro W3" pitchFamily="8" charset="-128"/>
                <a:cs typeface="ヒラギノ角ゴ Pro W3" pitchFamily="8" charset="-128"/>
              </a:rPr>
              <a:t>of the division of labour</a:t>
            </a:r>
            <a:endParaRPr lang="en-GB" dirty="0">
              <a:ln>
                <a:solidFill>
                  <a:srgbClr val="000000"/>
                </a:solidFill>
              </a:ln>
              <a:ea typeface="ヒラギノ角ゴ Pro W3" pitchFamily="8" charset="-128"/>
              <a:cs typeface="ヒラギノ角ゴ Pro W3" pitchFamily="8" charset="-128"/>
            </a:endParaRPr>
          </a:p>
        </p:txBody>
      </p:sp>
      <p:sp>
        <p:nvSpPr>
          <p:cNvPr id="24579" name="Rectangle 1027"/>
          <p:cNvSpPr>
            <a:spLocks noGrp="1" noChangeArrowheads="1"/>
          </p:cNvSpPr>
          <p:nvPr>
            <p:ph type="body" idx="1"/>
          </p:nvPr>
        </p:nvSpPr>
        <p:spPr>
          <a:xfrm>
            <a:off x="457200" y="2667000"/>
            <a:ext cx="7924800" cy="4191000"/>
          </a:xfrm>
          <a:solidFill>
            <a:schemeClr val="accent3">
              <a:lumMod val="95000"/>
            </a:schemeClr>
          </a:solidFill>
        </p:spPr>
        <p:txBody>
          <a:bodyPr/>
          <a:lstStyle/>
          <a:p>
            <a:pPr marL="0" indent="0" algn="just" eaLnBrk="1" hangingPunct="1">
              <a:lnSpc>
                <a:spcPct val="90000"/>
              </a:lnSpc>
              <a:buNone/>
              <a:defRPr/>
            </a:pPr>
            <a:r>
              <a:rPr lang="en-US" sz="2800" dirty="0">
                <a:ln>
                  <a:solidFill>
                    <a:srgbClr val="000000"/>
                  </a:solidFill>
                </a:ln>
                <a:solidFill>
                  <a:srgbClr val="FF0000"/>
                </a:solidFill>
              </a:rPr>
              <a:t>"That the master manufacturer, by dividing the work to be executed into different processes, each requiring different degrees of skills or force, can purchase exactly that precise quantity of both which is necessary for each process; whereas, if the whole work were executed by one workman, that person must possess sufficient skill to perform the most difficult, and sufficient strength to execute the most laborious, of the operations in which that art is divided."(Babbage, 1832 pp.137-8).</a:t>
            </a:r>
          </a:p>
          <a:p>
            <a:pPr eaLnBrk="1" hangingPunct="1">
              <a:lnSpc>
                <a:spcPct val="90000"/>
              </a:lnSpc>
              <a:defRPr/>
            </a:pPr>
            <a:endParaRPr lang="en-GB" sz="2400" dirty="0">
              <a:ln>
                <a:solidFill>
                  <a:srgbClr val="000000"/>
                </a:solidFill>
              </a:ln>
              <a:solidFill>
                <a:srgbClr val="FF0000"/>
              </a:solidFill>
            </a:endParaRPr>
          </a:p>
        </p:txBody>
      </p:sp>
      <p:pic>
        <p:nvPicPr>
          <p:cNvPr id="24580" name="Immagine 3"/>
          <p:cNvPicPr>
            <a:picLocks noChangeAspect="1"/>
          </p:cNvPicPr>
          <p:nvPr/>
        </p:nvPicPr>
        <p:blipFill>
          <a:blip r:embed="rId3"/>
          <a:srcRect/>
          <a:stretch>
            <a:fillRect/>
          </a:stretch>
        </p:blipFill>
        <p:spPr bwMode="auto">
          <a:xfrm>
            <a:off x="0" y="0"/>
            <a:ext cx="1752600" cy="2297113"/>
          </a:xfrm>
          <a:prstGeom prst="rect">
            <a:avLst/>
          </a:prstGeom>
          <a:noFill/>
          <a:ln w="9525">
            <a:noFill/>
            <a:miter lim="800000"/>
            <a:headEnd/>
            <a:tailEnd/>
          </a:ln>
        </p:spPr>
      </p:pic>
    </p:spTree>
    <p:extLst>
      <p:ext uri="{BB962C8B-B14F-4D97-AF65-F5344CB8AC3E}">
        <p14:creationId xmlns:p14="http://schemas.microsoft.com/office/powerpoint/2010/main" val="1123028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a:xfrm>
            <a:off x="0" y="0"/>
            <a:ext cx="9144000" cy="685800"/>
          </a:xfrm>
          <a:solidFill>
            <a:schemeClr val="tx2"/>
          </a:solidFill>
        </p:spPr>
        <p:txBody>
          <a:bodyPr/>
          <a:lstStyle/>
          <a:p>
            <a:pPr eaLnBrk="1" hangingPunct="1"/>
            <a:r>
              <a:rPr lang="en-GB">
                <a:solidFill>
                  <a:srgbClr val="FF0033"/>
                </a:solidFill>
                <a:ea typeface="ヒラギノ角ゴ Pro W3" pitchFamily="8" charset="-128"/>
                <a:cs typeface="ヒラギノ角ゴ Pro W3" pitchFamily="8" charset="-128"/>
              </a:rPr>
              <a:t>According to Babbage</a:t>
            </a:r>
            <a:endParaRPr lang="en-GB">
              <a:ea typeface="ヒラギノ角ゴ Pro W3" pitchFamily="8" charset="-128"/>
              <a:cs typeface="ヒラギノ角ゴ Pro W3" pitchFamily="8" charset="-128"/>
            </a:endParaRPr>
          </a:p>
        </p:txBody>
      </p:sp>
      <p:sp>
        <p:nvSpPr>
          <p:cNvPr id="26627" name="Rectangle 1027"/>
          <p:cNvSpPr>
            <a:spLocks noGrp="1" noChangeArrowheads="1"/>
          </p:cNvSpPr>
          <p:nvPr>
            <p:ph type="body" idx="1"/>
          </p:nvPr>
        </p:nvSpPr>
        <p:spPr>
          <a:xfrm>
            <a:off x="0" y="762000"/>
            <a:ext cx="9144000" cy="3962400"/>
          </a:xfrm>
          <a:solidFill>
            <a:srgbClr val="FFFFFF"/>
          </a:solidFill>
          <a:ln>
            <a:solidFill>
              <a:srgbClr val="660066"/>
            </a:solidFill>
          </a:ln>
        </p:spPr>
        <p:txBody>
          <a:bodyPr/>
          <a:lstStyle/>
          <a:p>
            <a:pPr eaLnBrk="1" hangingPunct="1">
              <a:lnSpc>
                <a:spcPct val="90000"/>
              </a:lnSpc>
              <a:buFontTx/>
              <a:buNone/>
            </a:pPr>
            <a:r>
              <a:rPr lang="en-US" sz="2400" dirty="0">
                <a:solidFill>
                  <a:schemeClr val="accent2"/>
                </a:solidFill>
                <a:ea typeface="ヒラギノ角ゴ Pro W3" pitchFamily="8" charset="-128"/>
                <a:cs typeface="ヒラギノ角ゴ Pro W3" pitchFamily="8" charset="-128"/>
              </a:rPr>
              <a:t>The division of </a:t>
            </a:r>
            <a:r>
              <a:rPr lang="en-US" sz="2400" dirty="0" err="1">
                <a:solidFill>
                  <a:schemeClr val="accent2"/>
                </a:solidFill>
                <a:ea typeface="ヒラギノ角ゴ Pro W3" pitchFamily="8" charset="-128"/>
                <a:cs typeface="ヒラギノ角ゴ Pro W3" pitchFamily="8" charset="-128"/>
              </a:rPr>
              <a:t>labour</a:t>
            </a:r>
            <a:r>
              <a:rPr lang="en-US" sz="2400" dirty="0">
                <a:solidFill>
                  <a:schemeClr val="accent2"/>
                </a:solidFill>
                <a:ea typeface="ヒラギノ角ゴ Pro W3" pitchFamily="8" charset="-128"/>
                <a:cs typeface="ヒラギノ角ゴ Pro W3" pitchFamily="8" charset="-128"/>
              </a:rPr>
              <a:t> entails:</a:t>
            </a:r>
          </a:p>
          <a:p>
            <a:pPr eaLnBrk="1" hangingPunct="1">
              <a:lnSpc>
                <a:spcPct val="90000"/>
              </a:lnSpc>
              <a:buFontTx/>
              <a:buNone/>
            </a:pPr>
            <a:r>
              <a:rPr lang="en-US" sz="2400" dirty="0">
                <a:solidFill>
                  <a:srgbClr val="000000"/>
                </a:solidFill>
                <a:ea typeface="ヒラギノ角ゴ Pro W3" pitchFamily="8" charset="-128"/>
                <a:cs typeface="ヒラギノ角ゴ Pro W3" pitchFamily="8" charset="-128"/>
              </a:rPr>
              <a:t> </a:t>
            </a:r>
            <a:r>
              <a:rPr lang="en-US" sz="2400" dirty="0">
                <a:solidFill>
                  <a:schemeClr val="accent2"/>
                </a:solidFill>
                <a:ea typeface="ヒラギノ角ゴ Pro W3" pitchFamily="8" charset="-128"/>
                <a:cs typeface="ヒラギノ角ゴ Pro W3" pitchFamily="8" charset="-128"/>
              </a:rPr>
              <a:t>-</a:t>
            </a:r>
            <a:r>
              <a:rPr lang="en-US" sz="2400" dirty="0">
                <a:solidFill>
                  <a:srgbClr val="000000"/>
                </a:solidFill>
                <a:ea typeface="ヒラギノ角ゴ Pro W3" pitchFamily="8" charset="-128"/>
                <a:cs typeface="ヒラギノ角ゴ Pro W3" pitchFamily="8" charset="-128"/>
              </a:rPr>
              <a:t> the exploitation of the principle of </a:t>
            </a:r>
            <a:r>
              <a:rPr lang="en-US" sz="2400" dirty="0">
                <a:solidFill>
                  <a:srgbClr val="FF0033"/>
                </a:solidFill>
                <a:ea typeface="ヒラギノ角ゴ Pro W3" pitchFamily="8" charset="-128"/>
                <a:cs typeface="ヒラギノ角ゴ Pro W3" pitchFamily="8" charset="-128"/>
              </a:rPr>
              <a:t>comparative advantage</a:t>
            </a:r>
            <a:r>
              <a:rPr lang="en-US" sz="2400" dirty="0">
                <a:solidFill>
                  <a:srgbClr val="000000"/>
                </a:solidFill>
                <a:ea typeface="ヒラギノ角ゴ Pro W3" pitchFamily="8" charset="-128"/>
                <a:cs typeface="ヒラギノ角ゴ Pro W3" pitchFamily="8" charset="-128"/>
              </a:rPr>
              <a:t> (because it allows each individual to perform only that activity in which she is comparatively more gifted). </a:t>
            </a:r>
          </a:p>
          <a:p>
            <a:pPr eaLnBrk="1" hangingPunct="1">
              <a:lnSpc>
                <a:spcPct val="90000"/>
              </a:lnSpc>
              <a:buFontTx/>
              <a:buNone/>
            </a:pPr>
            <a:r>
              <a:rPr lang="en-US" sz="2400" dirty="0">
                <a:solidFill>
                  <a:srgbClr val="000000"/>
                </a:solidFill>
                <a:ea typeface="ヒラギノ角ゴ Pro W3" pitchFamily="8" charset="-128"/>
                <a:cs typeface="ヒラギノ角ゴ Pro W3" pitchFamily="8" charset="-128"/>
              </a:rPr>
              <a:t> </a:t>
            </a:r>
            <a:r>
              <a:rPr lang="en-US" sz="2400" dirty="0">
                <a:solidFill>
                  <a:schemeClr val="accent2"/>
                </a:solidFill>
                <a:ea typeface="ヒラギノ角ゴ Pro W3" pitchFamily="8" charset="-128"/>
                <a:cs typeface="ヒラギノ角ゴ Pro W3" pitchFamily="8" charset="-128"/>
              </a:rPr>
              <a:t>-</a:t>
            </a:r>
            <a:r>
              <a:rPr lang="en-US" sz="2400" dirty="0">
                <a:solidFill>
                  <a:srgbClr val="000000"/>
                </a:solidFill>
                <a:ea typeface="ヒラギノ角ゴ Pro W3" pitchFamily="8" charset="-128"/>
                <a:cs typeface="ヒラギノ角ゴ Pro W3" pitchFamily="8" charset="-128"/>
              </a:rPr>
              <a:t> a dramatic saving of </a:t>
            </a:r>
            <a:r>
              <a:rPr lang="en-US" sz="2400" dirty="0">
                <a:solidFill>
                  <a:srgbClr val="FF0033"/>
                </a:solidFill>
                <a:ea typeface="ヒラギノ角ゴ Pro W3" pitchFamily="8" charset="-128"/>
                <a:cs typeface="ヒラギノ角ゴ Pro W3" pitchFamily="8" charset="-128"/>
              </a:rPr>
              <a:t>training time.</a:t>
            </a:r>
            <a:r>
              <a:rPr lang="en-US" sz="2400" dirty="0">
                <a:solidFill>
                  <a:srgbClr val="000000"/>
                </a:solidFill>
                <a:ea typeface="ヒラギノ角ゴ Pro W3" pitchFamily="8" charset="-128"/>
                <a:cs typeface="ヒラギノ角ゴ Pro W3" pitchFamily="8" charset="-128"/>
              </a:rPr>
              <a:t> </a:t>
            </a:r>
          </a:p>
          <a:p>
            <a:pPr eaLnBrk="1" hangingPunct="1">
              <a:lnSpc>
                <a:spcPct val="90000"/>
              </a:lnSpc>
              <a:buFontTx/>
              <a:buNone/>
            </a:pPr>
            <a:r>
              <a:rPr lang="en-US" sz="2400" dirty="0">
                <a:solidFill>
                  <a:srgbClr val="000000"/>
                </a:solidFill>
                <a:ea typeface="ヒラギノ角ゴ Pro W3" pitchFamily="8" charset="-128"/>
                <a:cs typeface="ヒラギノ角ゴ Pro W3" pitchFamily="8" charset="-128"/>
              </a:rPr>
              <a:t>If </a:t>
            </a:r>
            <a:r>
              <a:rPr lang="en-US" sz="2400" dirty="0">
                <a:solidFill>
                  <a:schemeClr val="accent2"/>
                </a:solidFill>
                <a:ea typeface="ヒラギノ角ゴ Pro W3" pitchFamily="8" charset="-128"/>
                <a:cs typeface="ヒラギノ角ゴ Pro W3" pitchFamily="8" charset="-128"/>
              </a:rPr>
              <a:t>each worker</a:t>
            </a:r>
            <a:r>
              <a:rPr lang="en-US" sz="2400" dirty="0">
                <a:solidFill>
                  <a:srgbClr val="000000"/>
                </a:solidFill>
                <a:ea typeface="ヒラギノ角ゴ Pro W3" pitchFamily="8" charset="-128"/>
                <a:cs typeface="ヒラギノ角ゴ Pro W3" pitchFamily="8" charset="-128"/>
              </a:rPr>
              <a:t> is performing all the tasks necessary for a certain  productive process , it also becomes necessary that each worker learn </a:t>
            </a:r>
            <a:r>
              <a:rPr lang="en-US" sz="2400" dirty="0">
                <a:solidFill>
                  <a:srgbClr val="FF0033"/>
                </a:solidFill>
                <a:ea typeface="ヒラギノ角ゴ Pro W3" pitchFamily="8" charset="-128"/>
                <a:cs typeface="ヒラギノ角ゴ Pro W3" pitchFamily="8" charset="-128"/>
              </a:rPr>
              <a:t>all these tasks. </a:t>
            </a:r>
          </a:p>
          <a:p>
            <a:pPr eaLnBrk="1" hangingPunct="1">
              <a:lnSpc>
                <a:spcPct val="90000"/>
              </a:lnSpc>
              <a:buFontTx/>
              <a:buNone/>
            </a:pPr>
            <a:r>
              <a:rPr lang="en-US" sz="2400" dirty="0">
                <a:solidFill>
                  <a:srgbClr val="000000"/>
                </a:solidFill>
                <a:ea typeface="ヒラギノ角ゴ Pro W3" pitchFamily="8" charset="-128"/>
                <a:cs typeface="ヒラギノ角ゴ Pro W3" pitchFamily="8" charset="-128"/>
              </a:rPr>
              <a:t>By contrast if </a:t>
            </a:r>
            <a:r>
              <a:rPr lang="en-US" sz="2400" dirty="0">
                <a:solidFill>
                  <a:schemeClr val="accent2"/>
                </a:solidFill>
                <a:ea typeface="ヒラギノ角ゴ Pro W3" pitchFamily="8" charset="-128"/>
                <a:cs typeface="ヒラギノ角ゴ Pro W3" pitchFamily="8" charset="-128"/>
              </a:rPr>
              <a:t>a very detailed division of </a:t>
            </a:r>
            <a:r>
              <a:rPr lang="en-US" sz="2400" dirty="0" err="1">
                <a:solidFill>
                  <a:schemeClr val="accent2"/>
                </a:solidFill>
                <a:ea typeface="ヒラギノ角ゴ Pro W3" pitchFamily="8" charset="-128"/>
                <a:cs typeface="ヒラギノ角ゴ Pro W3" pitchFamily="8" charset="-128"/>
              </a:rPr>
              <a:t>labour</a:t>
            </a:r>
            <a:r>
              <a:rPr lang="en-US" sz="2400" dirty="0">
                <a:solidFill>
                  <a:srgbClr val="000000"/>
                </a:solidFill>
                <a:ea typeface="ヒラギノ角ゴ Pro W3" pitchFamily="8" charset="-128"/>
                <a:cs typeface="ヒラギノ角ゴ Pro W3" pitchFamily="8" charset="-128"/>
              </a:rPr>
              <a:t> happens to be introduced, and each worker is assigned only one task, then she obviously has to learn </a:t>
            </a:r>
            <a:r>
              <a:rPr lang="en-US" sz="2400" dirty="0">
                <a:solidFill>
                  <a:srgbClr val="FF0033"/>
                </a:solidFill>
                <a:ea typeface="ヒラギノ角ゴ Pro W3" pitchFamily="8" charset="-128"/>
                <a:cs typeface="ヒラギノ角ゴ Pro W3" pitchFamily="8" charset="-128"/>
              </a:rPr>
              <a:t>only that task.</a:t>
            </a:r>
          </a:p>
          <a:p>
            <a:pPr eaLnBrk="1" hangingPunct="1">
              <a:lnSpc>
                <a:spcPct val="90000"/>
              </a:lnSpc>
              <a:buFontTx/>
              <a:buNone/>
            </a:pPr>
            <a:r>
              <a:rPr lang="en-US" sz="2400" dirty="0">
                <a:solidFill>
                  <a:srgbClr val="660066"/>
                </a:solidFill>
                <a:ea typeface="ヒラギノ角ゴ Pro W3" pitchFamily="8" charset="-128"/>
                <a:cs typeface="ヒラギノ角ゴ Pro W3" pitchFamily="8" charset="-128"/>
              </a:rPr>
              <a:t>The principle can also be applied to intellectual work </a:t>
            </a:r>
          </a:p>
          <a:p>
            <a:pPr eaLnBrk="1" hangingPunct="1">
              <a:lnSpc>
                <a:spcPct val="90000"/>
              </a:lnSpc>
              <a:buFontTx/>
              <a:buNone/>
            </a:pPr>
            <a:r>
              <a:rPr lang="en-US" sz="2400" dirty="0">
                <a:solidFill>
                  <a:srgbClr val="660066"/>
                </a:solidFill>
                <a:ea typeface="ヒラギノ角ゴ Pro W3" pitchFamily="8" charset="-128"/>
                <a:cs typeface="ヒラギノ角ゴ Pro W3" pitchFamily="8" charset="-128"/>
              </a:rPr>
              <a:t>and even after the introduction </a:t>
            </a:r>
          </a:p>
          <a:p>
            <a:pPr eaLnBrk="1" hangingPunct="1">
              <a:lnSpc>
                <a:spcPct val="90000"/>
              </a:lnSpc>
              <a:buFontTx/>
              <a:buNone/>
            </a:pPr>
            <a:r>
              <a:rPr lang="en-US" sz="2400" dirty="0">
                <a:solidFill>
                  <a:srgbClr val="660066"/>
                </a:solidFill>
                <a:ea typeface="ヒラギノ角ゴ Pro W3" pitchFamily="8" charset="-128"/>
                <a:cs typeface="ヒラギノ角ゴ Pro W3" pitchFamily="8" charset="-128"/>
              </a:rPr>
              <a:t>of Babbage’s </a:t>
            </a:r>
            <a:r>
              <a:rPr lang="en-US" sz="2400" b="1" dirty="0">
                <a:solidFill>
                  <a:srgbClr val="660066"/>
                </a:solidFill>
                <a:ea typeface="ヒラギノ角ゴ Pro W3" pitchFamily="8" charset="-128"/>
                <a:cs typeface="ヒラギノ角ゴ Pro W3" pitchFamily="8" charset="-128"/>
              </a:rPr>
              <a:t>calculating engine.</a:t>
            </a:r>
          </a:p>
          <a:p>
            <a:pPr eaLnBrk="1" hangingPunct="1">
              <a:lnSpc>
                <a:spcPct val="90000"/>
              </a:lnSpc>
              <a:buFontTx/>
              <a:buNone/>
            </a:pPr>
            <a:endParaRPr lang="en-US" sz="2400" dirty="0">
              <a:solidFill>
                <a:srgbClr val="3366FF"/>
              </a:solidFill>
              <a:ea typeface="ヒラギノ角ゴ Pro W3" pitchFamily="8" charset="-128"/>
              <a:cs typeface="ヒラギノ角ゴ Pro W3" pitchFamily="8" charset="-128"/>
            </a:endParaRPr>
          </a:p>
          <a:p>
            <a:pPr eaLnBrk="1" hangingPunct="1">
              <a:lnSpc>
                <a:spcPct val="90000"/>
              </a:lnSpc>
              <a:buFontTx/>
              <a:buNone/>
            </a:pPr>
            <a:r>
              <a:rPr lang="en-US" sz="2400" dirty="0">
                <a:solidFill>
                  <a:srgbClr val="000000"/>
                </a:solidFill>
                <a:ea typeface="ヒラギノ角ゴ Pro W3" pitchFamily="8" charset="-128"/>
                <a:cs typeface="ヒラギノ角ゴ Pro W3" pitchFamily="8" charset="-128"/>
              </a:rPr>
              <a:t> </a:t>
            </a:r>
            <a:endParaRPr lang="en-GB" sz="2400" dirty="0">
              <a:solidFill>
                <a:srgbClr val="000000"/>
              </a:solidFill>
              <a:ea typeface="ヒラギノ角ゴ Pro W3" pitchFamily="8" charset="-128"/>
              <a:cs typeface="ヒラギノ角ゴ Pro W3" pitchFamily="8" charset="-128"/>
            </a:endParaRPr>
          </a:p>
        </p:txBody>
      </p:sp>
      <p:pic>
        <p:nvPicPr>
          <p:cNvPr id="26628" name="Immagine 3"/>
          <p:cNvPicPr>
            <a:picLocks noChangeAspect="1"/>
          </p:cNvPicPr>
          <p:nvPr/>
        </p:nvPicPr>
        <p:blipFill>
          <a:blip r:embed="rId3"/>
          <a:srcRect/>
          <a:stretch>
            <a:fillRect/>
          </a:stretch>
        </p:blipFill>
        <p:spPr bwMode="auto">
          <a:xfrm>
            <a:off x="7213600" y="5208588"/>
            <a:ext cx="1930400" cy="1649412"/>
          </a:xfrm>
          <a:prstGeom prst="rect">
            <a:avLst/>
          </a:prstGeom>
          <a:noFill/>
          <a:ln w="9525">
            <a:noFill/>
            <a:miter lim="800000"/>
            <a:headEnd/>
            <a:tailEnd/>
          </a:ln>
        </p:spPr>
      </p:pic>
      <p:pic>
        <p:nvPicPr>
          <p:cNvPr id="26629" name="Immagine 4"/>
          <p:cNvPicPr>
            <a:picLocks noChangeAspect="1"/>
          </p:cNvPicPr>
          <p:nvPr/>
        </p:nvPicPr>
        <p:blipFill>
          <a:blip r:embed="rId4"/>
          <a:srcRect/>
          <a:stretch>
            <a:fillRect/>
          </a:stretch>
        </p:blipFill>
        <p:spPr bwMode="auto">
          <a:xfrm>
            <a:off x="5181600" y="5167313"/>
            <a:ext cx="1690688" cy="1690687"/>
          </a:xfrm>
          <a:prstGeom prst="rect">
            <a:avLst/>
          </a:prstGeom>
          <a:noFill/>
          <a:ln w="9525">
            <a:noFill/>
            <a:miter lim="800000"/>
            <a:headEnd/>
            <a:tailEnd/>
          </a:ln>
        </p:spPr>
      </p:pic>
    </p:spTree>
    <p:extLst>
      <p:ext uri="{BB962C8B-B14F-4D97-AF65-F5344CB8AC3E}">
        <p14:creationId xmlns:p14="http://schemas.microsoft.com/office/powerpoint/2010/main" val="25172387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600200" y="0"/>
            <a:ext cx="7543800" cy="2362200"/>
          </a:xfrm>
          <a:solidFill>
            <a:srgbClr val="000000"/>
          </a:solidFill>
        </p:spPr>
        <p:txBody>
          <a:bodyPr/>
          <a:lstStyle/>
          <a:p>
            <a:pPr eaLnBrk="1" hangingPunct="1"/>
            <a:r>
              <a:rPr lang="en-GB">
                <a:solidFill>
                  <a:srgbClr val="FF0033"/>
                </a:solidFill>
                <a:ea typeface="ヒラギノ角ゴ Pro W3" pitchFamily="8" charset="-128"/>
                <a:cs typeface="ヒラギノ角ゴ Pro W3" pitchFamily="8" charset="-128"/>
              </a:rPr>
              <a:t>Adam Smith’s principles </a:t>
            </a:r>
            <a:br>
              <a:rPr lang="en-GB">
                <a:solidFill>
                  <a:srgbClr val="FF0033"/>
                </a:solidFill>
                <a:ea typeface="ヒラギノ角ゴ Pro W3" pitchFamily="8" charset="-128"/>
                <a:cs typeface="ヒラギノ角ゴ Pro W3" pitchFamily="8" charset="-128"/>
              </a:rPr>
            </a:br>
            <a:r>
              <a:rPr lang="en-GB">
                <a:solidFill>
                  <a:srgbClr val="FF0033"/>
                </a:solidFill>
                <a:ea typeface="ヒラギノ角ゴ Pro W3" pitchFamily="8" charset="-128"/>
                <a:cs typeface="ヒラギノ角ゴ Pro W3" pitchFamily="8" charset="-128"/>
              </a:rPr>
              <a:t>of the division of labour.</a:t>
            </a:r>
            <a:endParaRPr lang="en-GB">
              <a:ea typeface="ヒラギノ角ゴ Pro W3" pitchFamily="8" charset="-128"/>
              <a:cs typeface="ヒラギノ角ゴ Pro W3" pitchFamily="8" charset="-128"/>
            </a:endParaRPr>
          </a:p>
        </p:txBody>
      </p:sp>
      <p:sp>
        <p:nvSpPr>
          <p:cNvPr id="32771" name="Rectangle 3"/>
          <p:cNvSpPr>
            <a:spLocks noGrp="1" noChangeArrowheads="1"/>
          </p:cNvSpPr>
          <p:nvPr>
            <p:ph type="body" idx="1"/>
          </p:nvPr>
        </p:nvSpPr>
        <p:spPr>
          <a:xfrm>
            <a:off x="0" y="2438400"/>
            <a:ext cx="9144000" cy="4419600"/>
          </a:xfrm>
          <a:solidFill>
            <a:srgbClr val="E6E6E6"/>
          </a:solidFill>
        </p:spPr>
        <p:txBody>
          <a:bodyPr/>
          <a:lstStyle/>
          <a:p>
            <a:pPr algn="just" eaLnBrk="1" hangingPunct="1">
              <a:lnSpc>
                <a:spcPct val="90000"/>
              </a:lnSpc>
            </a:pPr>
            <a:r>
              <a:rPr lang="en-US" sz="2400">
                <a:solidFill>
                  <a:srgbClr val="000000"/>
                </a:solidFill>
                <a:ea typeface="ヒラギノ角ゴ Pro W3" pitchFamily="8" charset="-128"/>
                <a:cs typeface="ヒラギノ角ゴ Pro W3" pitchFamily="8" charset="-128"/>
              </a:rPr>
              <a:t>  The difference in skills </a:t>
            </a:r>
            <a:r>
              <a:rPr lang="en-US" sz="2400">
                <a:solidFill>
                  <a:srgbClr val="FF0033"/>
                </a:solidFill>
                <a:ea typeface="ヒラギノ角ゴ Pro W3" pitchFamily="8" charset="-128"/>
                <a:cs typeface="ヒラギノ角ゴ Pro W3" pitchFamily="8" charset="-128"/>
              </a:rPr>
              <a:t>more a consequence than a cause of the division of labour.</a:t>
            </a:r>
            <a:r>
              <a:rPr lang="en-US" sz="2400">
                <a:solidFill>
                  <a:srgbClr val="000000"/>
                </a:solidFill>
                <a:ea typeface="ヒラギノ角ゴ Pro W3" pitchFamily="8" charset="-128"/>
                <a:cs typeface="ヒラギノ角ゴ Pro W3" pitchFamily="8" charset="-128"/>
              </a:rPr>
              <a:t>  There is little comparative advantage to be exploited before the introduction of the division of labour. The differences in skills arise as a consequence of the introduction of the division of labour.</a:t>
            </a:r>
          </a:p>
          <a:p>
            <a:pPr algn="just" eaLnBrk="1" hangingPunct="1">
              <a:lnSpc>
                <a:spcPct val="90000"/>
              </a:lnSpc>
              <a:buFontTx/>
              <a:buNone/>
            </a:pPr>
            <a:r>
              <a:rPr lang="en-US" sz="2400">
                <a:solidFill>
                  <a:srgbClr val="000000"/>
                </a:solidFill>
                <a:ea typeface="ヒラギノ角ゴ Pro W3" pitchFamily="8" charset="-128"/>
                <a:cs typeface="ヒラギノ角ゴ Pro W3" pitchFamily="8" charset="-128"/>
              </a:rPr>
              <a:t> </a:t>
            </a:r>
          </a:p>
          <a:p>
            <a:pPr eaLnBrk="1" hangingPunct="1">
              <a:lnSpc>
                <a:spcPct val="90000"/>
              </a:lnSpc>
              <a:buFontTx/>
              <a:buNone/>
            </a:pPr>
            <a:r>
              <a:rPr lang="en-US" sz="2400">
                <a:solidFill>
                  <a:srgbClr val="000000"/>
                </a:solidFill>
                <a:ea typeface="ヒラギノ角ゴ Pro W3" pitchFamily="8" charset="-128"/>
                <a:cs typeface="ヒラギノ角ゴ Pro W3" pitchFamily="8" charset="-128"/>
              </a:rPr>
              <a:t> </a:t>
            </a:r>
          </a:p>
          <a:p>
            <a:pPr eaLnBrk="1" hangingPunct="1">
              <a:lnSpc>
                <a:spcPct val="90000"/>
              </a:lnSpc>
            </a:pPr>
            <a:r>
              <a:rPr lang="en-US" sz="2400">
                <a:solidFill>
                  <a:schemeClr val="accent2"/>
                </a:solidFill>
                <a:ea typeface="ヒラギノ角ゴ Pro W3" pitchFamily="8" charset="-128"/>
                <a:cs typeface="ヒラギノ角ゴ Pro W3" pitchFamily="8" charset="-128"/>
              </a:rPr>
              <a:t>Smithian principles of the division of labour:</a:t>
            </a:r>
            <a:r>
              <a:rPr lang="en-US" sz="2400">
                <a:solidFill>
                  <a:srgbClr val="000000"/>
                </a:solidFill>
                <a:ea typeface="ヒラギノ角ゴ Pro W3" pitchFamily="8" charset="-128"/>
                <a:cs typeface="ヒラギノ角ゴ Pro W3" pitchFamily="8" charset="-128"/>
              </a:rPr>
              <a:t>  improved dexterity, saving of time otherwise spent on changing occupation, and invention of machines by workmen.   </a:t>
            </a:r>
            <a:r>
              <a:rPr lang="en-US" sz="2400">
                <a:solidFill>
                  <a:srgbClr val="FF0033"/>
                </a:solidFill>
                <a:ea typeface="ヒラギノ角ゴ Pro W3" pitchFamily="8" charset="-128"/>
                <a:cs typeface="ヒラギノ角ゴ Pro W3" pitchFamily="8" charset="-128"/>
              </a:rPr>
              <a:t>Specialization favours the acquisition of job-specific skills.</a:t>
            </a:r>
            <a:r>
              <a:rPr lang="en-US" sz="2400">
                <a:solidFill>
                  <a:srgbClr val="000000"/>
                </a:solidFill>
                <a:ea typeface="ヒラギノ角ゴ Pro W3" pitchFamily="8" charset="-128"/>
                <a:cs typeface="ヒラギノ角ゴ Pro W3" pitchFamily="8" charset="-128"/>
              </a:rPr>
              <a:t> </a:t>
            </a:r>
            <a:endParaRPr lang="en-GB" sz="2400">
              <a:solidFill>
                <a:srgbClr val="000000"/>
              </a:solidFill>
              <a:ea typeface="ヒラギノ角ゴ Pro W3" pitchFamily="8" charset="-128"/>
              <a:cs typeface="ヒラギノ角ゴ Pro W3" pitchFamily="8" charset="-128"/>
            </a:endParaRPr>
          </a:p>
        </p:txBody>
      </p:sp>
      <p:pic>
        <p:nvPicPr>
          <p:cNvPr id="32772" name="Immagine 3"/>
          <p:cNvPicPr>
            <a:picLocks noChangeAspect="1"/>
          </p:cNvPicPr>
          <p:nvPr/>
        </p:nvPicPr>
        <p:blipFill>
          <a:blip r:embed="rId3"/>
          <a:srcRect/>
          <a:stretch>
            <a:fillRect/>
          </a:stretch>
        </p:blipFill>
        <p:spPr bwMode="auto">
          <a:xfrm>
            <a:off x="0" y="0"/>
            <a:ext cx="1600200" cy="2384425"/>
          </a:xfrm>
          <a:prstGeom prst="rect">
            <a:avLst/>
          </a:prstGeom>
          <a:noFill/>
          <a:ln w="9525">
            <a:noFill/>
            <a:miter lim="800000"/>
            <a:headEnd/>
            <a:tailEnd/>
          </a:ln>
        </p:spPr>
      </p:pic>
    </p:spTree>
    <p:extLst>
      <p:ext uri="{BB962C8B-B14F-4D97-AF65-F5344CB8AC3E}">
        <p14:creationId xmlns:p14="http://schemas.microsoft.com/office/powerpoint/2010/main" val="424563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olo 1"/>
          <p:cNvSpPr>
            <a:spLocks noGrp="1"/>
          </p:cNvSpPr>
          <p:nvPr>
            <p:ph type="title"/>
          </p:nvPr>
        </p:nvSpPr>
        <p:spPr/>
        <p:txBody>
          <a:bodyPr/>
          <a:lstStyle/>
          <a:p>
            <a:pPr eaLnBrk="1" hangingPunct="1"/>
            <a:r>
              <a:rPr lang="en-GB">
                <a:solidFill>
                  <a:srgbClr val="FF0000"/>
                </a:solidFill>
                <a:ea typeface="ヒラギノ角ゴ Pro W3" pitchFamily="-107" charset="-128"/>
                <a:cs typeface="ヒラギノ角ゴ Pro W3" pitchFamily="-107" charset="-128"/>
              </a:rPr>
              <a:t>The Young English Socialist.</a:t>
            </a:r>
          </a:p>
        </p:txBody>
      </p:sp>
      <p:sp>
        <p:nvSpPr>
          <p:cNvPr id="3" name="Segnaposto contenuto 2"/>
          <p:cNvSpPr>
            <a:spLocks noGrp="1"/>
          </p:cNvSpPr>
          <p:nvPr>
            <p:ph idx="1"/>
          </p:nvPr>
        </p:nvSpPr>
        <p:spPr>
          <a:xfrm>
            <a:off x="4286250" y="1600200"/>
            <a:ext cx="4400550" cy="4525963"/>
          </a:xfrm>
          <a:solidFill>
            <a:srgbClr val="FF0000"/>
          </a:solidFill>
        </p:spPr>
        <p:txBody>
          <a:bodyPr rtlCol="0">
            <a:normAutofit fontScale="92500" lnSpcReduction="20000"/>
          </a:bodyPr>
          <a:lstStyle/>
          <a:p>
            <a:pPr eaLnBrk="1" fontAlgn="auto" hangingPunct="1">
              <a:spcAft>
                <a:spcPts val="0"/>
              </a:spcAft>
              <a:buFont typeface="Arial"/>
              <a:buNone/>
              <a:defRPr/>
            </a:pPr>
            <a:r>
              <a:rPr lang="en-GB" b="1" dirty="0">
                <a:solidFill>
                  <a:schemeClr val="bg1"/>
                </a:solidFill>
                <a:ea typeface="+mn-ea"/>
                <a:cs typeface="+mn-cs"/>
              </a:rPr>
              <a:t>Some fifty-five years ago, in a seminal article called The Nature of the Firm, a young socialist named Ronald </a:t>
            </a:r>
            <a:r>
              <a:rPr lang="en-GB" b="1" dirty="0" err="1">
                <a:solidFill>
                  <a:schemeClr val="bg1"/>
                </a:solidFill>
                <a:ea typeface="+mn-ea"/>
                <a:cs typeface="+mn-cs"/>
              </a:rPr>
              <a:t>Coase</a:t>
            </a:r>
            <a:r>
              <a:rPr lang="en-GB" b="1" dirty="0">
                <a:solidFill>
                  <a:schemeClr val="bg1"/>
                </a:solidFill>
                <a:ea typeface="+mn-ea"/>
                <a:cs typeface="+mn-cs"/>
              </a:rPr>
              <a:t> sought to explain the existence of firms, of organizations within which markets were replaced by hierarchy and command. </a:t>
            </a:r>
            <a:r>
              <a:rPr lang="en-GB" dirty="0">
                <a:solidFill>
                  <a:schemeClr val="bg1"/>
                </a:solidFill>
                <a:ea typeface="+mn-ea"/>
                <a:cs typeface="+mn-cs"/>
              </a:rPr>
              <a:t>                                 </a:t>
            </a:r>
          </a:p>
        </p:txBody>
      </p:sp>
      <p:pic>
        <p:nvPicPr>
          <p:cNvPr id="55300" name="Immagine 3"/>
          <p:cNvPicPr>
            <a:picLocks noChangeAspect="1"/>
          </p:cNvPicPr>
          <p:nvPr/>
        </p:nvPicPr>
        <p:blipFill>
          <a:blip r:embed="rId2"/>
          <a:srcRect/>
          <a:stretch>
            <a:fillRect/>
          </a:stretch>
        </p:blipFill>
        <p:spPr bwMode="auto">
          <a:xfrm>
            <a:off x="1138238" y="2425700"/>
            <a:ext cx="2228850" cy="2984500"/>
          </a:xfrm>
          <a:prstGeom prst="rect">
            <a:avLst/>
          </a:prstGeom>
          <a:noFill/>
          <a:ln w="9525">
            <a:noFill/>
            <a:miter lim="800000"/>
            <a:headEnd/>
            <a:tailEnd/>
          </a:ln>
        </p:spPr>
      </p:pic>
      <p:sp>
        <p:nvSpPr>
          <p:cNvPr id="55301" name="CasellaDiTesto 5"/>
          <p:cNvSpPr txBox="1">
            <a:spLocks noChangeArrowheads="1"/>
          </p:cNvSpPr>
          <p:nvPr/>
        </p:nvSpPr>
        <p:spPr bwMode="auto">
          <a:xfrm>
            <a:off x="604838" y="5883275"/>
            <a:ext cx="3357562" cy="830997"/>
          </a:xfrm>
          <a:prstGeom prst="rect">
            <a:avLst/>
          </a:prstGeom>
          <a:noFill/>
          <a:ln w="9525">
            <a:noFill/>
            <a:miter lim="800000"/>
            <a:headEnd/>
            <a:tailEnd/>
          </a:ln>
        </p:spPr>
        <p:txBody>
          <a:bodyPr wrap="square">
            <a:prstTxWarp prst="textNoShape">
              <a:avLst/>
            </a:prstTxWarp>
            <a:spAutoFit/>
          </a:bodyPr>
          <a:lstStyle/>
          <a:p>
            <a:r>
              <a:rPr lang="en-GB" b="1" dirty="0">
                <a:latin typeface="Calibri" charset="0"/>
              </a:rPr>
              <a:t>In the words </a:t>
            </a:r>
          </a:p>
          <a:p>
            <a:r>
              <a:rPr lang="en-GB" b="1" dirty="0">
                <a:latin typeface="Calibri" charset="0"/>
              </a:rPr>
              <a:t>of Guido </a:t>
            </a:r>
            <a:r>
              <a:rPr lang="en-GB" b="1" dirty="0" err="1">
                <a:latin typeface="Calibri" charset="0"/>
              </a:rPr>
              <a:t>Calabresi</a:t>
            </a:r>
            <a:r>
              <a:rPr lang="en-GB" b="1" dirty="0">
                <a:latin typeface="Calibri" charset="0"/>
              </a:rPr>
              <a: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371600" y="0"/>
            <a:ext cx="6400800" cy="1447800"/>
          </a:xfrm>
          <a:solidFill>
            <a:schemeClr val="bg1"/>
          </a:solidFill>
          <a:ln>
            <a:solidFill>
              <a:srgbClr val="660066"/>
            </a:solidFill>
          </a:ln>
        </p:spPr>
        <p:txBody>
          <a:bodyPr/>
          <a:lstStyle/>
          <a:p>
            <a:pPr eaLnBrk="1" hangingPunct="1"/>
            <a:r>
              <a:rPr lang="en-GB" dirty="0">
                <a:ln>
                  <a:solidFill>
                    <a:srgbClr val="000000"/>
                  </a:solidFill>
                </a:ln>
                <a:solidFill>
                  <a:srgbClr val="FF0000"/>
                </a:solidFill>
                <a:ea typeface="ヒラギノ角ゴ Pro W3" pitchFamily="8" charset="-128"/>
                <a:cs typeface="ヒラギノ角ゴ Pro W3" pitchFamily="8" charset="-128"/>
              </a:rPr>
              <a:t>Smith vs. Babbage</a:t>
            </a:r>
            <a:endParaRPr lang="en-GB" dirty="0">
              <a:ea typeface="ヒラギノ角ゴ Pro W3" pitchFamily="8" charset="-128"/>
              <a:cs typeface="ヒラギノ角ゴ Pro W3" pitchFamily="8" charset="-128"/>
            </a:endParaRPr>
          </a:p>
        </p:txBody>
      </p:sp>
      <p:sp>
        <p:nvSpPr>
          <p:cNvPr id="34819" name="Rectangle 3"/>
          <p:cNvSpPr>
            <a:spLocks noGrp="1" noChangeArrowheads="1"/>
          </p:cNvSpPr>
          <p:nvPr>
            <p:ph type="body" idx="1"/>
          </p:nvPr>
        </p:nvSpPr>
        <p:spPr>
          <a:xfrm>
            <a:off x="0" y="1498600"/>
            <a:ext cx="9143999" cy="5359399"/>
          </a:xfrm>
          <a:solidFill>
            <a:srgbClr val="E6E6E6"/>
          </a:solidFill>
          <a:ln>
            <a:solidFill>
              <a:srgbClr val="660066"/>
            </a:solidFill>
          </a:ln>
        </p:spPr>
        <p:txBody>
          <a:bodyPr/>
          <a:lstStyle/>
          <a:p>
            <a:pPr eaLnBrk="1" hangingPunct="1">
              <a:lnSpc>
                <a:spcPct val="120000"/>
              </a:lnSpc>
            </a:pPr>
            <a:r>
              <a:rPr lang="en-US" sz="2200" b="1" dirty="0">
                <a:ln>
                  <a:solidFill>
                    <a:srgbClr val="000000"/>
                  </a:solidFill>
                </a:ln>
                <a:solidFill>
                  <a:schemeClr val="accent2"/>
                </a:solidFill>
                <a:ea typeface="ヒラギノ角ゴ Pro W3" pitchFamily="8" charset="-128"/>
                <a:cs typeface="ヒラギノ角ゴ Pro W3" pitchFamily="8" charset="-128"/>
              </a:rPr>
              <a:t>Babbage</a:t>
            </a:r>
            <a:r>
              <a:rPr lang="en-US" sz="2200" b="1" dirty="0">
                <a:ln>
                  <a:solidFill>
                    <a:srgbClr val="000000"/>
                  </a:solidFill>
                </a:ln>
                <a:solidFill>
                  <a:srgbClr val="000000"/>
                </a:solidFill>
                <a:ea typeface="ヒラギノ角ゴ Pro W3" pitchFamily="8" charset="-128"/>
                <a:cs typeface="ヒラギノ角ゴ Pro W3" pitchFamily="8" charset="-128"/>
              </a:rPr>
              <a:t> </a:t>
            </a:r>
            <a:r>
              <a:rPr lang="en-US" sz="2200" dirty="0">
                <a:ln>
                  <a:solidFill>
                    <a:srgbClr val="000000"/>
                  </a:solidFill>
                </a:ln>
                <a:solidFill>
                  <a:srgbClr val="000000"/>
                </a:solidFill>
                <a:ea typeface="ヒラギノ角ゴ Pro W3" pitchFamily="8" charset="-128"/>
                <a:cs typeface="ヒラギノ角ゴ Pro W3" pitchFamily="8" charset="-128"/>
              </a:rPr>
              <a:t>concentrates on the advantages due to an optimal utilization of </a:t>
            </a:r>
            <a:r>
              <a:rPr lang="en-US" sz="2200" dirty="0">
                <a:ln>
                  <a:solidFill>
                    <a:srgbClr val="000000"/>
                  </a:solidFill>
                </a:ln>
                <a:solidFill>
                  <a:srgbClr val="FF0033"/>
                </a:solidFill>
                <a:ea typeface="ヒラギノ角ゴ Pro W3" pitchFamily="8" charset="-128"/>
                <a:cs typeface="ヒラギノ角ゴ Pro W3" pitchFamily="8" charset="-128"/>
              </a:rPr>
              <a:t>given skills</a:t>
            </a:r>
            <a:r>
              <a:rPr lang="en-US" sz="2200" dirty="0">
                <a:ln>
                  <a:solidFill>
                    <a:srgbClr val="000000"/>
                  </a:solidFill>
                </a:ln>
                <a:solidFill>
                  <a:srgbClr val="000000"/>
                </a:solidFill>
                <a:ea typeface="ヒラギノ角ゴ Pro W3" pitchFamily="8" charset="-128"/>
                <a:cs typeface="ヒラギノ角ゴ Pro W3" pitchFamily="8" charset="-128"/>
              </a:rPr>
              <a:t> </a:t>
            </a:r>
          </a:p>
          <a:p>
            <a:pPr eaLnBrk="1" hangingPunct="1">
              <a:lnSpc>
                <a:spcPct val="120000"/>
              </a:lnSpc>
            </a:pPr>
            <a:r>
              <a:rPr lang="en-US" sz="2200" b="1" dirty="0">
                <a:ln>
                  <a:solidFill>
                    <a:srgbClr val="000000"/>
                  </a:solidFill>
                </a:ln>
                <a:solidFill>
                  <a:schemeClr val="accent2"/>
                </a:solidFill>
                <a:ea typeface="ヒラギノ角ゴ Pro W3" pitchFamily="8" charset="-128"/>
                <a:cs typeface="ヒラギノ角ゴ Pro W3" pitchFamily="8" charset="-128"/>
              </a:rPr>
              <a:t>Smith:</a:t>
            </a:r>
            <a:r>
              <a:rPr lang="en-US" sz="2200" b="1" dirty="0">
                <a:ln>
                  <a:solidFill>
                    <a:srgbClr val="000000"/>
                  </a:solidFill>
                </a:ln>
                <a:solidFill>
                  <a:srgbClr val="000000"/>
                </a:solidFill>
                <a:ea typeface="ヒラギノ角ゴ Pro W3" pitchFamily="8" charset="-128"/>
                <a:cs typeface="ヒラギノ角ゴ Pro W3" pitchFamily="8" charset="-128"/>
              </a:rPr>
              <a:t> </a:t>
            </a:r>
            <a:r>
              <a:rPr lang="en-US" sz="2200" dirty="0">
                <a:ln>
                  <a:solidFill>
                    <a:srgbClr val="000000"/>
                  </a:solidFill>
                </a:ln>
                <a:solidFill>
                  <a:srgbClr val="000000"/>
                </a:solidFill>
                <a:ea typeface="ヒラギノ角ゴ Pro W3" pitchFamily="8" charset="-128"/>
                <a:cs typeface="ヒラギノ角ゴ Pro W3" pitchFamily="8" charset="-128"/>
              </a:rPr>
              <a:t>the advantages of the division of </a:t>
            </a:r>
            <a:r>
              <a:rPr lang="en-US" sz="2200" dirty="0" err="1">
                <a:ln>
                  <a:solidFill>
                    <a:srgbClr val="000000"/>
                  </a:solidFill>
                </a:ln>
                <a:solidFill>
                  <a:srgbClr val="000000"/>
                </a:solidFill>
                <a:ea typeface="ヒラギノ角ゴ Pro W3" pitchFamily="8" charset="-128"/>
                <a:cs typeface="ヒラギノ角ゴ Pro W3" pitchFamily="8" charset="-128"/>
              </a:rPr>
              <a:t>labour</a:t>
            </a:r>
            <a:r>
              <a:rPr lang="en-US" sz="2200" dirty="0">
                <a:ln>
                  <a:solidFill>
                    <a:srgbClr val="000000"/>
                  </a:solidFill>
                </a:ln>
                <a:solidFill>
                  <a:srgbClr val="000000"/>
                </a:solidFill>
                <a:ea typeface="ヒラギノ角ゴ Pro W3" pitchFamily="8" charset="-128"/>
                <a:cs typeface="ヒラギノ角ゴ Pro W3" pitchFamily="8" charset="-128"/>
              </a:rPr>
              <a:t> due to a better acquisition of </a:t>
            </a:r>
            <a:r>
              <a:rPr lang="en-US" sz="2200" dirty="0">
                <a:ln>
                  <a:solidFill>
                    <a:srgbClr val="000000"/>
                  </a:solidFill>
                </a:ln>
                <a:solidFill>
                  <a:srgbClr val="FF0033"/>
                </a:solidFill>
                <a:ea typeface="ヒラギノ角ゴ Pro W3" pitchFamily="8" charset="-128"/>
                <a:cs typeface="ヒラギノ角ゴ Pro W3" pitchFamily="8" charset="-128"/>
              </a:rPr>
              <a:t>new skills,</a:t>
            </a:r>
          </a:p>
          <a:p>
            <a:pPr eaLnBrk="1" hangingPunct="1">
              <a:lnSpc>
                <a:spcPct val="120000"/>
              </a:lnSpc>
              <a:buFontTx/>
              <a:buNone/>
            </a:pPr>
            <a:endParaRPr lang="en-US" sz="2200" dirty="0">
              <a:ln>
                <a:solidFill>
                  <a:srgbClr val="000000"/>
                </a:solidFill>
              </a:ln>
              <a:solidFill>
                <a:srgbClr val="FF0033"/>
              </a:solidFill>
              <a:ea typeface="ヒラギノ角ゴ Pro W3" pitchFamily="8" charset="-128"/>
              <a:cs typeface="ヒラギノ角ゴ Pro W3" pitchFamily="8" charset="-128"/>
            </a:endParaRPr>
          </a:p>
          <a:p>
            <a:pPr eaLnBrk="1" hangingPunct="1">
              <a:lnSpc>
                <a:spcPct val="120000"/>
              </a:lnSpc>
            </a:pPr>
            <a:r>
              <a:rPr lang="en-US" sz="2200" b="1" dirty="0">
                <a:ln>
                  <a:solidFill>
                    <a:srgbClr val="000000"/>
                  </a:solidFill>
                </a:ln>
                <a:solidFill>
                  <a:schemeClr val="accent2"/>
                </a:solidFill>
                <a:ea typeface="ヒラギノ角ゴ Pro W3" pitchFamily="8" charset="-128"/>
                <a:cs typeface="ヒラギノ角ゴ Pro W3" pitchFamily="8" charset="-128"/>
              </a:rPr>
              <a:t>Babbage:</a:t>
            </a:r>
            <a:r>
              <a:rPr lang="en-US" sz="2200" dirty="0">
                <a:ln>
                  <a:solidFill>
                    <a:srgbClr val="000000"/>
                  </a:solidFill>
                </a:ln>
                <a:solidFill>
                  <a:srgbClr val="000000"/>
                </a:solidFill>
                <a:ea typeface="ヒラギノ角ゴ Pro W3" pitchFamily="8" charset="-128"/>
                <a:cs typeface="ヒラギノ角ゴ Pro W3" pitchFamily="8" charset="-128"/>
              </a:rPr>
              <a:t> the division of </a:t>
            </a:r>
            <a:r>
              <a:rPr lang="en-US" sz="2200" dirty="0" err="1">
                <a:ln>
                  <a:solidFill>
                    <a:srgbClr val="000000"/>
                  </a:solidFill>
                </a:ln>
                <a:solidFill>
                  <a:srgbClr val="000000"/>
                </a:solidFill>
                <a:ea typeface="ヒラギノ角ゴ Pro W3" pitchFamily="8" charset="-128"/>
                <a:cs typeface="ヒラギノ角ゴ Pro W3" pitchFamily="8" charset="-128"/>
              </a:rPr>
              <a:t>labour</a:t>
            </a:r>
            <a:r>
              <a:rPr lang="en-US" sz="2200" dirty="0">
                <a:ln>
                  <a:solidFill>
                    <a:srgbClr val="000000"/>
                  </a:solidFill>
                </a:ln>
                <a:solidFill>
                  <a:srgbClr val="000000"/>
                </a:solidFill>
                <a:ea typeface="ヒラギノ角ゴ Pro W3" pitchFamily="8" charset="-128"/>
                <a:cs typeface="ヒラギノ角ゴ Pro W3" pitchFamily="8" charset="-128"/>
              </a:rPr>
              <a:t> increases productivity because it </a:t>
            </a:r>
            <a:r>
              <a:rPr lang="en-US" sz="2200" dirty="0" err="1">
                <a:ln>
                  <a:solidFill>
                    <a:srgbClr val="000000"/>
                  </a:solidFill>
                </a:ln>
                <a:solidFill>
                  <a:srgbClr val="FF0033"/>
                </a:solidFill>
                <a:ea typeface="ヒラギノ角ゴ Pro W3" pitchFamily="8" charset="-128"/>
                <a:cs typeface="ヒラギノ角ゴ Pro W3" pitchFamily="8" charset="-128"/>
              </a:rPr>
              <a:t>minimises</a:t>
            </a:r>
            <a:r>
              <a:rPr lang="en-US" sz="2200" dirty="0">
                <a:ln>
                  <a:solidFill>
                    <a:srgbClr val="000000"/>
                  </a:solidFill>
                </a:ln>
                <a:solidFill>
                  <a:srgbClr val="000000"/>
                </a:solidFill>
                <a:ea typeface="ヒラギノ角ゴ Pro W3" pitchFamily="8" charset="-128"/>
                <a:cs typeface="ヒラギノ角ゴ Pro W3" pitchFamily="8" charset="-128"/>
              </a:rPr>
              <a:t> the amount of learning which is required for doing.</a:t>
            </a:r>
          </a:p>
          <a:p>
            <a:pPr eaLnBrk="1" hangingPunct="1">
              <a:lnSpc>
                <a:spcPct val="120000"/>
              </a:lnSpc>
            </a:pPr>
            <a:r>
              <a:rPr lang="en-US" sz="2200" dirty="0">
                <a:ln>
                  <a:solidFill>
                    <a:srgbClr val="000000"/>
                  </a:solidFill>
                </a:ln>
                <a:solidFill>
                  <a:srgbClr val="000000"/>
                </a:solidFill>
                <a:ea typeface="ヒラギノ角ゴ Pro W3" pitchFamily="8" charset="-128"/>
                <a:cs typeface="ヒラギノ角ゴ Pro W3" pitchFamily="8" charset="-128"/>
              </a:rPr>
              <a:t> </a:t>
            </a:r>
            <a:r>
              <a:rPr lang="en-US" sz="2200" b="1" dirty="0">
                <a:ln>
                  <a:solidFill>
                    <a:srgbClr val="000000"/>
                  </a:solidFill>
                </a:ln>
                <a:solidFill>
                  <a:schemeClr val="accent2"/>
                </a:solidFill>
                <a:ea typeface="ヒラギノ角ゴ Pro W3" pitchFamily="8" charset="-128"/>
                <a:cs typeface="ヒラギノ角ゴ Pro W3" pitchFamily="8" charset="-128"/>
              </a:rPr>
              <a:t>Smith:</a:t>
            </a:r>
            <a:r>
              <a:rPr lang="en-US" sz="2200" dirty="0">
                <a:ln>
                  <a:solidFill>
                    <a:srgbClr val="000000"/>
                  </a:solidFill>
                </a:ln>
                <a:solidFill>
                  <a:srgbClr val="000000"/>
                </a:solidFill>
                <a:ea typeface="ヒラギノ角ゴ Pro W3" pitchFamily="8" charset="-128"/>
                <a:cs typeface="ヒラギノ角ゴ Pro W3" pitchFamily="8" charset="-128"/>
              </a:rPr>
              <a:t> the division of </a:t>
            </a:r>
            <a:r>
              <a:rPr lang="en-US" sz="2200" dirty="0" err="1">
                <a:ln>
                  <a:solidFill>
                    <a:srgbClr val="000000"/>
                  </a:solidFill>
                </a:ln>
                <a:solidFill>
                  <a:srgbClr val="000000"/>
                </a:solidFill>
                <a:ea typeface="ヒラギノ角ゴ Pro W3" pitchFamily="8" charset="-128"/>
                <a:cs typeface="ヒラギノ角ゴ Pro W3" pitchFamily="8" charset="-128"/>
              </a:rPr>
              <a:t>labour</a:t>
            </a:r>
            <a:r>
              <a:rPr lang="en-US" sz="2200" dirty="0">
                <a:ln>
                  <a:solidFill>
                    <a:srgbClr val="000000"/>
                  </a:solidFill>
                </a:ln>
                <a:solidFill>
                  <a:srgbClr val="000000"/>
                </a:solidFill>
                <a:ea typeface="ヒラギノ角ゴ Pro W3" pitchFamily="8" charset="-128"/>
                <a:cs typeface="ヒラギノ角ゴ Pro W3" pitchFamily="8" charset="-128"/>
              </a:rPr>
              <a:t> increases productivity because it </a:t>
            </a:r>
            <a:r>
              <a:rPr lang="en-US" sz="2200" dirty="0">
                <a:ln>
                  <a:solidFill>
                    <a:srgbClr val="000000"/>
                  </a:solidFill>
                </a:ln>
                <a:solidFill>
                  <a:srgbClr val="FF0033"/>
                </a:solidFill>
                <a:ea typeface="ヒラギノ角ゴ Pro W3" pitchFamily="8" charset="-128"/>
                <a:cs typeface="ヒラギノ角ゴ Pro W3" pitchFamily="8" charset="-128"/>
              </a:rPr>
              <a:t>maximizes</a:t>
            </a:r>
            <a:r>
              <a:rPr lang="en-US" sz="2200" dirty="0">
                <a:ln>
                  <a:solidFill>
                    <a:srgbClr val="000000"/>
                  </a:solidFill>
                </a:ln>
                <a:solidFill>
                  <a:srgbClr val="000000"/>
                </a:solidFill>
                <a:ea typeface="ヒラギノ角ゴ Pro W3" pitchFamily="8" charset="-128"/>
                <a:cs typeface="ヒラギノ角ゴ Pro W3" pitchFamily="8" charset="-128"/>
              </a:rPr>
              <a:t> the amount of learning acquired by doing. </a:t>
            </a:r>
          </a:p>
          <a:p>
            <a:pPr eaLnBrk="1" hangingPunct="1">
              <a:lnSpc>
                <a:spcPct val="120000"/>
              </a:lnSpc>
            </a:pPr>
            <a:endParaRPr lang="en-US" sz="2200" dirty="0">
              <a:ln>
                <a:solidFill>
                  <a:srgbClr val="000000"/>
                </a:solidFill>
              </a:ln>
              <a:solidFill>
                <a:srgbClr val="000000"/>
              </a:solidFill>
              <a:ea typeface="ヒラギノ角ゴ Pro W3" pitchFamily="8" charset="-128"/>
              <a:cs typeface="ヒラギノ角ゴ Pro W3" pitchFamily="8" charset="-128"/>
            </a:endParaRPr>
          </a:p>
          <a:p>
            <a:pPr eaLnBrk="1" hangingPunct="1">
              <a:lnSpc>
                <a:spcPct val="120000"/>
              </a:lnSpc>
            </a:pPr>
            <a:r>
              <a:rPr lang="en-US" sz="2200" b="1" dirty="0">
                <a:ln>
                  <a:solidFill>
                    <a:srgbClr val="000000"/>
                  </a:solidFill>
                </a:ln>
                <a:solidFill>
                  <a:schemeClr val="accent2"/>
                </a:solidFill>
                <a:ea typeface="ヒラギノ角ゴ Pro W3" pitchFamily="8" charset="-128"/>
                <a:cs typeface="ヒラギノ角ゴ Pro W3" pitchFamily="8" charset="-128"/>
              </a:rPr>
              <a:t>For Babbage:</a:t>
            </a:r>
            <a:r>
              <a:rPr lang="en-US" sz="2200" b="1" dirty="0">
                <a:ln>
                  <a:solidFill>
                    <a:srgbClr val="000000"/>
                  </a:solidFill>
                </a:ln>
                <a:solidFill>
                  <a:srgbClr val="000000"/>
                </a:solidFill>
                <a:ea typeface="ヒラギノ角ゴ Pro W3" pitchFamily="8" charset="-128"/>
                <a:cs typeface="ヒラギノ角ゴ Pro W3" pitchFamily="8" charset="-128"/>
              </a:rPr>
              <a:t> </a:t>
            </a:r>
            <a:r>
              <a:rPr lang="en-US" sz="2200" dirty="0">
                <a:ln>
                  <a:solidFill>
                    <a:srgbClr val="000000"/>
                  </a:solidFill>
                </a:ln>
                <a:solidFill>
                  <a:srgbClr val="000000"/>
                </a:solidFill>
                <a:ea typeface="ヒラギノ角ゴ Pro W3" pitchFamily="8" charset="-128"/>
                <a:cs typeface="ヒラギノ角ゴ Pro W3" pitchFamily="8" charset="-128"/>
              </a:rPr>
              <a:t>the </a:t>
            </a:r>
            <a:r>
              <a:rPr lang="en-US" sz="2200" dirty="0">
                <a:ln>
                  <a:solidFill>
                    <a:srgbClr val="000000"/>
                  </a:solidFill>
                </a:ln>
                <a:solidFill>
                  <a:srgbClr val="FF0033"/>
                </a:solidFill>
                <a:ea typeface="ヒラギノ角ゴ Pro W3" pitchFamily="8" charset="-128"/>
                <a:cs typeface="ヒラギノ角ゴ Pro W3" pitchFamily="8" charset="-128"/>
              </a:rPr>
              <a:t>learning necessary for the doing</a:t>
            </a:r>
            <a:r>
              <a:rPr lang="en-US" sz="2200" dirty="0">
                <a:ln>
                  <a:solidFill>
                    <a:srgbClr val="000000"/>
                  </a:solidFill>
                </a:ln>
                <a:solidFill>
                  <a:srgbClr val="000000"/>
                </a:solidFill>
                <a:ea typeface="ヒラギノ角ゴ Pro W3" pitchFamily="8" charset="-128"/>
                <a:cs typeface="ヒラギノ角ゴ Pro W3" pitchFamily="8" charset="-128"/>
              </a:rPr>
              <a:t> should be </a:t>
            </a:r>
            <a:r>
              <a:rPr lang="en-US" sz="2200" dirty="0">
                <a:ln>
                  <a:solidFill>
                    <a:srgbClr val="000000"/>
                  </a:solidFill>
                </a:ln>
                <a:solidFill>
                  <a:srgbClr val="FF0033"/>
                </a:solidFill>
                <a:ea typeface="ヒラギノ角ゴ Pro W3" pitchFamily="8" charset="-128"/>
                <a:cs typeface="ヒラギノ角ゴ Pro W3" pitchFamily="8" charset="-128"/>
              </a:rPr>
              <a:t>minimized </a:t>
            </a:r>
          </a:p>
          <a:p>
            <a:pPr eaLnBrk="1" hangingPunct="1">
              <a:lnSpc>
                <a:spcPct val="120000"/>
              </a:lnSpc>
            </a:pPr>
            <a:r>
              <a:rPr lang="en-US" sz="2200" b="1" dirty="0">
                <a:ln>
                  <a:solidFill>
                    <a:srgbClr val="000000"/>
                  </a:solidFill>
                </a:ln>
                <a:solidFill>
                  <a:schemeClr val="accent2"/>
                </a:solidFill>
                <a:ea typeface="ヒラギノ角ゴ Pro W3" pitchFamily="8" charset="-128"/>
                <a:cs typeface="ヒラギノ角ゴ Pro W3" pitchFamily="8" charset="-128"/>
              </a:rPr>
              <a:t>For Smith:</a:t>
            </a:r>
            <a:r>
              <a:rPr lang="en-US" sz="2200" b="1" dirty="0">
                <a:ln>
                  <a:solidFill>
                    <a:srgbClr val="000000"/>
                  </a:solidFill>
                </a:ln>
                <a:solidFill>
                  <a:srgbClr val="000000"/>
                </a:solidFill>
                <a:ea typeface="ヒラギノ角ゴ Pro W3" pitchFamily="8" charset="-128"/>
                <a:cs typeface="ヒラギノ角ゴ Pro W3" pitchFamily="8" charset="-128"/>
              </a:rPr>
              <a:t> </a:t>
            </a:r>
            <a:r>
              <a:rPr lang="en-US" sz="2200" dirty="0">
                <a:ln>
                  <a:solidFill>
                    <a:srgbClr val="000000"/>
                  </a:solidFill>
                </a:ln>
                <a:solidFill>
                  <a:srgbClr val="000000"/>
                </a:solidFill>
                <a:ea typeface="ヒラギノ角ゴ Pro W3" pitchFamily="8" charset="-128"/>
                <a:cs typeface="ヒラギノ角ゴ Pro W3" pitchFamily="8" charset="-128"/>
              </a:rPr>
              <a:t>the </a:t>
            </a:r>
            <a:r>
              <a:rPr lang="en-US" sz="2200" dirty="0">
                <a:ln>
                  <a:solidFill>
                    <a:srgbClr val="000000"/>
                  </a:solidFill>
                </a:ln>
                <a:solidFill>
                  <a:srgbClr val="FF0033"/>
                </a:solidFill>
                <a:ea typeface="ヒラギノ角ゴ Pro W3" pitchFamily="8" charset="-128"/>
                <a:cs typeface="ヒラギノ角ゴ Pro W3" pitchFamily="8" charset="-128"/>
              </a:rPr>
              <a:t>learning due to the doing</a:t>
            </a:r>
            <a:r>
              <a:rPr lang="en-US" sz="2200" dirty="0">
                <a:ln>
                  <a:solidFill>
                    <a:srgbClr val="000000"/>
                  </a:solidFill>
                </a:ln>
                <a:solidFill>
                  <a:srgbClr val="000000"/>
                </a:solidFill>
                <a:ea typeface="ヒラギノ角ゴ Pro W3" pitchFamily="8" charset="-128"/>
                <a:cs typeface="ヒラギノ角ゴ Pro W3" pitchFamily="8" charset="-128"/>
              </a:rPr>
              <a:t> should be </a:t>
            </a:r>
            <a:r>
              <a:rPr lang="en-US" sz="2200" dirty="0">
                <a:ln>
                  <a:solidFill>
                    <a:srgbClr val="000000"/>
                  </a:solidFill>
                </a:ln>
                <a:solidFill>
                  <a:srgbClr val="FF0033"/>
                </a:solidFill>
                <a:ea typeface="ヒラギノ角ゴ Pro W3" pitchFamily="8" charset="-128"/>
                <a:cs typeface="ヒラギノ角ゴ Pro W3" pitchFamily="8" charset="-128"/>
              </a:rPr>
              <a:t>maximized.</a:t>
            </a:r>
            <a:endParaRPr lang="en-GB" sz="2200" dirty="0">
              <a:ln>
                <a:solidFill>
                  <a:srgbClr val="000000"/>
                </a:solidFill>
              </a:ln>
              <a:solidFill>
                <a:srgbClr val="FF0033"/>
              </a:solidFill>
              <a:ea typeface="ヒラギノ角ゴ Pro W3" pitchFamily="8" charset="-128"/>
              <a:cs typeface="ヒラギノ角ゴ Pro W3" pitchFamily="8" charset="-128"/>
            </a:endParaRPr>
          </a:p>
        </p:txBody>
      </p:sp>
      <p:pic>
        <p:nvPicPr>
          <p:cNvPr id="34820" name="Immagine 3"/>
          <p:cNvPicPr>
            <a:picLocks noChangeAspect="1"/>
          </p:cNvPicPr>
          <p:nvPr/>
        </p:nvPicPr>
        <p:blipFill>
          <a:blip r:embed="rId3"/>
          <a:srcRect/>
          <a:stretch>
            <a:fillRect/>
          </a:stretch>
        </p:blipFill>
        <p:spPr bwMode="auto">
          <a:xfrm>
            <a:off x="0" y="0"/>
            <a:ext cx="990600" cy="1476375"/>
          </a:xfrm>
          <a:prstGeom prst="rect">
            <a:avLst/>
          </a:prstGeom>
          <a:noFill/>
          <a:ln w="9525">
            <a:noFill/>
            <a:miter lim="800000"/>
            <a:headEnd/>
            <a:tailEnd/>
          </a:ln>
        </p:spPr>
      </p:pic>
      <p:pic>
        <p:nvPicPr>
          <p:cNvPr id="34821" name="Immagine 3"/>
          <p:cNvPicPr>
            <a:picLocks noChangeAspect="1"/>
          </p:cNvPicPr>
          <p:nvPr/>
        </p:nvPicPr>
        <p:blipFill>
          <a:blip r:embed="rId4"/>
          <a:srcRect/>
          <a:stretch>
            <a:fillRect/>
          </a:stretch>
        </p:blipFill>
        <p:spPr bwMode="auto">
          <a:xfrm>
            <a:off x="8001000" y="0"/>
            <a:ext cx="1143000" cy="1498600"/>
          </a:xfrm>
          <a:prstGeom prst="rect">
            <a:avLst/>
          </a:prstGeom>
          <a:noFill/>
          <a:ln w="9525">
            <a:noFill/>
            <a:miter lim="800000"/>
            <a:headEnd/>
            <a:tailEnd/>
          </a:ln>
        </p:spPr>
      </p:pic>
    </p:spTree>
    <p:extLst>
      <p:ext uri="{BB962C8B-B14F-4D97-AF65-F5344CB8AC3E}">
        <p14:creationId xmlns:p14="http://schemas.microsoft.com/office/powerpoint/2010/main" val="29673718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06587" y="0"/>
            <a:ext cx="6737412" cy="1447287"/>
          </a:xfrm>
          <a:solidFill>
            <a:schemeClr val="bg2">
              <a:lumMod val="20000"/>
              <a:lumOff val="80000"/>
            </a:schemeClr>
          </a:solidFill>
          <a:ln>
            <a:solidFill>
              <a:schemeClr val="tx1"/>
            </a:solidFill>
          </a:ln>
        </p:spPr>
        <p:txBody>
          <a:bodyPr/>
          <a:lstStyle/>
          <a:p>
            <a:r>
              <a:rPr lang="it-IT" dirty="0">
                <a:ln>
                  <a:solidFill>
                    <a:srgbClr val="000000"/>
                  </a:solidFill>
                </a:ln>
                <a:solidFill>
                  <a:srgbClr val="FF0000"/>
                </a:solidFill>
              </a:rPr>
              <a:t>Social </a:t>
            </a:r>
            <a:r>
              <a:rPr lang="it-IT" dirty="0" err="1">
                <a:ln>
                  <a:solidFill>
                    <a:srgbClr val="000000"/>
                  </a:solidFill>
                </a:ln>
                <a:solidFill>
                  <a:srgbClr val="FF0000"/>
                </a:solidFill>
              </a:rPr>
              <a:t>insects</a:t>
            </a:r>
            <a:r>
              <a:rPr lang="it-IT" dirty="0">
                <a:ln>
                  <a:solidFill>
                    <a:srgbClr val="000000"/>
                  </a:solidFill>
                </a:ln>
                <a:solidFill>
                  <a:srgbClr val="FF0000"/>
                </a:solidFill>
              </a:rPr>
              <a:t>: </a:t>
            </a:r>
            <a:br>
              <a:rPr lang="it-IT" dirty="0">
                <a:ln>
                  <a:solidFill>
                    <a:srgbClr val="000000"/>
                  </a:solidFill>
                </a:ln>
                <a:solidFill>
                  <a:srgbClr val="FF0000"/>
                </a:solidFill>
              </a:rPr>
            </a:br>
            <a:r>
              <a:rPr lang="it-IT" dirty="0">
                <a:ln>
                  <a:solidFill>
                    <a:srgbClr val="000000"/>
                  </a:solidFill>
                </a:ln>
                <a:solidFill>
                  <a:srgbClr val="FF0000"/>
                </a:solidFill>
              </a:rPr>
              <a:t>the </a:t>
            </a:r>
            <a:r>
              <a:rPr lang="it-IT" dirty="0" err="1">
                <a:ln>
                  <a:solidFill>
                    <a:srgbClr val="000000"/>
                  </a:solidFill>
                </a:ln>
                <a:solidFill>
                  <a:srgbClr val="FF0000"/>
                </a:solidFill>
              </a:rPr>
              <a:t>traditional</a:t>
            </a:r>
            <a:r>
              <a:rPr lang="it-IT" dirty="0">
                <a:ln>
                  <a:solidFill>
                    <a:srgbClr val="000000"/>
                  </a:solidFill>
                </a:ln>
                <a:solidFill>
                  <a:srgbClr val="FF0000"/>
                </a:solidFill>
              </a:rPr>
              <a:t> </a:t>
            </a:r>
            <a:r>
              <a:rPr lang="it-IT" dirty="0" err="1">
                <a:ln>
                  <a:solidFill>
                    <a:srgbClr val="000000"/>
                  </a:solidFill>
                </a:ln>
                <a:solidFill>
                  <a:srgbClr val="FF0000"/>
                </a:solidFill>
              </a:rPr>
              <a:t>explanation</a:t>
            </a:r>
            <a:endParaRPr lang="it-IT" dirty="0">
              <a:ln>
                <a:solidFill>
                  <a:srgbClr val="000000"/>
                </a:solidFill>
              </a:ln>
              <a:solidFill>
                <a:srgbClr val="FF0000"/>
              </a:solidFill>
            </a:endParaRPr>
          </a:p>
        </p:txBody>
      </p:sp>
      <p:sp>
        <p:nvSpPr>
          <p:cNvPr id="3" name="Segnaposto contenuto 2"/>
          <p:cNvSpPr>
            <a:spLocks noGrp="1"/>
          </p:cNvSpPr>
          <p:nvPr>
            <p:ph idx="1"/>
          </p:nvPr>
        </p:nvSpPr>
        <p:spPr>
          <a:xfrm>
            <a:off x="1" y="1437379"/>
            <a:ext cx="9143998" cy="5420621"/>
          </a:xfrm>
          <a:ln>
            <a:solidFill>
              <a:srgbClr val="FF0000"/>
            </a:solidFill>
          </a:ln>
        </p:spPr>
        <p:txBody>
          <a:bodyPr/>
          <a:lstStyle/>
          <a:p>
            <a:r>
              <a:rPr lang="en-US" sz="2600" dirty="0"/>
              <a:t>The traditional explanation of the cooperative division of labor, existing in some insect societies, has been based on the </a:t>
            </a:r>
            <a:r>
              <a:rPr lang="en-US" sz="2600" dirty="0">
                <a:solidFill>
                  <a:srgbClr val="FF0000"/>
                </a:solidFill>
              </a:rPr>
              <a:t>Hamilton (1964) rule.</a:t>
            </a:r>
          </a:p>
          <a:p>
            <a:r>
              <a:rPr lang="en-US" sz="2600" dirty="0"/>
              <a:t>The Hamilton rule relates the degree of altruism of individual towards other individuals to the degree to which they share the same genes. If each selfish gene maximizes its fitness, some degree of altruism can only be shown towards </a:t>
            </a:r>
            <a:r>
              <a:rPr lang="en-US" sz="2600" dirty="0">
                <a:solidFill>
                  <a:srgbClr val="FF0000"/>
                </a:solidFill>
              </a:rPr>
              <a:t>closed relatives. </a:t>
            </a:r>
          </a:p>
          <a:p>
            <a:r>
              <a:rPr lang="en-US" sz="2600" dirty="0"/>
              <a:t>Social insects share the </a:t>
            </a:r>
            <a:r>
              <a:rPr lang="en-US" sz="2600" dirty="0">
                <a:solidFill>
                  <a:srgbClr val="FF0000"/>
                </a:solidFill>
              </a:rPr>
              <a:t>same queen mother </a:t>
            </a:r>
            <a:r>
              <a:rPr lang="en-US" sz="2600" dirty="0"/>
              <a:t>and have a degree of relatedness greater than that existing in the other species. This would explain their altruism and their consequent cooperative behavior, leading to a sophisticated division of labor. </a:t>
            </a:r>
            <a:endParaRPr lang="it-IT" sz="2600" dirty="0"/>
          </a:p>
          <a:p>
            <a:endParaRPr lang="it-IT" sz="2400" dirty="0"/>
          </a:p>
        </p:txBody>
      </p:sp>
      <p:pic>
        <p:nvPicPr>
          <p:cNvPr id="4" name="Picture 3" descr="imgres.jpg"/>
          <p:cNvPicPr>
            <a:picLocks noChangeAspect="1"/>
          </p:cNvPicPr>
          <p:nvPr/>
        </p:nvPicPr>
        <p:blipFill>
          <a:blip r:embed="rId2">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tretch>
            <a:fillRect/>
          </a:stretch>
        </p:blipFill>
        <p:spPr>
          <a:xfrm>
            <a:off x="0" y="18637"/>
            <a:ext cx="2406587" cy="1428650"/>
          </a:xfrm>
          <a:prstGeom prst="rect">
            <a:avLst/>
          </a:prstGeom>
        </p:spPr>
      </p:pic>
    </p:spTree>
    <p:extLst>
      <p:ext uri="{BB962C8B-B14F-4D97-AF65-F5344CB8AC3E}">
        <p14:creationId xmlns:p14="http://schemas.microsoft.com/office/powerpoint/2010/main" val="34738096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385055" y="0"/>
            <a:ext cx="6758945" cy="1703611"/>
          </a:xfrm>
          <a:solidFill>
            <a:srgbClr val="CCFFCC"/>
          </a:solidFill>
          <a:ln>
            <a:solidFill>
              <a:srgbClr val="000000"/>
            </a:solidFill>
          </a:ln>
        </p:spPr>
        <p:txBody>
          <a:bodyPr/>
          <a:lstStyle/>
          <a:p>
            <a:r>
              <a:rPr lang="it-IT" dirty="0">
                <a:ln>
                  <a:solidFill>
                    <a:srgbClr val="000000"/>
                  </a:solidFill>
                </a:ln>
                <a:solidFill>
                  <a:srgbClr val="FF0000"/>
                </a:solidFill>
                <a:effectLst>
                  <a:innerShdw blurRad="63500" dist="50800" dir="13500000">
                    <a:prstClr val="black">
                      <a:alpha val="50000"/>
                    </a:prstClr>
                  </a:innerShdw>
                </a:effectLst>
              </a:rPr>
              <a:t>O. E. Wilson’s </a:t>
            </a:r>
            <a:r>
              <a:rPr lang="it-IT" dirty="0" err="1">
                <a:ln>
                  <a:solidFill>
                    <a:srgbClr val="000000"/>
                  </a:solidFill>
                </a:ln>
                <a:solidFill>
                  <a:srgbClr val="FF0000"/>
                </a:solidFill>
                <a:effectLst>
                  <a:innerShdw blurRad="63500" dist="50800" dir="13500000">
                    <a:prstClr val="black">
                      <a:alpha val="50000"/>
                    </a:prstClr>
                  </a:innerShdw>
                </a:effectLst>
              </a:rPr>
              <a:t>Criticism</a:t>
            </a:r>
            <a:endParaRPr lang="it-IT" dirty="0">
              <a:ln>
                <a:solidFill>
                  <a:srgbClr val="000000"/>
                </a:solidFill>
              </a:ln>
              <a:solidFill>
                <a:srgbClr val="FF0000"/>
              </a:solidFill>
              <a:effectLst>
                <a:innerShdw blurRad="63500" dist="50800" dir="13500000">
                  <a:prstClr val="black">
                    <a:alpha val="50000"/>
                  </a:prstClr>
                </a:innerShdw>
              </a:effectLst>
            </a:endParaRPr>
          </a:p>
        </p:txBody>
      </p:sp>
      <p:sp>
        <p:nvSpPr>
          <p:cNvPr id="3" name="Segnaposto contenuto 2"/>
          <p:cNvSpPr>
            <a:spLocks noGrp="1"/>
          </p:cNvSpPr>
          <p:nvPr>
            <p:ph idx="1"/>
          </p:nvPr>
        </p:nvSpPr>
        <p:spPr>
          <a:xfrm>
            <a:off x="145983" y="1752600"/>
            <a:ext cx="8998017" cy="4948458"/>
          </a:xfrm>
          <a:ln>
            <a:solidFill>
              <a:srgbClr val="FF0000"/>
            </a:solidFill>
          </a:ln>
        </p:spPr>
        <p:txBody>
          <a:bodyPr/>
          <a:lstStyle/>
          <a:p>
            <a:r>
              <a:rPr lang="en-US" sz="2400" dirty="0"/>
              <a:t>In the bees’ or ants’ societies </a:t>
            </a:r>
            <a:r>
              <a:rPr lang="en-US" sz="2400" dirty="0">
                <a:solidFill>
                  <a:srgbClr val="FF0000"/>
                </a:solidFill>
              </a:rPr>
              <a:t>only Queens </a:t>
            </a:r>
            <a:r>
              <a:rPr lang="en-US" sz="2400" dirty="0"/>
              <a:t>transmit their genes. The altruism or the selfishness of the other social insects is therefore </a:t>
            </a:r>
            <a:r>
              <a:rPr lang="en-US" sz="2400" dirty="0">
                <a:solidFill>
                  <a:srgbClr val="FF0000"/>
                </a:solidFill>
              </a:rPr>
              <a:t>irrelevant</a:t>
            </a:r>
            <a:r>
              <a:rPr lang="en-US" sz="2400" dirty="0"/>
              <a:t> to explain their behavior. </a:t>
            </a:r>
          </a:p>
          <a:p>
            <a:r>
              <a:rPr lang="en-US" sz="2400" dirty="0"/>
              <a:t>We can also add that altruism cannot by itself explain why cooperation takes the sophisticated mode of the </a:t>
            </a:r>
            <a:r>
              <a:rPr lang="en-US" sz="2400" dirty="0">
                <a:solidFill>
                  <a:srgbClr val="FF0000"/>
                </a:solidFill>
              </a:rPr>
              <a:t>division labor</a:t>
            </a:r>
            <a:r>
              <a:rPr lang="en-US" sz="2400" dirty="0"/>
              <a:t>, in which different individuals of the population specialize in different and interdependent tasks.</a:t>
            </a:r>
          </a:p>
          <a:p>
            <a:r>
              <a:rPr lang="en-US" sz="2400" dirty="0"/>
              <a:t> O. E. Wilson (2012) challenge has given raise to a </a:t>
            </a:r>
            <a:r>
              <a:rPr lang="en-US" sz="2400" dirty="0">
                <a:solidFill>
                  <a:srgbClr val="FF0000"/>
                </a:solidFill>
              </a:rPr>
              <a:t>fierce dispute </a:t>
            </a:r>
            <a:r>
              <a:rPr lang="en-US" sz="2400" dirty="0"/>
              <a:t>within the field of evolutionary biology and in particular </a:t>
            </a:r>
            <a:r>
              <a:rPr lang="it-IT" sz="2400" dirty="0"/>
              <a:t>a </a:t>
            </a:r>
            <a:r>
              <a:rPr lang="it-IT" sz="2400" dirty="0" err="1"/>
              <a:t>harsh</a:t>
            </a:r>
            <a:r>
              <a:rPr lang="it-IT" sz="2400" dirty="0"/>
              <a:t> </a:t>
            </a:r>
            <a:r>
              <a:rPr lang="it-IT" sz="2400" dirty="0" err="1"/>
              <a:t>reaction</a:t>
            </a:r>
            <a:r>
              <a:rPr lang="it-IT" sz="2400" dirty="0"/>
              <a:t> </a:t>
            </a:r>
            <a:r>
              <a:rPr lang="it-IT" sz="2400" dirty="0" err="1"/>
              <a:t>Dawkins</a:t>
            </a:r>
            <a:r>
              <a:rPr lang="it-IT" sz="2400" dirty="0"/>
              <a:t> (2012) . </a:t>
            </a:r>
          </a:p>
          <a:p>
            <a:r>
              <a:rPr lang="it-IT" sz="2400" dirty="0"/>
              <a:t>For </a:t>
            </a:r>
            <a:r>
              <a:rPr lang="it-IT" sz="2400" dirty="0" err="1">
                <a:solidFill>
                  <a:srgbClr val="FF0000"/>
                </a:solidFill>
              </a:rPr>
              <a:t>equilibrated</a:t>
            </a:r>
            <a:r>
              <a:rPr lang="it-IT" sz="2400" dirty="0">
                <a:solidFill>
                  <a:srgbClr val="FF0000"/>
                </a:solidFill>
              </a:rPr>
              <a:t> accounts </a:t>
            </a:r>
            <a:r>
              <a:rPr lang="it-IT" sz="2400" dirty="0"/>
              <a:t>of the </a:t>
            </a:r>
            <a:r>
              <a:rPr lang="it-IT" sz="2400" dirty="0" err="1"/>
              <a:t>debate</a:t>
            </a:r>
            <a:r>
              <a:rPr lang="it-IT" sz="2400" dirty="0"/>
              <a:t> are </a:t>
            </a:r>
            <a:r>
              <a:rPr lang="it-IT" sz="2400" dirty="0" err="1"/>
              <a:t>given</a:t>
            </a:r>
            <a:r>
              <a:rPr lang="it-IT" sz="2400" dirty="0"/>
              <a:t> by </a:t>
            </a:r>
            <a:r>
              <a:rPr lang="it-IT" sz="2400" dirty="0" err="1"/>
              <a:t>Gadagkar</a:t>
            </a:r>
            <a:r>
              <a:rPr lang="it-IT" sz="2400" dirty="0"/>
              <a:t> (2010) and </a:t>
            </a:r>
            <a:r>
              <a:rPr lang="it-IT" sz="2400" dirty="0" err="1"/>
              <a:t>Gintis</a:t>
            </a:r>
            <a:r>
              <a:rPr lang="it-IT" sz="2400" dirty="0"/>
              <a:t> (2012).</a:t>
            </a:r>
          </a:p>
          <a:p>
            <a:endParaRPr lang="it-IT" dirty="0"/>
          </a:p>
        </p:txBody>
      </p:sp>
      <p:pic>
        <p:nvPicPr>
          <p:cNvPr id="4" name="Picture 3"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385055" cy="1703611"/>
          </a:xfrm>
          <a:prstGeom prst="rect">
            <a:avLst/>
          </a:prstGeom>
        </p:spPr>
      </p:pic>
    </p:spTree>
    <p:extLst>
      <p:ext uri="{BB962C8B-B14F-4D97-AF65-F5344CB8AC3E}">
        <p14:creationId xmlns:p14="http://schemas.microsoft.com/office/powerpoint/2010/main" val="23422497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35262" y="-1"/>
            <a:ext cx="7108738" cy="1569313"/>
          </a:xfrm>
          <a:solidFill>
            <a:schemeClr val="accent3">
              <a:lumMod val="85000"/>
            </a:schemeClr>
          </a:solidFill>
        </p:spPr>
        <p:txBody>
          <a:bodyPr/>
          <a:lstStyle/>
          <a:p>
            <a:r>
              <a:rPr lang="it-IT" dirty="0" err="1">
                <a:solidFill>
                  <a:srgbClr val="660066"/>
                </a:solidFill>
              </a:rPr>
              <a:t>Gadagkar’s</a:t>
            </a:r>
            <a:r>
              <a:rPr lang="it-IT" dirty="0">
                <a:solidFill>
                  <a:srgbClr val="660066"/>
                </a:solidFill>
              </a:rPr>
              <a:t> </a:t>
            </a:r>
            <a:r>
              <a:rPr lang="it-IT" dirty="0" err="1">
                <a:solidFill>
                  <a:srgbClr val="660066"/>
                </a:solidFill>
              </a:rPr>
              <a:t>Transition</a:t>
            </a:r>
            <a:r>
              <a:rPr lang="it-IT" dirty="0">
                <a:solidFill>
                  <a:srgbClr val="660066"/>
                </a:solidFill>
              </a:rPr>
              <a:t> Societies</a:t>
            </a:r>
          </a:p>
        </p:txBody>
      </p:sp>
      <p:sp>
        <p:nvSpPr>
          <p:cNvPr id="3" name="Segnaposto contenuto 2"/>
          <p:cNvSpPr>
            <a:spLocks noGrp="1"/>
          </p:cNvSpPr>
          <p:nvPr>
            <p:ph idx="1"/>
          </p:nvPr>
        </p:nvSpPr>
        <p:spPr>
          <a:xfrm>
            <a:off x="474947" y="1670331"/>
            <a:ext cx="8355270" cy="4886765"/>
          </a:xfrm>
        </p:spPr>
        <p:txBody>
          <a:bodyPr/>
          <a:lstStyle/>
          <a:p>
            <a:r>
              <a:rPr lang="en-US" sz="2400" dirty="0"/>
              <a:t> In wasps' societies the fertilization system has </a:t>
            </a:r>
            <a:r>
              <a:rPr lang="en-US" sz="2400" dirty="0">
                <a:solidFill>
                  <a:srgbClr val="FF0000"/>
                </a:solidFill>
              </a:rPr>
              <a:t>mixed</a:t>
            </a:r>
            <a:r>
              <a:rPr lang="en-US" sz="2400" dirty="0"/>
              <a:t> characteristics. </a:t>
            </a:r>
          </a:p>
          <a:p>
            <a:r>
              <a:rPr lang="en-US" sz="2400" dirty="0"/>
              <a:t>Whilst some wasps have an </a:t>
            </a:r>
            <a:r>
              <a:rPr lang="en-US" sz="2400" dirty="0">
                <a:solidFill>
                  <a:srgbClr val="FF0000"/>
                </a:solidFill>
              </a:rPr>
              <a:t>individual </a:t>
            </a:r>
            <a:r>
              <a:rPr lang="en-US" sz="2400" dirty="0"/>
              <a:t>reproduction system similar to that of non-social insects, some others join as workers a </a:t>
            </a:r>
            <a:r>
              <a:rPr lang="en-US" sz="2400" dirty="0">
                <a:solidFill>
                  <a:srgbClr val="FF0000"/>
                </a:solidFill>
              </a:rPr>
              <a:t>common</a:t>
            </a:r>
            <a:r>
              <a:rPr lang="en-US" sz="2400" dirty="0"/>
              <a:t> nest ruled by a Queen specialized in the production of larvae. </a:t>
            </a:r>
          </a:p>
          <a:p>
            <a:r>
              <a:rPr lang="en-US" sz="2400" dirty="0"/>
              <a:t>In the Queen's nest workers are still potentially fertile. They can do </a:t>
            </a:r>
            <a:r>
              <a:rPr lang="en-US" sz="2400" dirty="0">
                <a:solidFill>
                  <a:srgbClr val="FF0000"/>
                </a:solidFill>
              </a:rPr>
              <a:t>better than isolated wasps</a:t>
            </a:r>
            <a:r>
              <a:rPr lang="en-US" sz="2400" dirty="0"/>
              <a:t>, which do not share the common facilities (for instance, </a:t>
            </a:r>
            <a:r>
              <a:rPr lang="en-US" sz="2400" dirty="0" err="1"/>
              <a:t>defence</a:t>
            </a:r>
            <a:r>
              <a:rPr lang="en-US" sz="2400" dirty="0"/>
              <a:t>) existing in the nest. The workers can hide their own offspring in the Queen's nest. Sometimes, they have also the chance of organizing a coup d'état and, if successful, can become Queens. </a:t>
            </a:r>
            <a:endParaRPr lang="it-IT" sz="2400" dirty="0"/>
          </a:p>
          <a:p>
            <a:endParaRPr lang="it-IT" dirty="0"/>
          </a:p>
        </p:txBody>
      </p:sp>
      <p:pic>
        <p:nvPicPr>
          <p:cNvPr id="4" name="Picture 3" descr="Prof_Gadagk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0" y="-1"/>
            <a:ext cx="2079812" cy="1569313"/>
          </a:xfrm>
          <a:prstGeom prst="rect">
            <a:avLst/>
          </a:prstGeom>
        </p:spPr>
      </p:pic>
    </p:spTree>
    <p:extLst>
      <p:ext uri="{BB962C8B-B14F-4D97-AF65-F5344CB8AC3E}">
        <p14:creationId xmlns:p14="http://schemas.microsoft.com/office/powerpoint/2010/main" val="16910991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90036" y="48407"/>
            <a:ext cx="6463395" cy="1000138"/>
          </a:xfrm>
        </p:spPr>
        <p:txBody>
          <a:bodyPr/>
          <a:lstStyle/>
          <a:p>
            <a:r>
              <a:rPr lang="it-IT" dirty="0">
                <a:solidFill>
                  <a:srgbClr val="FF0000"/>
                </a:solidFill>
              </a:rPr>
              <a:t>From </a:t>
            </a:r>
            <a:r>
              <a:rPr lang="it-IT" dirty="0" err="1">
                <a:solidFill>
                  <a:srgbClr val="FF0000"/>
                </a:solidFill>
              </a:rPr>
              <a:t>Wasps</a:t>
            </a:r>
            <a:r>
              <a:rPr lang="it-IT" dirty="0">
                <a:solidFill>
                  <a:srgbClr val="FF0000"/>
                </a:solidFill>
              </a:rPr>
              <a:t> to </a:t>
            </a:r>
            <a:r>
              <a:rPr lang="it-IT" dirty="0" err="1">
                <a:solidFill>
                  <a:srgbClr val="FF0000"/>
                </a:solidFill>
              </a:rPr>
              <a:t>Bees</a:t>
            </a:r>
            <a:br>
              <a:rPr lang="it-IT" dirty="0">
                <a:solidFill>
                  <a:srgbClr val="FF0000"/>
                </a:solidFill>
              </a:rPr>
            </a:br>
            <a:endParaRPr lang="it-IT" dirty="0">
              <a:solidFill>
                <a:srgbClr val="FF0000"/>
              </a:solidFill>
            </a:endParaRPr>
          </a:p>
        </p:txBody>
      </p:sp>
      <p:sp>
        <p:nvSpPr>
          <p:cNvPr id="3" name="Segnaposto contenuto 2"/>
          <p:cNvSpPr>
            <a:spLocks noGrp="1"/>
          </p:cNvSpPr>
          <p:nvPr>
            <p:ph idx="1"/>
          </p:nvPr>
        </p:nvSpPr>
        <p:spPr>
          <a:xfrm>
            <a:off x="576055" y="1427319"/>
            <a:ext cx="7878625" cy="5227955"/>
          </a:xfrm>
          <a:ln>
            <a:solidFill>
              <a:srgbClr val="FF0000"/>
            </a:solidFill>
          </a:ln>
        </p:spPr>
        <p:txBody>
          <a:bodyPr/>
          <a:lstStyle/>
          <a:p>
            <a:r>
              <a:rPr lang="en-US" sz="2400" dirty="0"/>
              <a:t>The survival and reproduction strategies, carried out in the Queen's nest, involve both </a:t>
            </a:r>
            <a:r>
              <a:rPr lang="en-US" sz="2400" dirty="0">
                <a:solidFill>
                  <a:srgbClr val="FF0000"/>
                </a:solidFill>
              </a:rPr>
              <a:t>cooperation and conflict</a:t>
            </a:r>
            <a:r>
              <a:rPr lang="en-US" sz="2400" dirty="0"/>
              <a:t>. </a:t>
            </a:r>
          </a:p>
          <a:p>
            <a:r>
              <a:rPr lang="en-US" sz="2400" dirty="0"/>
              <a:t>For instance, while everyone </a:t>
            </a:r>
            <a:r>
              <a:rPr lang="en-US" sz="2400" dirty="0">
                <a:solidFill>
                  <a:srgbClr val="FF0000"/>
                </a:solidFill>
              </a:rPr>
              <a:t>cooperates </a:t>
            </a:r>
            <a:r>
              <a:rPr lang="en-US" sz="2400" dirty="0"/>
              <a:t>in raising the larvae, the workers try to </a:t>
            </a:r>
            <a:r>
              <a:rPr lang="en-US" sz="2400" dirty="0">
                <a:solidFill>
                  <a:srgbClr val="FF0000"/>
                </a:solidFill>
              </a:rPr>
              <a:t>smuggle</a:t>
            </a:r>
            <a:r>
              <a:rPr lang="en-US" sz="2400" dirty="0"/>
              <a:t> their eggs in the nest, going against the fitness of the Queen.   </a:t>
            </a:r>
          </a:p>
          <a:p>
            <a:r>
              <a:rPr lang="en-US" sz="2400" dirty="0"/>
              <a:t>A possible strategy of the Queen is to </a:t>
            </a:r>
            <a:r>
              <a:rPr lang="en-US" sz="2400" dirty="0">
                <a:solidFill>
                  <a:srgbClr val="FF0000"/>
                </a:solidFill>
              </a:rPr>
              <a:t>produce unfertile offspring</a:t>
            </a:r>
            <a:r>
              <a:rPr lang="en-US" sz="2400" dirty="0"/>
              <a:t> that specialize in different functions. This mutation, genetically transmitted and reinforced </a:t>
            </a:r>
            <a:r>
              <a:rPr lang="en-US" sz="2400" dirty="0">
                <a:solidFill>
                  <a:srgbClr val="FF0000"/>
                </a:solidFill>
              </a:rPr>
              <a:t>from Queen to Queen</a:t>
            </a:r>
            <a:r>
              <a:rPr lang="en-US" sz="2400" dirty="0"/>
              <a:t>, can easily spread to the entire population.</a:t>
            </a:r>
          </a:p>
          <a:p>
            <a:r>
              <a:rPr lang="en-US" sz="2400" dirty="0"/>
              <a:t> The nests, where the Queen's strategy is adopted, can </a:t>
            </a:r>
            <a:r>
              <a:rPr lang="en-US" sz="2400" dirty="0">
                <a:solidFill>
                  <a:srgbClr val="FF0000"/>
                </a:solidFill>
              </a:rPr>
              <a:t>outcompete</a:t>
            </a:r>
            <a:r>
              <a:rPr lang="en-US" sz="2400" dirty="0"/>
              <a:t> the other nests by decreasing the cost of conflicts and by capturing the gains of specialization.</a:t>
            </a:r>
            <a:endParaRPr lang="it-IT" sz="2400" dirty="0"/>
          </a:p>
          <a:p>
            <a:endParaRPr lang="it-IT" dirty="0"/>
          </a:p>
        </p:txBody>
      </p:sp>
      <p:pic>
        <p:nvPicPr>
          <p:cNvPr id="4" name="Picture 3"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930759" cy="1396875"/>
          </a:xfrm>
          <a:prstGeom prst="rect">
            <a:avLst/>
          </a:prstGeom>
        </p:spPr>
      </p:pic>
      <p:pic>
        <p:nvPicPr>
          <p:cNvPr id="6" name="Picture 5"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1040" y="0"/>
            <a:ext cx="1672960" cy="1048545"/>
          </a:xfrm>
          <a:prstGeom prst="rect">
            <a:avLst/>
          </a:prstGeom>
        </p:spPr>
      </p:pic>
      <p:sp>
        <p:nvSpPr>
          <p:cNvPr id="7" name="Right Arrow 6"/>
          <p:cNvSpPr/>
          <p:nvPr/>
        </p:nvSpPr>
        <p:spPr bwMode="auto">
          <a:xfrm>
            <a:off x="1682961" y="578846"/>
            <a:ext cx="5998773" cy="484632"/>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charset="0"/>
            </a:endParaRPr>
          </a:p>
        </p:txBody>
      </p:sp>
    </p:spTree>
    <p:extLst>
      <p:ext uri="{BB962C8B-B14F-4D97-AF65-F5344CB8AC3E}">
        <p14:creationId xmlns:p14="http://schemas.microsoft.com/office/powerpoint/2010/main" val="34774176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63466" y="0"/>
            <a:ext cx="6937534" cy="1476375"/>
          </a:xfrm>
        </p:spPr>
        <p:txBody>
          <a:bodyPr/>
          <a:lstStyle/>
          <a:p>
            <a:r>
              <a:rPr lang="it-IT" dirty="0"/>
              <a:t>Smith and </a:t>
            </a:r>
            <a:r>
              <a:rPr lang="it-IT" dirty="0" err="1"/>
              <a:t>Babbage</a:t>
            </a:r>
            <a:r>
              <a:rPr lang="it-IT" dirty="0"/>
              <a:t> </a:t>
            </a:r>
            <a:br>
              <a:rPr lang="it-IT" dirty="0"/>
            </a:br>
            <a:r>
              <a:rPr lang="it-IT" dirty="0"/>
              <a:t>in the world of </a:t>
            </a:r>
            <a:r>
              <a:rPr lang="it-IT" dirty="0" err="1"/>
              <a:t>insects</a:t>
            </a:r>
            <a:r>
              <a:rPr lang="it-IT" dirty="0"/>
              <a:t>.</a:t>
            </a:r>
          </a:p>
        </p:txBody>
      </p:sp>
      <p:sp>
        <p:nvSpPr>
          <p:cNvPr id="3" name="Segnaposto contenuto 2"/>
          <p:cNvSpPr>
            <a:spLocks noGrp="1"/>
          </p:cNvSpPr>
          <p:nvPr>
            <p:ph idx="1"/>
          </p:nvPr>
        </p:nvSpPr>
        <p:spPr>
          <a:xfrm>
            <a:off x="685800" y="1752599"/>
            <a:ext cx="7772400" cy="4671583"/>
          </a:xfrm>
        </p:spPr>
        <p:txBody>
          <a:bodyPr/>
          <a:lstStyle/>
          <a:p>
            <a:r>
              <a:rPr lang="en-US" dirty="0"/>
              <a:t>The </a:t>
            </a:r>
            <a:r>
              <a:rPr lang="en-US" dirty="0" err="1"/>
              <a:t>Smithian</a:t>
            </a:r>
            <a:r>
              <a:rPr lang="en-US" dirty="0"/>
              <a:t> advantages of the division of labor do not have an important role. No learning by doing process characterizes the working life of each insect. </a:t>
            </a:r>
          </a:p>
          <a:p>
            <a:r>
              <a:rPr lang="en-US" dirty="0"/>
              <a:t>Moreover no exchange among insects takes place in their society.</a:t>
            </a:r>
          </a:p>
          <a:p>
            <a:r>
              <a:rPr lang="en-US" dirty="0"/>
              <a:t> By contrast some principles analogous to the ones indicated by Babbage seem to be working in insect societies. </a:t>
            </a:r>
            <a:endParaRPr lang="it-IT" dirty="0"/>
          </a:p>
        </p:txBody>
      </p:sp>
      <p:pic>
        <p:nvPicPr>
          <p:cNvPr id="5" name="Immagine 3"/>
          <p:cNvPicPr>
            <a:picLocks noChangeAspect="1"/>
          </p:cNvPicPr>
          <p:nvPr/>
        </p:nvPicPr>
        <p:blipFill>
          <a:blip r:embed="rId2"/>
          <a:srcRect/>
          <a:stretch>
            <a:fillRect/>
          </a:stretch>
        </p:blipFill>
        <p:spPr bwMode="auto">
          <a:xfrm>
            <a:off x="0" y="0"/>
            <a:ext cx="990600" cy="1476375"/>
          </a:xfrm>
          <a:prstGeom prst="rect">
            <a:avLst/>
          </a:prstGeom>
          <a:noFill/>
          <a:ln w="9525">
            <a:noFill/>
            <a:miter lim="800000"/>
            <a:headEnd/>
            <a:tailEnd/>
          </a:ln>
        </p:spPr>
      </p:pic>
      <p:pic>
        <p:nvPicPr>
          <p:cNvPr id="6" name="Immagine 3"/>
          <p:cNvPicPr>
            <a:picLocks noChangeAspect="1"/>
          </p:cNvPicPr>
          <p:nvPr/>
        </p:nvPicPr>
        <p:blipFill>
          <a:blip r:embed="rId3"/>
          <a:srcRect/>
          <a:stretch>
            <a:fillRect/>
          </a:stretch>
        </p:blipFill>
        <p:spPr bwMode="auto">
          <a:xfrm>
            <a:off x="8001000" y="0"/>
            <a:ext cx="1143000" cy="1498600"/>
          </a:xfrm>
          <a:prstGeom prst="rect">
            <a:avLst/>
          </a:prstGeom>
          <a:noFill/>
          <a:ln w="9525">
            <a:noFill/>
            <a:miter lim="800000"/>
            <a:headEnd/>
            <a:tailEnd/>
          </a:ln>
        </p:spPr>
      </p:pic>
      <p:pic>
        <p:nvPicPr>
          <p:cNvPr id="7" name="Picture 6" descr="imgres.jpg"/>
          <p:cNvPicPr>
            <a:picLocks noChangeAspect="1"/>
          </p:cNvPicPr>
          <p:nvPr/>
        </p:nvPicPr>
        <p:blipFill>
          <a:blip r:embed="rId4">
            <a:alphaModFix amt="14000"/>
            <a:extLst>
              <a:ext uri="{28A0092B-C50C-407E-A947-70E740481C1C}">
                <a14:useLocalDpi xmlns:a14="http://schemas.microsoft.com/office/drawing/2010/main" val="0"/>
              </a:ext>
            </a:extLst>
          </a:blip>
          <a:stretch>
            <a:fillRect/>
          </a:stretch>
        </p:blipFill>
        <p:spPr>
          <a:xfrm>
            <a:off x="91228" y="278759"/>
            <a:ext cx="9314926" cy="5988167"/>
          </a:xfrm>
          <a:prstGeom prst="rect">
            <a:avLst/>
          </a:prstGeom>
        </p:spPr>
      </p:pic>
    </p:spTree>
    <p:extLst>
      <p:ext uri="{BB962C8B-B14F-4D97-AF65-F5344CB8AC3E}">
        <p14:creationId xmlns:p14="http://schemas.microsoft.com/office/powerpoint/2010/main" val="1477213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3250" y="11207"/>
            <a:ext cx="8993116" cy="1269022"/>
          </a:xfrm>
          <a:noFill/>
          <a:ln>
            <a:solidFill>
              <a:srgbClr val="FFFF00"/>
            </a:solidFill>
          </a:ln>
        </p:spPr>
        <p:txBody>
          <a:bodyPr/>
          <a:lstStyle/>
          <a:p>
            <a:r>
              <a:rPr lang="en-US" dirty="0">
                <a:solidFill>
                  <a:srgbClr val="660066"/>
                </a:solidFill>
              </a:rPr>
              <a:t>The Insects’ Queen</a:t>
            </a:r>
            <a:br>
              <a:rPr lang="en-US" dirty="0">
                <a:solidFill>
                  <a:srgbClr val="660066"/>
                </a:solidFill>
              </a:rPr>
            </a:br>
            <a:r>
              <a:rPr lang="en-US" dirty="0">
                <a:solidFill>
                  <a:srgbClr val="660066"/>
                </a:solidFill>
              </a:rPr>
              <a:t> as a Master Manufacturer</a:t>
            </a:r>
          </a:p>
        </p:txBody>
      </p:sp>
      <p:sp>
        <p:nvSpPr>
          <p:cNvPr id="3" name="Segnaposto contenuto 2"/>
          <p:cNvSpPr>
            <a:spLocks noGrp="1"/>
          </p:cNvSpPr>
          <p:nvPr>
            <p:ph idx="1"/>
          </p:nvPr>
        </p:nvSpPr>
        <p:spPr>
          <a:xfrm>
            <a:off x="1342238" y="1535897"/>
            <a:ext cx="7661085" cy="5095041"/>
          </a:xfrm>
          <a:solidFill>
            <a:schemeClr val="bg2">
              <a:lumMod val="20000"/>
              <a:lumOff val="80000"/>
            </a:schemeClr>
          </a:solidFill>
        </p:spPr>
        <p:txBody>
          <a:bodyPr/>
          <a:lstStyle/>
          <a:p>
            <a:r>
              <a:rPr lang="en-US" sz="2400" dirty="0"/>
              <a:t> Like Babbage’s Master </a:t>
            </a:r>
            <a:r>
              <a:rPr lang="en-US" sz="2400" dirty="0" err="1"/>
              <a:t>Manufacurer</a:t>
            </a:r>
            <a:r>
              <a:rPr lang="en-US" sz="2400" dirty="0"/>
              <a:t> the Queen minimizes her costs. </a:t>
            </a:r>
            <a:r>
              <a:rPr lang="en-US" sz="2400" dirty="0">
                <a:solidFill>
                  <a:srgbClr val="FF0000"/>
                </a:solidFill>
              </a:rPr>
              <a:t>Her total reproductive effort </a:t>
            </a:r>
            <a:r>
              <a:rPr lang="en-US" sz="2400" dirty="0"/>
              <a:t>(instead of training time) </a:t>
            </a:r>
            <a:r>
              <a:rPr lang="en-US" sz="2400" dirty="0">
                <a:solidFill>
                  <a:srgbClr val="FF0000"/>
                </a:solidFill>
              </a:rPr>
              <a:t>is minimized </a:t>
            </a:r>
            <a:r>
              <a:rPr lang="en-US" sz="2400" dirty="0"/>
              <a:t>by investing in the ant workers only the capability to carry small amounts of food and making the fighting ants are much bigger. </a:t>
            </a:r>
          </a:p>
          <a:p>
            <a:r>
              <a:rPr lang="en-US" sz="2400" dirty="0"/>
              <a:t>Moreover, the division of labor is organized by the Queen on the basis of </a:t>
            </a:r>
            <a:r>
              <a:rPr lang="en-US" sz="2400" dirty="0">
                <a:solidFill>
                  <a:srgbClr val="FF0000"/>
                </a:solidFill>
              </a:rPr>
              <a:t>comparative advantage:</a:t>
            </a:r>
          </a:p>
          <a:p>
            <a:pPr marL="0" indent="0">
              <a:buNone/>
            </a:pPr>
            <a:r>
              <a:rPr lang="en-US" sz="2400" dirty="0"/>
              <a:t>- the big ants have an absolute advantage in both fighting and carrying staff but they have not a comparative advantage in carrying staff. Hence they specialize in fighting. </a:t>
            </a:r>
          </a:p>
          <a:p>
            <a:pPr marL="0" indent="0">
              <a:buNone/>
            </a:pPr>
            <a:r>
              <a:rPr lang="en-US" sz="2400" dirty="0"/>
              <a:t>- the small ants, having a comparative advantage in carrying food, specialize in that activity.</a:t>
            </a:r>
          </a:p>
          <a:p>
            <a:endParaRPr lang="en-US" dirty="0"/>
          </a:p>
        </p:txBody>
      </p:sp>
      <p:pic>
        <p:nvPicPr>
          <p:cNvPr id="5" name="Picture 4"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01678" cy="6630938"/>
          </a:xfrm>
          <a:prstGeom prst="rect">
            <a:avLst/>
          </a:prstGeom>
          <a:ln>
            <a:solidFill>
              <a:srgbClr val="FFFF00"/>
            </a:solidFill>
          </a:ln>
        </p:spPr>
      </p:pic>
    </p:spTree>
    <p:extLst>
      <p:ext uri="{BB962C8B-B14F-4D97-AF65-F5344CB8AC3E}">
        <p14:creationId xmlns:p14="http://schemas.microsoft.com/office/powerpoint/2010/main" val="20931632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2275" y="77943"/>
            <a:ext cx="8951698" cy="830606"/>
          </a:xfrm>
          <a:ln>
            <a:solidFill>
              <a:srgbClr val="FF0000"/>
            </a:solidFill>
          </a:ln>
        </p:spPr>
        <p:txBody>
          <a:bodyPr/>
          <a:lstStyle/>
          <a:p>
            <a:r>
              <a:rPr lang="it-IT" dirty="0" err="1">
                <a:solidFill>
                  <a:srgbClr val="660066"/>
                </a:solidFill>
              </a:rPr>
              <a:t>Primates</a:t>
            </a:r>
            <a:r>
              <a:rPr lang="it-IT" dirty="0">
                <a:solidFill>
                  <a:srgbClr val="660066"/>
                </a:solidFill>
              </a:rPr>
              <a:t> vs. </a:t>
            </a:r>
            <a:r>
              <a:rPr lang="it-IT" dirty="0" err="1">
                <a:solidFill>
                  <a:srgbClr val="660066"/>
                </a:solidFill>
              </a:rPr>
              <a:t>Insects</a:t>
            </a:r>
            <a:endParaRPr lang="it-IT" dirty="0">
              <a:solidFill>
                <a:srgbClr val="660066"/>
              </a:solidFill>
            </a:endParaRPr>
          </a:p>
        </p:txBody>
      </p:sp>
      <p:sp>
        <p:nvSpPr>
          <p:cNvPr id="3" name="Segnaposto contenuto 2"/>
          <p:cNvSpPr>
            <a:spLocks noGrp="1"/>
          </p:cNvSpPr>
          <p:nvPr>
            <p:ph idx="1"/>
          </p:nvPr>
        </p:nvSpPr>
        <p:spPr>
          <a:xfrm>
            <a:off x="72275" y="1187309"/>
            <a:ext cx="8951698" cy="5286105"/>
          </a:xfrm>
        </p:spPr>
        <p:txBody>
          <a:bodyPr/>
          <a:lstStyle/>
          <a:p>
            <a:r>
              <a:rPr lang="en-US" sz="2400" dirty="0"/>
              <a:t>1) In </a:t>
            </a:r>
            <a:r>
              <a:rPr lang="en-US" sz="2400" dirty="0">
                <a:solidFill>
                  <a:srgbClr val="FF0000"/>
                </a:solidFill>
              </a:rPr>
              <a:t>primate societies sex </a:t>
            </a:r>
            <a:r>
              <a:rPr lang="en-US" sz="2400" dirty="0"/>
              <a:t>consumes </a:t>
            </a:r>
            <a:r>
              <a:rPr lang="en-US" sz="2400" dirty="0">
                <a:solidFill>
                  <a:srgbClr val="FF0000"/>
                </a:solidFill>
              </a:rPr>
              <a:t>much energy </a:t>
            </a:r>
            <a:r>
              <a:rPr lang="en-US" sz="2400" dirty="0"/>
              <a:t>and involves many fights (among males). By contrast social insects are characterized by little energy dedicated to sex. Males are in subordinate positions. Most fights are among females.</a:t>
            </a:r>
            <a:endParaRPr lang="it-IT" sz="2400" dirty="0"/>
          </a:p>
          <a:p>
            <a:r>
              <a:rPr lang="en-US" sz="2400" dirty="0"/>
              <a:t>2) Female insects can produce a </a:t>
            </a:r>
            <a:r>
              <a:rPr lang="en-US" sz="2400" dirty="0">
                <a:solidFill>
                  <a:srgbClr val="FF0000"/>
                </a:solidFill>
              </a:rPr>
              <a:t>large</a:t>
            </a:r>
            <a:r>
              <a:rPr lang="en-US" sz="2400" dirty="0"/>
              <a:t> number of offspring. Primates (including humans) can produce only </a:t>
            </a:r>
            <a:r>
              <a:rPr lang="en-US" sz="2400" dirty="0">
                <a:solidFill>
                  <a:srgbClr val="FF0000"/>
                </a:solidFill>
              </a:rPr>
              <a:t>few</a:t>
            </a:r>
            <a:r>
              <a:rPr lang="en-US" sz="2400" dirty="0"/>
              <a:t>.</a:t>
            </a:r>
            <a:endParaRPr lang="it-IT" sz="2400" dirty="0"/>
          </a:p>
          <a:p>
            <a:r>
              <a:rPr lang="en-US" sz="2400" dirty="0"/>
              <a:t>3) In the case of mammals </a:t>
            </a:r>
            <a:r>
              <a:rPr lang="en-US" sz="2400" dirty="0">
                <a:solidFill>
                  <a:srgbClr val="FF0000"/>
                </a:solidFill>
              </a:rPr>
              <a:t>great individual care </a:t>
            </a:r>
            <a:r>
              <a:rPr lang="en-US" sz="2400" dirty="0"/>
              <a:t>is required for each offspring. Insects can rely on large numbers of larvae requiring comparatively little individual initial investment and care.</a:t>
            </a:r>
          </a:p>
          <a:p>
            <a:endParaRPr lang="it-IT" sz="2400" dirty="0"/>
          </a:p>
          <a:p>
            <a:pPr marL="0" indent="0">
              <a:buNone/>
            </a:pPr>
            <a:r>
              <a:rPr lang="en-US" sz="2400" dirty="0"/>
              <a:t>The pre-condition of the insects' division of labor is that one female (the Queen</a:t>
            </a:r>
            <a:r>
              <a:rPr lang="en-US" sz="2400" dirty="0">
                <a:solidFill>
                  <a:srgbClr val="FF0000"/>
                </a:solidFill>
              </a:rPr>
              <a:t>) can specialize in the reproductive function </a:t>
            </a:r>
            <a:r>
              <a:rPr lang="en-US" sz="2400" dirty="0"/>
              <a:t>outsourcing to others the remaining tasks. This route towards a complex division of labor is </a:t>
            </a:r>
            <a:r>
              <a:rPr lang="en-US" sz="2400" dirty="0">
                <a:solidFill>
                  <a:srgbClr val="FF0000"/>
                </a:solidFill>
              </a:rPr>
              <a:t>not available </a:t>
            </a:r>
            <a:r>
              <a:rPr lang="en-US" sz="2400" dirty="0"/>
              <a:t>to mammals.</a:t>
            </a:r>
            <a:endParaRPr lang="it-IT" sz="2400" dirty="0"/>
          </a:p>
        </p:txBody>
      </p:sp>
      <p:pic>
        <p:nvPicPr>
          <p:cNvPr id="4" name="Picture 3"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394" y="154866"/>
            <a:ext cx="949892" cy="1105163"/>
          </a:xfrm>
          <a:prstGeom prst="rect">
            <a:avLst/>
          </a:prstGeom>
        </p:spPr>
      </p:pic>
      <p:pic>
        <p:nvPicPr>
          <p:cNvPr id="5" name="Picture 4"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2912" y="54020"/>
            <a:ext cx="1307392" cy="1051143"/>
          </a:xfrm>
          <a:prstGeom prst="rect">
            <a:avLst/>
          </a:prstGeom>
        </p:spPr>
      </p:pic>
    </p:spTree>
    <p:extLst>
      <p:ext uri="{BB962C8B-B14F-4D97-AF65-F5344CB8AC3E}">
        <p14:creationId xmlns:p14="http://schemas.microsoft.com/office/powerpoint/2010/main" val="40370556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06"/>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sz="3600" dirty="0"/>
              <a:t>                             Chimps and over-investment </a:t>
            </a:r>
            <a:br>
              <a:rPr lang="en-US" sz="3600" dirty="0"/>
            </a:br>
            <a:r>
              <a:rPr lang="en-US" sz="3600" dirty="0"/>
              <a:t>                     in fertility signals</a:t>
            </a:r>
          </a:p>
        </p:txBody>
      </p:sp>
      <p:sp>
        <p:nvSpPr>
          <p:cNvPr id="3" name="Content Placeholder 2"/>
          <p:cNvSpPr>
            <a:spLocks noGrp="1"/>
          </p:cNvSpPr>
          <p:nvPr>
            <p:ph idx="1"/>
          </p:nvPr>
        </p:nvSpPr>
        <p:spPr>
          <a:xfrm>
            <a:off x="134225" y="1615031"/>
            <a:ext cx="8765850" cy="4940980"/>
          </a:xfrm>
        </p:spPr>
        <p:txBody>
          <a:bodyPr/>
          <a:lstStyle/>
          <a:p>
            <a:r>
              <a:rPr lang="en-US" sz="2400" dirty="0"/>
              <a:t>Like </a:t>
            </a:r>
            <a:r>
              <a:rPr lang="en-US" sz="2400" dirty="0">
                <a:solidFill>
                  <a:srgbClr val="FF0000"/>
                </a:solidFill>
              </a:rPr>
              <a:t>many other species</a:t>
            </a:r>
            <a:r>
              <a:rPr lang="en-US" sz="2400" dirty="0"/>
              <a:t>, female chimps advertise very much their fertility periods. </a:t>
            </a:r>
          </a:p>
          <a:p>
            <a:r>
              <a:rPr lang="en-US" sz="2400" dirty="0"/>
              <a:t>What matters is not simply to advertise but also to signal with greater efficacy than other females. Female receptivity, other fertility signals (smell, visual signals etc.) and length of the receptivity period undergo </a:t>
            </a:r>
            <a:r>
              <a:rPr lang="en-US" sz="2400" dirty="0">
                <a:solidFill>
                  <a:srgbClr val="FF0000"/>
                </a:solidFill>
              </a:rPr>
              <a:t>a process of positional competition. </a:t>
            </a:r>
          </a:p>
          <a:p>
            <a:r>
              <a:rPr lang="en-US" sz="2400" dirty="0"/>
              <a:t>The reinforcement of fertility signals is likely to come </a:t>
            </a:r>
            <a:r>
              <a:rPr lang="en-US" sz="2400" dirty="0">
                <a:solidFill>
                  <a:srgbClr val="FF0000"/>
                </a:solidFill>
              </a:rPr>
              <a:t>to a rest </a:t>
            </a:r>
            <a:r>
              <a:rPr lang="en-US" sz="2400" dirty="0"/>
              <a:t>at the point where the energy invested in the positional advantage equals the fitness sacrifice due to forgone alternative investments. </a:t>
            </a:r>
            <a:r>
              <a:rPr lang="it-IT" sz="2400" dirty="0"/>
              <a:t> </a:t>
            </a:r>
          </a:p>
          <a:p>
            <a:r>
              <a:rPr lang="en-GB" sz="2400" dirty="0"/>
              <a:t>Males react by making huge positional investments </a:t>
            </a:r>
            <a:r>
              <a:rPr lang="en-GB" sz="2400" dirty="0">
                <a:solidFill>
                  <a:srgbClr val="FF0000"/>
                </a:solidFill>
              </a:rPr>
              <a:t>in insemination capacities. </a:t>
            </a:r>
            <a:r>
              <a:rPr lang="en-GB" sz="2400" dirty="0"/>
              <a:t>By contrast they invest little in exclusive access as their size similar to that of female shows. They do not invest in the protection of their offspring (that they cannot identify!).</a:t>
            </a:r>
          </a:p>
          <a:p>
            <a:endParaRPr lang="en-US" sz="2400" dirty="0"/>
          </a:p>
        </p:txBody>
      </p:sp>
      <p:pic>
        <p:nvPicPr>
          <p:cNvPr id="4" name="Picture 3"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930759" cy="1446206"/>
          </a:xfrm>
          <a:prstGeom prst="rect">
            <a:avLst/>
          </a:prstGeom>
        </p:spPr>
      </p:pic>
    </p:spTree>
    <p:extLst>
      <p:ext uri="{BB962C8B-B14F-4D97-AF65-F5344CB8AC3E}">
        <p14:creationId xmlns:p14="http://schemas.microsoft.com/office/powerpoint/2010/main" val="27064772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5460"/>
            <a:ext cx="8980899" cy="701602"/>
          </a:xfrm>
          <a:ln>
            <a:solidFill>
              <a:schemeClr val="accent4"/>
            </a:solidFill>
          </a:ln>
        </p:spPr>
        <p:txBody>
          <a:bodyPr/>
          <a:lstStyle/>
          <a:p>
            <a:r>
              <a:rPr lang="en-US" sz="3600" b="1" dirty="0">
                <a:solidFill>
                  <a:srgbClr val="660066"/>
                </a:solidFill>
              </a:rPr>
              <a:t>Under-investing in fertility signals: gorillas</a:t>
            </a:r>
          </a:p>
        </p:txBody>
      </p:sp>
      <p:sp>
        <p:nvSpPr>
          <p:cNvPr id="3" name="Content Placeholder 2"/>
          <p:cNvSpPr>
            <a:spLocks noGrp="1"/>
          </p:cNvSpPr>
          <p:nvPr>
            <p:ph idx="1"/>
          </p:nvPr>
        </p:nvSpPr>
        <p:spPr>
          <a:xfrm>
            <a:off x="165199" y="847062"/>
            <a:ext cx="8815700" cy="5848259"/>
          </a:xfrm>
          <a:solidFill>
            <a:schemeClr val="bg2">
              <a:lumMod val="20000"/>
              <a:lumOff val="80000"/>
            </a:schemeClr>
          </a:solidFill>
        </p:spPr>
        <p:txBody>
          <a:bodyPr/>
          <a:lstStyle/>
          <a:p>
            <a:r>
              <a:rPr lang="en-US" sz="2400" dirty="0"/>
              <a:t>However if the female fertility signal is fairly low and short, it may be convenient to make it even </a:t>
            </a:r>
            <a:r>
              <a:rPr lang="en-US" sz="2400" dirty="0">
                <a:solidFill>
                  <a:srgbClr val="FF0000"/>
                </a:solidFill>
              </a:rPr>
              <a:t>lower and shorter</a:t>
            </a:r>
            <a:r>
              <a:rPr lang="en-US" sz="2400" dirty="0"/>
              <a:t>. Males, facing a lower cost of monitoring the entire fertility period, can invest in the </a:t>
            </a:r>
            <a:r>
              <a:rPr lang="en-US" sz="2400" dirty="0">
                <a:solidFill>
                  <a:srgbClr val="FF0000"/>
                </a:solidFill>
              </a:rPr>
              <a:t>exclusive access of females and in the protection of their offspring. </a:t>
            </a:r>
          </a:p>
          <a:p>
            <a:r>
              <a:rPr lang="en-US" sz="2400" dirty="0"/>
              <a:t>Gorillas belong to this minority category. Males make huge positional investment </a:t>
            </a:r>
            <a:r>
              <a:rPr lang="en-US" sz="2400" dirty="0">
                <a:solidFill>
                  <a:srgbClr val="FF0000"/>
                </a:solidFill>
              </a:rPr>
              <a:t>in body size </a:t>
            </a:r>
            <a:r>
              <a:rPr lang="en-US" sz="2400" dirty="0"/>
              <a:t>to fight other males and get exclusive access to females. The strongest males are able to control a good and large territory where some females may choose to live and reproduce. The short and weak fertility female signal can be well perceived only within the territory controlled by the dominant male. If a male gorilla is strong enough, the harem can be easily controlled.   </a:t>
            </a:r>
          </a:p>
          <a:p>
            <a:r>
              <a:rPr lang="en-US" sz="2400" dirty="0"/>
              <a:t>Male gorilla's </a:t>
            </a:r>
            <a:r>
              <a:rPr lang="en-US" sz="2400" dirty="0">
                <a:solidFill>
                  <a:srgbClr val="FF0000"/>
                </a:solidFill>
              </a:rPr>
              <a:t>sexual attributes </a:t>
            </a:r>
            <a:r>
              <a:rPr lang="en-US" sz="2400" dirty="0"/>
              <a:t>are very small. They have evolved as an efficient adaptation to sexual monopoly. </a:t>
            </a:r>
            <a:endParaRPr lang="it-IT" sz="2400" dirty="0"/>
          </a:p>
          <a:p>
            <a:endParaRPr lang="en-US" dirty="0"/>
          </a:p>
        </p:txBody>
      </p:sp>
      <p:pic>
        <p:nvPicPr>
          <p:cNvPr id="4" name="Picture 3" descr="search.jpg"/>
          <p:cNvPicPr>
            <a:picLocks noChangeAspect="1"/>
          </p:cNvPicPr>
          <p:nvPr/>
        </p:nvPicPr>
        <p:blipFill>
          <a:blip r:embed="rId3">
            <a:alphaModFix amt="17000"/>
            <a:extLst>
              <a:ext uri="{28A0092B-C50C-407E-A947-70E740481C1C}">
                <a14:useLocalDpi xmlns:a14="http://schemas.microsoft.com/office/drawing/2010/main" val="0"/>
              </a:ext>
            </a:extLst>
          </a:blip>
          <a:stretch>
            <a:fillRect/>
          </a:stretch>
        </p:blipFill>
        <p:spPr>
          <a:xfrm>
            <a:off x="1992709" y="11386"/>
            <a:ext cx="4968176" cy="6504721"/>
          </a:xfrm>
          <a:prstGeom prst="rect">
            <a:avLst/>
          </a:prstGeom>
        </p:spPr>
      </p:pic>
    </p:spTree>
    <p:extLst>
      <p:ext uri="{BB962C8B-B14F-4D97-AF65-F5344CB8AC3E}">
        <p14:creationId xmlns:p14="http://schemas.microsoft.com/office/powerpoint/2010/main" val="3127763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olo 1"/>
          <p:cNvSpPr>
            <a:spLocks noGrp="1"/>
          </p:cNvSpPr>
          <p:nvPr>
            <p:ph type="title"/>
          </p:nvPr>
        </p:nvSpPr>
        <p:spPr/>
        <p:txBody>
          <a:bodyPr/>
          <a:lstStyle/>
          <a:p>
            <a:pPr eaLnBrk="1" hangingPunct="1"/>
            <a:r>
              <a:rPr lang="en-GB">
                <a:solidFill>
                  <a:srgbClr val="0000FF"/>
                </a:solidFill>
                <a:ea typeface="ヒラギノ角ゴ Pro W3" pitchFamily="-107" charset="-128"/>
                <a:cs typeface="ヒラギノ角ゴ Pro W3" pitchFamily="-107" charset="-128"/>
              </a:rPr>
              <a:t>The Old American Libertarian.</a:t>
            </a:r>
          </a:p>
        </p:txBody>
      </p:sp>
      <p:sp>
        <p:nvSpPr>
          <p:cNvPr id="3" name="Segnaposto contenuto 2"/>
          <p:cNvSpPr>
            <a:spLocks noGrp="1"/>
          </p:cNvSpPr>
          <p:nvPr>
            <p:ph idx="1"/>
          </p:nvPr>
        </p:nvSpPr>
        <p:spPr>
          <a:xfrm>
            <a:off x="4475163" y="1717675"/>
            <a:ext cx="4433887" cy="4535488"/>
          </a:xfrm>
          <a:solidFill>
            <a:srgbClr val="0000FF"/>
          </a:solidFill>
        </p:spPr>
        <p:txBody>
          <a:bodyPr rtlCol="0">
            <a:normAutofit fontScale="92500" lnSpcReduction="20000"/>
          </a:bodyPr>
          <a:lstStyle/>
          <a:p>
            <a:pPr eaLnBrk="1" fontAlgn="auto" hangingPunct="1">
              <a:spcAft>
                <a:spcPts val="0"/>
              </a:spcAft>
              <a:buFont typeface="Arial"/>
              <a:buNone/>
              <a:defRPr/>
            </a:pPr>
            <a:r>
              <a:rPr lang="en-US" b="1" dirty="0">
                <a:solidFill>
                  <a:schemeClr val="bg1"/>
                </a:solidFill>
                <a:ea typeface="+mn-ea"/>
                <a:cs typeface="+mn-cs"/>
              </a:rPr>
              <a:t>Twenty-five years later, in The Problem of Social Cost, Ronald </a:t>
            </a:r>
            <a:r>
              <a:rPr lang="en-US" b="1" dirty="0" err="1">
                <a:solidFill>
                  <a:schemeClr val="bg1"/>
                </a:solidFill>
                <a:ea typeface="+mn-ea"/>
                <a:cs typeface="+mn-cs"/>
              </a:rPr>
              <a:t>Coase</a:t>
            </a:r>
            <a:r>
              <a:rPr lang="en-US" b="1" dirty="0">
                <a:solidFill>
                  <a:schemeClr val="bg1"/>
                </a:solidFill>
                <a:ea typeface="+mn-ea"/>
                <a:cs typeface="+mn-cs"/>
              </a:rPr>
              <a:t>, by then a middle-aged libertarian, indicated how markets could replace hierarchy and command structures to the perceived benefit of those who organized them</a:t>
            </a:r>
            <a:endParaRPr lang="en-US" dirty="0">
              <a:solidFill>
                <a:schemeClr val="bg1"/>
              </a:solidFill>
              <a:ea typeface="+mn-ea"/>
              <a:cs typeface="+mn-cs"/>
            </a:endParaRPr>
          </a:p>
        </p:txBody>
      </p:sp>
      <p:pic>
        <p:nvPicPr>
          <p:cNvPr id="56324" name="Immagine 4"/>
          <p:cNvPicPr>
            <a:picLocks noChangeAspect="1"/>
          </p:cNvPicPr>
          <p:nvPr/>
        </p:nvPicPr>
        <p:blipFill>
          <a:blip r:embed="rId2"/>
          <a:srcRect/>
          <a:stretch>
            <a:fillRect/>
          </a:stretch>
        </p:blipFill>
        <p:spPr bwMode="auto">
          <a:xfrm>
            <a:off x="604838" y="1717675"/>
            <a:ext cx="2111375" cy="2984500"/>
          </a:xfrm>
          <a:prstGeom prst="rect">
            <a:avLst/>
          </a:prstGeom>
          <a:noFill/>
          <a:ln w="9525">
            <a:noFill/>
            <a:miter lim="800000"/>
            <a:headEnd/>
            <a:tailEnd/>
          </a:ln>
        </p:spPr>
      </p:pic>
      <p:sp>
        <p:nvSpPr>
          <p:cNvPr id="56325" name="CasellaDiTesto 5"/>
          <p:cNvSpPr txBox="1">
            <a:spLocks noChangeArrowheads="1"/>
          </p:cNvSpPr>
          <p:nvPr/>
        </p:nvSpPr>
        <p:spPr bwMode="auto">
          <a:xfrm>
            <a:off x="604838" y="5780088"/>
            <a:ext cx="3057525" cy="647700"/>
          </a:xfrm>
          <a:prstGeom prst="rect">
            <a:avLst/>
          </a:prstGeom>
          <a:noFill/>
          <a:ln w="9525">
            <a:noFill/>
            <a:miter lim="800000"/>
            <a:headEnd/>
            <a:tailEnd/>
          </a:ln>
        </p:spPr>
        <p:txBody>
          <a:bodyPr>
            <a:prstTxWarp prst="textNoShape">
              <a:avLst/>
            </a:prstTxWarp>
            <a:spAutoFit/>
          </a:bodyPr>
          <a:lstStyle/>
          <a:p>
            <a:r>
              <a:rPr lang="en-GB" b="1">
                <a:latin typeface="Calibri" charset="0"/>
              </a:rPr>
              <a:t>In the words </a:t>
            </a:r>
          </a:p>
          <a:p>
            <a:r>
              <a:rPr lang="en-GB" b="1">
                <a:latin typeface="Calibri" charset="0"/>
              </a:rPr>
              <a:t>of Guido Calabresi:</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9269" y="-51"/>
            <a:ext cx="4251347" cy="1094441"/>
          </a:xfrm>
          <a:ln>
            <a:solidFill>
              <a:srgbClr val="000000"/>
            </a:solidFill>
          </a:ln>
        </p:spPr>
        <p:txBody>
          <a:bodyPr/>
          <a:lstStyle/>
          <a:p>
            <a:r>
              <a:rPr lang="en-US" sz="3600" dirty="0">
                <a:solidFill>
                  <a:srgbClr val="660066"/>
                </a:solidFill>
              </a:rPr>
              <a:t>The gorilla’s territory </a:t>
            </a:r>
            <a:br>
              <a:rPr lang="en-US" sz="3600" dirty="0">
                <a:solidFill>
                  <a:srgbClr val="660066"/>
                </a:solidFill>
              </a:rPr>
            </a:br>
            <a:r>
              <a:rPr lang="en-US" sz="3600" dirty="0">
                <a:solidFill>
                  <a:srgbClr val="660066"/>
                </a:solidFill>
              </a:rPr>
              <a:t>as a wasps’ nest</a:t>
            </a:r>
          </a:p>
        </p:txBody>
      </p:sp>
      <p:sp>
        <p:nvSpPr>
          <p:cNvPr id="3" name="Content Placeholder 2"/>
          <p:cNvSpPr>
            <a:spLocks noGrp="1"/>
          </p:cNvSpPr>
          <p:nvPr>
            <p:ph idx="1"/>
          </p:nvPr>
        </p:nvSpPr>
        <p:spPr>
          <a:xfrm>
            <a:off x="299422" y="1094390"/>
            <a:ext cx="8600652" cy="5544216"/>
          </a:xfrm>
        </p:spPr>
        <p:txBody>
          <a:bodyPr/>
          <a:lstStyle/>
          <a:p>
            <a:r>
              <a:rPr lang="en-US" sz="2400" dirty="0"/>
              <a:t>Similarly to the wasps' </a:t>
            </a:r>
            <a:r>
              <a:rPr lang="en-US" sz="2400" dirty="0">
                <a:solidFill>
                  <a:srgbClr val="FF0000"/>
                </a:solidFill>
              </a:rPr>
              <a:t>nest</a:t>
            </a:r>
            <a:r>
              <a:rPr lang="en-US" sz="2400" dirty="0"/>
              <a:t> the </a:t>
            </a:r>
            <a:r>
              <a:rPr lang="en-US" sz="2400" dirty="0">
                <a:solidFill>
                  <a:srgbClr val="FF0000"/>
                </a:solidFill>
              </a:rPr>
              <a:t>territory</a:t>
            </a:r>
            <a:r>
              <a:rPr lang="en-US" sz="2400" dirty="0"/>
              <a:t> controlled </a:t>
            </a:r>
          </a:p>
          <a:p>
            <a:pPr marL="0" indent="0">
              <a:buNone/>
            </a:pPr>
            <a:r>
              <a:rPr lang="en-US" sz="2400" dirty="0"/>
              <a:t>      by the male gorilla is a locus of conflict and cooperation. </a:t>
            </a:r>
          </a:p>
          <a:p>
            <a:r>
              <a:rPr lang="en-US" sz="2400" dirty="0"/>
              <a:t>Female gorillas can increase their fitness by joining the harem of a silverback. </a:t>
            </a:r>
            <a:r>
              <a:rPr lang="en-US" sz="2400" dirty="0" err="1"/>
              <a:t>Similary</a:t>
            </a:r>
            <a:r>
              <a:rPr lang="en-US" sz="2400" dirty="0"/>
              <a:t> to a wasp, a female gorilla could reproduce </a:t>
            </a:r>
            <a:r>
              <a:rPr lang="en-US" sz="2400" dirty="0">
                <a:solidFill>
                  <a:srgbClr val="FF0000"/>
                </a:solidFill>
              </a:rPr>
              <a:t>outside the territory </a:t>
            </a:r>
            <a:r>
              <a:rPr lang="en-US" sz="2400" dirty="0"/>
              <a:t>of a dominant male. She could easily be inseminated by the numerous gorilla males who have failed to monopolize a valuable area of the territory. </a:t>
            </a:r>
          </a:p>
          <a:p>
            <a:r>
              <a:rPr lang="en-US" sz="2400" dirty="0"/>
              <a:t>However, the eventual benefit of multiple inseminations would be negligible in comparison to </a:t>
            </a:r>
            <a:r>
              <a:rPr lang="en-US" sz="2400" dirty="0">
                <a:solidFill>
                  <a:srgbClr val="FF0000"/>
                </a:solidFill>
              </a:rPr>
              <a:t>the fitness loss </a:t>
            </a:r>
            <a:r>
              <a:rPr lang="en-US" sz="2400" dirty="0"/>
              <a:t>related to the forgone advantages of the silverback cooperation and in particular of his protection against predators. </a:t>
            </a:r>
          </a:p>
          <a:p>
            <a:r>
              <a:rPr lang="en-US" sz="2400" dirty="0"/>
              <a:t>The female gorilla finds it convenient to cooperate in the harem. However she finds also convenient to </a:t>
            </a:r>
            <a:r>
              <a:rPr lang="en-US" sz="2400" dirty="0">
                <a:solidFill>
                  <a:srgbClr val="FF0000"/>
                </a:solidFill>
              </a:rPr>
              <a:t>device </a:t>
            </a:r>
            <a:r>
              <a:rPr lang="en-US" sz="2400" dirty="0" err="1">
                <a:solidFill>
                  <a:srgbClr val="FF0000"/>
                </a:solidFill>
              </a:rPr>
              <a:t>conflictual</a:t>
            </a:r>
            <a:r>
              <a:rPr lang="en-US" sz="2400" dirty="0">
                <a:solidFill>
                  <a:srgbClr val="FF0000"/>
                </a:solidFill>
              </a:rPr>
              <a:t> strategies </a:t>
            </a:r>
            <a:r>
              <a:rPr lang="en-US" sz="2400" dirty="0"/>
              <a:t>to attract more attention than the other females.</a:t>
            </a:r>
          </a:p>
        </p:txBody>
      </p:sp>
      <p:pic>
        <p:nvPicPr>
          <p:cNvPr id="4" name="Picture 3"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
            <a:ext cx="2787726" cy="1094441"/>
          </a:xfrm>
          <a:prstGeom prst="rect">
            <a:avLst/>
          </a:prstGeom>
          <a:ln>
            <a:solidFill>
              <a:srgbClr val="000000"/>
            </a:solidFill>
          </a:ln>
        </p:spPr>
      </p:pic>
      <p:pic>
        <p:nvPicPr>
          <p:cNvPr id="5" name="Picture 4" descr="imgr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616" y="0"/>
            <a:ext cx="2132373" cy="1589224"/>
          </a:xfrm>
          <a:prstGeom prst="rect">
            <a:avLst/>
          </a:prstGeom>
          <a:ln>
            <a:solidFill>
              <a:srgbClr val="000000"/>
            </a:solidFill>
          </a:ln>
        </p:spPr>
      </p:pic>
    </p:spTree>
    <p:extLst>
      <p:ext uri="{BB962C8B-B14F-4D97-AF65-F5344CB8AC3E}">
        <p14:creationId xmlns:p14="http://schemas.microsoft.com/office/powerpoint/2010/main" val="35100807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863" y="114029"/>
            <a:ext cx="6143323" cy="614152"/>
          </a:xfrm>
        </p:spPr>
        <p:txBody>
          <a:bodyPr/>
          <a:lstStyle/>
          <a:p>
            <a:r>
              <a:rPr lang="en-US" sz="4000" dirty="0">
                <a:solidFill>
                  <a:srgbClr val="FF0000"/>
                </a:solidFill>
              </a:rPr>
              <a:t>A transition primate society?</a:t>
            </a:r>
          </a:p>
        </p:txBody>
      </p:sp>
      <p:sp>
        <p:nvSpPr>
          <p:cNvPr id="3" name="Content Placeholder 2"/>
          <p:cNvSpPr>
            <a:spLocks noGrp="1"/>
          </p:cNvSpPr>
          <p:nvPr>
            <p:ph idx="1"/>
          </p:nvPr>
        </p:nvSpPr>
        <p:spPr>
          <a:xfrm>
            <a:off x="144549" y="1455743"/>
            <a:ext cx="8858774" cy="5301285"/>
          </a:xfrm>
          <a:ln>
            <a:solidFill>
              <a:srgbClr val="FF0000"/>
            </a:solidFill>
          </a:ln>
        </p:spPr>
        <p:txBody>
          <a:bodyPr/>
          <a:lstStyle/>
          <a:p>
            <a:r>
              <a:rPr lang="en-US" sz="2400" dirty="0"/>
              <a:t>Also the gorilla territory is not only a place of cooperation but also a locus of conflict. Each female belonging to the harem may gain in fitness by receiving more attention by the silverback.  The </a:t>
            </a:r>
            <a:r>
              <a:rPr lang="en-US" sz="2400" dirty="0">
                <a:solidFill>
                  <a:srgbClr val="FF0000"/>
                </a:solidFill>
              </a:rPr>
              <a:t>two signals of fertility</a:t>
            </a:r>
            <a:r>
              <a:rPr lang="en-US" sz="2400" dirty="0"/>
              <a:t> (female receptivity and "mechanical" signals in the form of color and smell) </a:t>
            </a:r>
            <a:r>
              <a:rPr lang="en-US" sz="2400" dirty="0">
                <a:solidFill>
                  <a:srgbClr val="FF0000"/>
                </a:solidFill>
              </a:rPr>
              <a:t>may be manipulated and disentangled</a:t>
            </a:r>
            <a:r>
              <a:rPr lang="en-US" sz="2400" dirty="0"/>
              <a:t>. </a:t>
            </a:r>
          </a:p>
          <a:p>
            <a:r>
              <a:rPr lang="en-US" sz="2400" dirty="0"/>
              <a:t>A female, who can extend her behavioral receptivity signals and hide her mechanical signals, may attract more attention than the other females. A </a:t>
            </a:r>
            <a:r>
              <a:rPr lang="en-US" sz="2400" dirty="0">
                <a:solidFill>
                  <a:srgbClr val="FF0000"/>
                </a:solidFill>
              </a:rPr>
              <a:t>dynamics of extended receptivity signals and of decreased mechanical signals </a:t>
            </a:r>
            <a:r>
              <a:rPr lang="en-US" sz="2400" dirty="0"/>
              <a:t>is well possible.</a:t>
            </a:r>
          </a:p>
          <a:p>
            <a:r>
              <a:rPr lang="en-US" sz="2400" dirty="0"/>
              <a:t> With a zero or very low mechanical signals, the silverback loses the criterion to monitor a particular female. Sexual conflict may involve a </a:t>
            </a:r>
            <a:r>
              <a:rPr lang="en-US" sz="2400" dirty="0">
                <a:solidFill>
                  <a:srgbClr val="FF0000"/>
                </a:solidFill>
              </a:rPr>
              <a:t>disintegration</a:t>
            </a:r>
            <a:r>
              <a:rPr lang="en-US" sz="2400" dirty="0"/>
              <a:t> of the harem system. Similarly to wasps, the gorilla arrangements can be seen as those of a </a:t>
            </a:r>
            <a:r>
              <a:rPr lang="en-US" sz="2400" dirty="0">
                <a:solidFill>
                  <a:srgbClr val="FF0000"/>
                </a:solidFill>
              </a:rPr>
              <a:t>transition</a:t>
            </a:r>
            <a:r>
              <a:rPr lang="en-US" sz="2400" dirty="0"/>
              <a:t> society. </a:t>
            </a:r>
          </a:p>
          <a:p>
            <a:endParaRPr lang="en-US" dirty="0"/>
          </a:p>
        </p:txBody>
      </p:sp>
      <p:sp>
        <p:nvSpPr>
          <p:cNvPr id="4" name="Right Arrow 3"/>
          <p:cNvSpPr/>
          <p:nvPr/>
        </p:nvSpPr>
        <p:spPr bwMode="auto">
          <a:xfrm>
            <a:off x="1321589" y="728180"/>
            <a:ext cx="6360145" cy="484632"/>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charset="0"/>
            </a:endParaRPr>
          </a:p>
        </p:txBody>
      </p:sp>
      <p:pic>
        <p:nvPicPr>
          <p:cNvPr id="5" name="Picture 4" descr="search.jpg"/>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 y="-12890"/>
            <a:ext cx="1413340" cy="1117604"/>
          </a:xfrm>
          <a:prstGeom prst="rect">
            <a:avLst/>
          </a:prstGeom>
        </p:spPr>
      </p:pic>
      <p:pic>
        <p:nvPicPr>
          <p:cNvPr id="6" name="Picture 5"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1734" y="0"/>
            <a:ext cx="1462266" cy="1212812"/>
          </a:xfrm>
          <a:prstGeom prst="rect">
            <a:avLst/>
          </a:prstGeom>
        </p:spPr>
      </p:pic>
    </p:spTree>
    <p:extLst>
      <p:ext uri="{BB962C8B-B14F-4D97-AF65-F5344CB8AC3E}">
        <p14:creationId xmlns:p14="http://schemas.microsoft.com/office/powerpoint/2010/main" val="17024873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1733" y="0"/>
            <a:ext cx="7182267" cy="1248165"/>
          </a:xfrm>
          <a:solidFill>
            <a:srgbClr val="FFFFFF"/>
          </a:solidFill>
          <a:ln>
            <a:noFill/>
          </a:ln>
          <a:effectLst>
            <a:outerShdw blurRad="152400" dist="317500" dir="5400000" sx="90000" sy="-19000" rotWithShape="0">
              <a:prstClr val="black">
                <a:alpha val="15000"/>
              </a:prstClr>
            </a:outerShdw>
          </a:effectLst>
        </p:spPr>
        <p:txBody>
          <a:bodyPr/>
          <a:lstStyle/>
          <a:p>
            <a:r>
              <a:rPr lang="en-US" sz="3600" dirty="0">
                <a:solidFill>
                  <a:srgbClr val="FF0000"/>
                </a:solidFill>
              </a:rPr>
              <a:t>The consequences of a negligible mechanical  fertility signal</a:t>
            </a:r>
          </a:p>
        </p:txBody>
      </p:sp>
      <p:sp>
        <p:nvSpPr>
          <p:cNvPr id="3" name="Content Placeholder 2"/>
          <p:cNvSpPr>
            <a:spLocks noGrp="1"/>
          </p:cNvSpPr>
          <p:nvPr>
            <p:ph idx="1"/>
          </p:nvPr>
        </p:nvSpPr>
        <p:spPr>
          <a:xfrm>
            <a:off x="134224" y="1248165"/>
            <a:ext cx="8910399" cy="5369791"/>
          </a:xfrm>
          <a:noFill/>
        </p:spPr>
        <p:txBody>
          <a:bodyPr/>
          <a:lstStyle/>
          <a:p>
            <a:r>
              <a:rPr lang="en-US" sz="2400" dirty="0"/>
              <a:t>                        A negligible mechanical fertility signal opens the way to smaller harems and eventually to </a:t>
            </a:r>
            <a:r>
              <a:rPr lang="en-US" sz="2400" dirty="0">
                <a:solidFill>
                  <a:srgbClr val="FF0000"/>
                </a:solidFill>
              </a:rPr>
              <a:t>widespread monogamy</a:t>
            </a:r>
            <a:r>
              <a:rPr lang="en-US" sz="2400" dirty="0"/>
              <a:t>. More important, the techniques of control have to change. </a:t>
            </a:r>
          </a:p>
          <a:p>
            <a:r>
              <a:rPr lang="en-US" sz="2400" dirty="0"/>
              <a:t>The absence of short and weak fertility signal makes </a:t>
            </a:r>
            <a:r>
              <a:rPr lang="en-US" sz="2400" dirty="0">
                <a:solidFill>
                  <a:srgbClr val="FF0000"/>
                </a:solidFill>
              </a:rPr>
              <a:t>male physical strength</a:t>
            </a:r>
            <a:r>
              <a:rPr lang="en-US" sz="2400" dirty="0"/>
              <a:t> a much weaker tool to secure exclusive access. Female self-monitoring and her assessment become very important. Communicating trust and reciprocity attitudes stimulate paternal investment. More </a:t>
            </a:r>
            <a:r>
              <a:rPr lang="en-US" sz="2400" dirty="0">
                <a:solidFill>
                  <a:srgbClr val="FF0000"/>
                </a:solidFill>
              </a:rPr>
              <a:t>sophisticated language </a:t>
            </a:r>
            <a:r>
              <a:rPr lang="en-US" sz="2400" dirty="0"/>
              <a:t>capabilities than the birds' melodies or the gibbons' love singing (indicated by Darwin as precursor of the human language) are </a:t>
            </a:r>
            <a:r>
              <a:rPr lang="en-US" sz="2400" dirty="0">
                <a:solidFill>
                  <a:srgbClr val="FF0000"/>
                </a:solidFill>
              </a:rPr>
              <a:t>required</a:t>
            </a:r>
            <a:r>
              <a:rPr lang="en-US" sz="2400" dirty="0"/>
              <a:t> for this purpose.</a:t>
            </a:r>
          </a:p>
          <a:p>
            <a:r>
              <a:rPr lang="en-US" sz="2400" dirty="0"/>
              <a:t>A brain-intensive understanding of potential partners and rivals become necessary to make convenient deals. </a:t>
            </a:r>
            <a:r>
              <a:rPr lang="en-US" sz="2400" dirty="0">
                <a:solidFill>
                  <a:srgbClr val="FF0000"/>
                </a:solidFill>
              </a:rPr>
              <a:t>Communication capabilities</a:t>
            </a:r>
            <a:r>
              <a:rPr lang="en-US" sz="2400" dirty="0"/>
              <a:t>, the </a:t>
            </a:r>
            <a:r>
              <a:rPr lang="en-US" sz="2400" dirty="0" err="1"/>
              <a:t>Smithian</a:t>
            </a:r>
            <a:r>
              <a:rPr lang="en-US" sz="2400" dirty="0"/>
              <a:t> requisites for the division of labor, </a:t>
            </a:r>
            <a:r>
              <a:rPr lang="en-US" sz="2400" dirty="0">
                <a:solidFill>
                  <a:srgbClr val="FF0000"/>
                </a:solidFill>
              </a:rPr>
              <a:t>are favored </a:t>
            </a:r>
            <a:r>
              <a:rPr lang="en-US" sz="2400" dirty="0"/>
              <a:t>by this new type positional competition.</a:t>
            </a:r>
          </a:p>
        </p:txBody>
      </p:sp>
      <p:pic>
        <p:nvPicPr>
          <p:cNvPr id="5" name="Picture 4"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224" y="92920"/>
            <a:ext cx="1827509" cy="1507366"/>
          </a:xfrm>
          <a:prstGeom prst="rect">
            <a:avLst/>
          </a:prstGeom>
        </p:spPr>
      </p:pic>
    </p:spTree>
    <p:extLst>
      <p:ext uri="{BB962C8B-B14F-4D97-AF65-F5344CB8AC3E}">
        <p14:creationId xmlns:p14="http://schemas.microsoft.com/office/powerpoint/2010/main" val="4648504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3032" y="0"/>
            <a:ext cx="5368955" cy="1143000"/>
          </a:xfrm>
        </p:spPr>
        <p:txBody>
          <a:bodyPr/>
          <a:lstStyle/>
          <a:p>
            <a:r>
              <a:rPr lang="en-US" dirty="0"/>
              <a:t> </a:t>
            </a:r>
            <a:r>
              <a:rPr lang="en-US" sz="3600" b="1" i="1" dirty="0">
                <a:solidFill>
                  <a:srgbClr val="008000"/>
                </a:solidFill>
              </a:rPr>
              <a:t>In </a:t>
            </a:r>
            <a:r>
              <a:rPr lang="en-US" sz="3600" b="1" i="1" dirty="0" err="1">
                <a:solidFill>
                  <a:srgbClr val="008000"/>
                </a:solidFill>
              </a:rPr>
              <a:t>medio</a:t>
            </a:r>
            <a:r>
              <a:rPr lang="en-US" sz="3600" b="1" i="1" dirty="0">
                <a:solidFill>
                  <a:srgbClr val="008000"/>
                </a:solidFill>
              </a:rPr>
              <a:t> stat </a:t>
            </a:r>
            <a:r>
              <a:rPr lang="en-US" sz="3600" b="1" i="1" dirty="0" err="1">
                <a:solidFill>
                  <a:srgbClr val="008000"/>
                </a:solidFill>
              </a:rPr>
              <a:t>virtus</a:t>
            </a:r>
            <a:r>
              <a:rPr lang="en-US" sz="3600" b="1" i="1" dirty="0">
                <a:solidFill>
                  <a:srgbClr val="008000"/>
                </a:solidFill>
              </a:rPr>
              <a:t>?</a:t>
            </a:r>
          </a:p>
        </p:txBody>
      </p:sp>
      <p:sp>
        <p:nvSpPr>
          <p:cNvPr id="3" name="Content Placeholder 2"/>
          <p:cNvSpPr>
            <a:spLocks noGrp="1"/>
          </p:cNvSpPr>
          <p:nvPr>
            <p:ph idx="1"/>
          </p:nvPr>
        </p:nvSpPr>
        <p:spPr>
          <a:xfrm>
            <a:off x="1" y="1143000"/>
            <a:ext cx="9144000" cy="5715000"/>
          </a:xfrm>
        </p:spPr>
        <p:txBody>
          <a:bodyPr/>
          <a:lstStyle/>
          <a:p>
            <a:r>
              <a:rPr lang="en-US" sz="2400" dirty="0"/>
              <a:t>A complex division of labor could be reached in two opposite ways: with </a:t>
            </a:r>
            <a:r>
              <a:rPr lang="en-US" sz="2400" dirty="0">
                <a:solidFill>
                  <a:srgbClr val="FF0000"/>
                </a:solidFill>
              </a:rPr>
              <a:t>minimum</a:t>
            </a:r>
            <a:r>
              <a:rPr lang="en-US" sz="2400" dirty="0"/>
              <a:t> and </a:t>
            </a:r>
            <a:r>
              <a:rPr lang="en-US" sz="2400" dirty="0">
                <a:solidFill>
                  <a:srgbClr val="FF0000"/>
                </a:solidFill>
              </a:rPr>
              <a:t>maximum</a:t>
            </a:r>
            <a:r>
              <a:rPr lang="en-US" sz="2400" dirty="0"/>
              <a:t> initial parental investment.</a:t>
            </a:r>
          </a:p>
          <a:p>
            <a:r>
              <a:rPr lang="en-US" sz="2400" dirty="0"/>
              <a:t>The social insect road was a </a:t>
            </a:r>
            <a:r>
              <a:rPr lang="en-US" sz="2400" dirty="0" err="1"/>
              <a:t>là</a:t>
            </a:r>
            <a:r>
              <a:rPr lang="en-US" sz="2400" dirty="0"/>
              <a:t> Babbage. It evolved by outsourcing functions to unfertile offspring requiring </a:t>
            </a:r>
            <a:r>
              <a:rPr lang="en-US" sz="2400" dirty="0">
                <a:solidFill>
                  <a:srgbClr val="FF0000"/>
                </a:solidFill>
              </a:rPr>
              <a:t>minimum reproductive effort</a:t>
            </a:r>
            <a:r>
              <a:rPr lang="en-US" sz="2400" dirty="0"/>
              <a:t> and exploiting the principle of comparative advantage.</a:t>
            </a:r>
          </a:p>
          <a:p>
            <a:r>
              <a:rPr lang="en-US" sz="2400" dirty="0"/>
              <a:t>The human road  was a </a:t>
            </a:r>
            <a:r>
              <a:rPr lang="en-US" sz="2400" dirty="0" err="1"/>
              <a:t>là</a:t>
            </a:r>
            <a:r>
              <a:rPr lang="en-US" sz="2400" dirty="0"/>
              <a:t> Smith. It evolved by maximizing the learning capabilities of a large brain </a:t>
            </a:r>
            <a:r>
              <a:rPr lang="en-US" sz="2400" dirty="0">
                <a:solidFill>
                  <a:srgbClr val="FF0000"/>
                </a:solidFill>
              </a:rPr>
              <a:t>requiring maximum reproductive effort. </a:t>
            </a:r>
          </a:p>
          <a:p>
            <a:endParaRPr lang="en-US" sz="2400" dirty="0"/>
          </a:p>
          <a:p>
            <a:pPr marL="0" indent="0">
              <a:buNone/>
            </a:pPr>
            <a:r>
              <a:rPr lang="en-US" sz="2400" dirty="0">
                <a:solidFill>
                  <a:srgbClr val="FF0000"/>
                </a:solidFill>
              </a:rPr>
              <a:t>In between </a:t>
            </a:r>
            <a:r>
              <a:rPr lang="en-US" sz="2400" dirty="0"/>
              <a:t>these two extreme cases, both evolutionary roads towards a complex division of labor were </a:t>
            </a:r>
            <a:r>
              <a:rPr lang="en-US" sz="2400" dirty="0">
                <a:solidFill>
                  <a:srgbClr val="FF0000"/>
                </a:solidFill>
              </a:rPr>
              <a:t>closed</a:t>
            </a:r>
            <a:r>
              <a:rPr lang="en-US" sz="2400" dirty="0"/>
              <a:t> and only the species existing at the extreme of </a:t>
            </a:r>
            <a:r>
              <a:rPr lang="en-US" sz="2400" dirty="0" err="1"/>
              <a:t>lifes</a:t>
            </a:r>
            <a:r>
              <a:rPr lang="en-US" sz="2400" dirty="0"/>
              <a:t> could realize what O. E. Wilson calls the social conquest of the world.   </a:t>
            </a:r>
          </a:p>
          <a:p>
            <a:pPr marL="0" indent="0">
              <a:buNone/>
            </a:pPr>
            <a:r>
              <a:rPr lang="en-US" sz="2400" b="1" i="1" dirty="0">
                <a:solidFill>
                  <a:srgbClr val="008000"/>
                </a:solidFill>
              </a:rPr>
              <a:t>                                                          (Non) </a:t>
            </a:r>
            <a:r>
              <a:rPr lang="en-US" sz="2400" b="1" i="1" dirty="0" err="1">
                <a:solidFill>
                  <a:srgbClr val="008000"/>
                </a:solidFill>
              </a:rPr>
              <a:t>est</a:t>
            </a:r>
            <a:r>
              <a:rPr lang="en-US" sz="2400" b="1" i="1" dirty="0">
                <a:solidFill>
                  <a:srgbClr val="008000"/>
                </a:solidFill>
              </a:rPr>
              <a:t> modus in rebus!</a:t>
            </a:r>
          </a:p>
          <a:p>
            <a:pPr marL="0" indent="0">
              <a:buNone/>
            </a:pPr>
            <a:endParaRPr lang="en-US" dirty="0"/>
          </a:p>
        </p:txBody>
      </p:sp>
      <p:pic>
        <p:nvPicPr>
          <p:cNvPr id="4" name="Picture 3"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9712" y="0"/>
            <a:ext cx="1710045" cy="1355302"/>
          </a:xfrm>
          <a:prstGeom prst="rect">
            <a:avLst/>
          </a:prstGeom>
        </p:spPr>
      </p:pic>
      <p:pic>
        <p:nvPicPr>
          <p:cNvPr id="5" name="Picture 4"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2643177" cy="1032443"/>
          </a:xfrm>
          <a:prstGeom prst="rect">
            <a:avLst/>
          </a:prstGeom>
        </p:spPr>
      </p:pic>
    </p:spTree>
    <p:extLst>
      <p:ext uri="{BB962C8B-B14F-4D97-AF65-F5344CB8AC3E}">
        <p14:creationId xmlns:p14="http://schemas.microsoft.com/office/powerpoint/2010/main" val="23589291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4729" y="38743"/>
            <a:ext cx="5048883" cy="743359"/>
          </a:xfrm>
        </p:spPr>
        <p:txBody>
          <a:bodyPr/>
          <a:lstStyle/>
          <a:p>
            <a:r>
              <a:rPr lang="en-US" dirty="0">
                <a:solidFill>
                  <a:srgbClr val="FF0000"/>
                </a:solidFill>
              </a:rPr>
              <a:t>A final remark</a:t>
            </a:r>
          </a:p>
        </p:txBody>
      </p:sp>
      <p:sp>
        <p:nvSpPr>
          <p:cNvPr id="3" name="Content Placeholder 2"/>
          <p:cNvSpPr>
            <a:spLocks noGrp="1"/>
          </p:cNvSpPr>
          <p:nvPr>
            <p:ph idx="1"/>
          </p:nvPr>
        </p:nvSpPr>
        <p:spPr>
          <a:xfrm>
            <a:off x="237473" y="1109567"/>
            <a:ext cx="8776175" cy="5580661"/>
          </a:xfrm>
          <a:ln>
            <a:solidFill>
              <a:srgbClr val="FF0000"/>
            </a:solidFill>
          </a:ln>
        </p:spPr>
        <p:txBody>
          <a:bodyPr/>
          <a:lstStyle/>
          <a:p>
            <a:r>
              <a:rPr lang="en-US" sz="2800" dirty="0"/>
              <a:t>The social movements revolting against the factory system based on the Babbage principle have often claimed that Capitalism was doing </a:t>
            </a:r>
            <a:r>
              <a:rPr lang="en-US" sz="2800" dirty="0">
                <a:solidFill>
                  <a:srgbClr val="FF0000"/>
                </a:solidFill>
              </a:rPr>
              <a:t>violence</a:t>
            </a:r>
            <a:r>
              <a:rPr lang="en-US" sz="2800" dirty="0"/>
              <a:t> to </a:t>
            </a:r>
            <a:r>
              <a:rPr lang="en-US" sz="2800" dirty="0">
                <a:solidFill>
                  <a:srgbClr val="FF0000"/>
                </a:solidFill>
              </a:rPr>
              <a:t>human nature</a:t>
            </a:r>
            <a:r>
              <a:rPr lang="en-US" sz="2800" dirty="0"/>
              <a:t>. </a:t>
            </a:r>
          </a:p>
          <a:p>
            <a:r>
              <a:rPr lang="en-US" sz="2800" dirty="0"/>
              <a:t>In Marx’ words </a:t>
            </a:r>
            <a:r>
              <a:rPr lang="en-US" sz="2800" b="1" i="1" dirty="0"/>
              <a:t>“the better formed his product, the more deformed becomes the worker ”. </a:t>
            </a:r>
          </a:p>
          <a:p>
            <a:r>
              <a:rPr lang="en-US" sz="2800" dirty="0"/>
              <a:t>The claim may seem moralistic. However there is some </a:t>
            </a:r>
            <a:r>
              <a:rPr lang="en-US" sz="2800" dirty="0">
                <a:solidFill>
                  <a:srgbClr val="FF0000"/>
                </a:solidFill>
              </a:rPr>
              <a:t>evolutionary evidence </a:t>
            </a:r>
            <a:r>
              <a:rPr lang="en-US" sz="2800" dirty="0"/>
              <a:t>supporting it.</a:t>
            </a:r>
          </a:p>
          <a:p>
            <a:r>
              <a:rPr lang="en-US" sz="2800" dirty="0"/>
              <a:t>Humans evolved their division of labor by developing their learning capabilities. However, some of them were later forced to organize according to </a:t>
            </a:r>
            <a:r>
              <a:rPr lang="en-US" sz="2800" dirty="0">
                <a:solidFill>
                  <a:srgbClr val="FF0000"/>
                </a:solidFill>
              </a:rPr>
              <a:t>principles</a:t>
            </a:r>
            <a:r>
              <a:rPr lang="en-US" sz="2800" dirty="0"/>
              <a:t> of the division of labor </a:t>
            </a:r>
            <a:r>
              <a:rPr lang="en-US" sz="2800" dirty="0">
                <a:solidFill>
                  <a:srgbClr val="FF0000"/>
                </a:solidFill>
              </a:rPr>
              <a:t>characterizing the other extreme of life.</a:t>
            </a:r>
          </a:p>
        </p:txBody>
      </p:sp>
      <p:pic>
        <p:nvPicPr>
          <p:cNvPr id="5" name="Picture 4"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0658" y="0"/>
            <a:ext cx="1593341" cy="1321527"/>
          </a:xfrm>
          <a:prstGeom prst="rect">
            <a:avLst/>
          </a:prstGeom>
          <a:ln>
            <a:noFill/>
          </a:ln>
        </p:spPr>
      </p:pic>
      <p:sp>
        <p:nvSpPr>
          <p:cNvPr id="6" name="Left Arrow 5"/>
          <p:cNvSpPr/>
          <p:nvPr/>
        </p:nvSpPr>
        <p:spPr bwMode="auto">
          <a:xfrm>
            <a:off x="1961732" y="624936"/>
            <a:ext cx="5472203" cy="484632"/>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charset="0"/>
            </a:endParaRPr>
          </a:p>
        </p:txBody>
      </p:sp>
      <p:pic>
        <p:nvPicPr>
          <p:cNvPr id="8" name="Picture 7"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3" y="1"/>
            <a:ext cx="1672960" cy="1149208"/>
          </a:xfrm>
          <a:prstGeom prst="rect">
            <a:avLst/>
          </a:prstGeom>
          <a:ln>
            <a:solidFill>
              <a:schemeClr val="tx1"/>
            </a:solidFill>
          </a:ln>
        </p:spPr>
      </p:pic>
    </p:spTree>
    <p:extLst>
      <p:ext uri="{BB962C8B-B14F-4D97-AF65-F5344CB8AC3E}">
        <p14:creationId xmlns:p14="http://schemas.microsoft.com/office/powerpoint/2010/main" val="13784312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0" y="0"/>
            <a:ext cx="9144000" cy="1447800"/>
          </a:xfrm>
          <a:solidFill>
            <a:srgbClr val="FF0000"/>
          </a:solidFill>
        </p:spPr>
        <p:txBody>
          <a:bodyPr/>
          <a:lstStyle/>
          <a:p>
            <a:pPr eaLnBrk="1" hangingPunct="1"/>
            <a:r>
              <a:rPr lang="en-GB" b="1">
                <a:solidFill>
                  <a:srgbClr val="FFFF00"/>
                </a:solidFill>
                <a:ea typeface="ＭＳ Ｐゴシック" charset="0"/>
                <a:cs typeface="ＭＳ Ｐゴシック" charset="0"/>
              </a:rPr>
              <a:t>Two directions of causation.</a:t>
            </a:r>
            <a:endParaRPr lang="en-GB">
              <a:solidFill>
                <a:srgbClr val="FFFF00"/>
              </a:solidFill>
              <a:ea typeface="ＭＳ Ｐゴシック" charset="0"/>
              <a:cs typeface="ＭＳ Ｐゴシック" charset="0"/>
            </a:endParaRPr>
          </a:p>
        </p:txBody>
      </p:sp>
      <p:sp>
        <p:nvSpPr>
          <p:cNvPr id="139267" name="Rectangle 3"/>
          <p:cNvSpPr>
            <a:spLocks noGrp="1" noChangeArrowheads="1"/>
          </p:cNvSpPr>
          <p:nvPr>
            <p:ph type="body" idx="1"/>
          </p:nvPr>
        </p:nvSpPr>
        <p:spPr>
          <a:xfrm>
            <a:off x="685800" y="1981200"/>
            <a:ext cx="2971800" cy="1676400"/>
          </a:xfrm>
          <a:solidFill>
            <a:schemeClr val="hlink"/>
          </a:solidFill>
          <a:ln>
            <a:solidFill>
              <a:schemeClr val="tx1"/>
            </a:solidFill>
          </a:ln>
        </p:spPr>
        <p:txBody>
          <a:bodyPr/>
          <a:lstStyle/>
          <a:p>
            <a:pPr eaLnBrk="1" hangingPunct="1">
              <a:lnSpc>
                <a:spcPct val="90000"/>
              </a:lnSpc>
              <a:buFontTx/>
              <a:buNone/>
            </a:pPr>
            <a:r>
              <a:rPr lang="en-GB" sz="2800">
                <a:ea typeface="ＭＳ Ｐゴシック" charset="0"/>
                <a:cs typeface="ＭＳ Ｐゴシック" charset="0"/>
              </a:rPr>
              <a:t>Specificity and Monitoring Characteristics of Assets</a:t>
            </a:r>
          </a:p>
        </p:txBody>
      </p:sp>
      <p:sp>
        <p:nvSpPr>
          <p:cNvPr id="139268" name="Rectangle 4"/>
          <p:cNvSpPr>
            <a:spLocks noChangeArrowheads="1"/>
          </p:cNvSpPr>
          <p:nvPr/>
        </p:nvSpPr>
        <p:spPr bwMode="auto">
          <a:xfrm>
            <a:off x="4251325" y="2422525"/>
            <a:ext cx="184150" cy="457200"/>
          </a:xfrm>
          <a:prstGeom prst="rect">
            <a:avLst/>
          </a:prstGeom>
          <a:noFill/>
          <a:ln w="9525">
            <a:noFill/>
            <a:miter lim="800000"/>
            <a:headEnd/>
            <a:tailEnd/>
          </a:ln>
        </p:spPr>
        <p:txBody>
          <a:bodyPr wrap="none">
            <a:prstTxWarp prst="textNoShape">
              <a:avLst/>
            </a:prstTxWarp>
            <a:spAutoFit/>
          </a:bodyPr>
          <a:lstStyle/>
          <a:p>
            <a:endParaRPr lang="it-IT"/>
          </a:p>
        </p:txBody>
      </p:sp>
      <p:sp>
        <p:nvSpPr>
          <p:cNvPr id="139269" name="AutoShape 5"/>
          <p:cNvSpPr>
            <a:spLocks noChangeArrowheads="1"/>
          </p:cNvSpPr>
          <p:nvPr/>
        </p:nvSpPr>
        <p:spPr bwMode="auto">
          <a:xfrm>
            <a:off x="4267200" y="2133600"/>
            <a:ext cx="1371600" cy="685800"/>
          </a:xfrm>
          <a:prstGeom prst="rightArrow">
            <a:avLst>
              <a:gd name="adj1" fmla="val 50000"/>
              <a:gd name="adj2" fmla="val 50000"/>
            </a:avLst>
          </a:prstGeom>
          <a:solidFill>
            <a:srgbClr val="FF00FF"/>
          </a:solidFill>
          <a:ln w="9525">
            <a:solidFill>
              <a:schemeClr val="tx1"/>
            </a:solidFill>
            <a:miter lim="800000"/>
            <a:headEnd/>
            <a:tailEnd/>
          </a:ln>
        </p:spPr>
        <p:txBody>
          <a:bodyPr wrap="none" anchor="ctr">
            <a:prstTxWarp prst="textNoShape">
              <a:avLst/>
            </a:prstTxWarp>
          </a:bodyPr>
          <a:lstStyle/>
          <a:p>
            <a:endParaRPr lang="it-IT"/>
          </a:p>
        </p:txBody>
      </p:sp>
      <p:sp>
        <p:nvSpPr>
          <p:cNvPr id="139270" name="Rectangle 6"/>
          <p:cNvSpPr>
            <a:spLocks noChangeArrowheads="1"/>
          </p:cNvSpPr>
          <p:nvPr/>
        </p:nvSpPr>
        <p:spPr bwMode="auto">
          <a:xfrm>
            <a:off x="5867400" y="2057400"/>
            <a:ext cx="2362200" cy="1562100"/>
          </a:xfrm>
          <a:prstGeom prst="rect">
            <a:avLst/>
          </a:prstGeom>
          <a:solidFill>
            <a:schemeClr val="hlink"/>
          </a:solidFill>
          <a:ln w="9525">
            <a:solidFill>
              <a:schemeClr val="tx1"/>
            </a:solidFill>
            <a:miter lim="800000"/>
            <a:headEnd/>
            <a:tailEnd/>
          </a:ln>
        </p:spPr>
        <p:txBody>
          <a:bodyPr>
            <a:prstTxWarp prst="textNoShape">
              <a:avLst/>
            </a:prstTxWarp>
            <a:spAutoFit/>
          </a:bodyPr>
          <a:lstStyle/>
          <a:p>
            <a:r>
              <a:rPr lang="en-GB"/>
              <a:t>Property Rights and</a:t>
            </a:r>
          </a:p>
          <a:p>
            <a:r>
              <a:rPr lang="en-GB"/>
              <a:t>Organizational Form</a:t>
            </a:r>
          </a:p>
        </p:txBody>
      </p:sp>
      <p:sp>
        <p:nvSpPr>
          <p:cNvPr id="139271" name="Rectangle 7"/>
          <p:cNvSpPr>
            <a:spLocks noChangeArrowheads="1"/>
          </p:cNvSpPr>
          <p:nvPr/>
        </p:nvSpPr>
        <p:spPr bwMode="auto">
          <a:xfrm>
            <a:off x="4648200" y="1981200"/>
            <a:ext cx="184150" cy="457200"/>
          </a:xfrm>
          <a:prstGeom prst="rect">
            <a:avLst/>
          </a:prstGeom>
          <a:noFill/>
          <a:ln w="9525">
            <a:noFill/>
            <a:miter lim="800000"/>
            <a:headEnd/>
            <a:tailEnd/>
          </a:ln>
        </p:spPr>
        <p:txBody>
          <a:bodyPr wrap="none">
            <a:prstTxWarp prst="textNoShape">
              <a:avLst/>
            </a:prstTxWarp>
            <a:spAutoFit/>
          </a:bodyPr>
          <a:lstStyle/>
          <a:p>
            <a:endParaRPr lang="it-IT"/>
          </a:p>
        </p:txBody>
      </p:sp>
      <p:sp>
        <p:nvSpPr>
          <p:cNvPr id="139272" name="AutoShape 8"/>
          <p:cNvSpPr>
            <a:spLocks noChangeArrowheads="1"/>
          </p:cNvSpPr>
          <p:nvPr/>
        </p:nvSpPr>
        <p:spPr bwMode="auto">
          <a:xfrm>
            <a:off x="4038600" y="2895600"/>
            <a:ext cx="1524000" cy="685800"/>
          </a:xfrm>
          <a:prstGeom prst="leftArrow">
            <a:avLst>
              <a:gd name="adj1" fmla="val 50000"/>
              <a:gd name="adj2" fmla="val 55556"/>
            </a:avLst>
          </a:prstGeom>
          <a:solidFill>
            <a:srgbClr val="00FF00"/>
          </a:solidFill>
          <a:ln w="9525">
            <a:solidFill>
              <a:schemeClr val="tx1"/>
            </a:solidFill>
            <a:miter lim="800000"/>
            <a:headEnd/>
            <a:tailEnd/>
          </a:ln>
        </p:spPr>
        <p:txBody>
          <a:bodyPr wrap="none" anchor="ctr">
            <a:prstTxWarp prst="textNoShape">
              <a:avLst/>
            </a:prstTxWarp>
          </a:bodyPr>
          <a:lstStyle/>
          <a:p>
            <a:endParaRPr lang="it-IT"/>
          </a:p>
        </p:txBody>
      </p:sp>
      <p:sp>
        <p:nvSpPr>
          <p:cNvPr id="139273" name="Rectangle 11"/>
          <p:cNvSpPr>
            <a:spLocks noChangeArrowheads="1"/>
          </p:cNvSpPr>
          <p:nvPr/>
        </p:nvSpPr>
        <p:spPr bwMode="auto">
          <a:xfrm>
            <a:off x="542925" y="3952875"/>
            <a:ext cx="184150" cy="457200"/>
          </a:xfrm>
          <a:prstGeom prst="rect">
            <a:avLst/>
          </a:prstGeom>
          <a:noFill/>
          <a:ln w="9525">
            <a:noFill/>
            <a:miter lim="800000"/>
            <a:headEnd/>
            <a:tailEnd/>
          </a:ln>
        </p:spPr>
        <p:txBody>
          <a:bodyPr wrap="none">
            <a:prstTxWarp prst="textNoShape">
              <a:avLst/>
            </a:prstTxWarp>
            <a:spAutoFit/>
          </a:bodyPr>
          <a:lstStyle/>
          <a:p>
            <a:endParaRPr lang="it-IT"/>
          </a:p>
        </p:txBody>
      </p:sp>
      <p:sp>
        <p:nvSpPr>
          <p:cNvPr id="139274" name="Rectangle 13"/>
          <p:cNvSpPr>
            <a:spLocks noChangeArrowheads="1"/>
          </p:cNvSpPr>
          <p:nvPr/>
        </p:nvSpPr>
        <p:spPr bwMode="auto">
          <a:xfrm>
            <a:off x="1371600" y="4267200"/>
            <a:ext cx="184150" cy="457200"/>
          </a:xfrm>
          <a:prstGeom prst="rect">
            <a:avLst/>
          </a:prstGeom>
          <a:noFill/>
          <a:ln w="9525">
            <a:noFill/>
            <a:miter lim="800000"/>
            <a:headEnd/>
            <a:tailEnd/>
          </a:ln>
        </p:spPr>
        <p:txBody>
          <a:bodyPr wrap="none">
            <a:prstTxWarp prst="textNoShape">
              <a:avLst/>
            </a:prstTxWarp>
            <a:spAutoFit/>
          </a:bodyPr>
          <a:lstStyle/>
          <a:p>
            <a:endParaRPr lang="it-IT"/>
          </a:p>
        </p:txBody>
      </p:sp>
      <p:sp>
        <p:nvSpPr>
          <p:cNvPr id="139275" name="Rectangle 14"/>
          <p:cNvSpPr>
            <a:spLocks noChangeArrowheads="1"/>
          </p:cNvSpPr>
          <p:nvPr/>
        </p:nvSpPr>
        <p:spPr bwMode="auto">
          <a:xfrm>
            <a:off x="1393825" y="4111625"/>
            <a:ext cx="6835775" cy="1196975"/>
          </a:xfrm>
          <a:prstGeom prst="rect">
            <a:avLst/>
          </a:prstGeom>
          <a:solidFill>
            <a:srgbClr val="FF00FF"/>
          </a:solidFill>
          <a:ln w="9525">
            <a:solidFill>
              <a:schemeClr val="tx2"/>
            </a:solidFill>
            <a:miter lim="800000"/>
            <a:headEnd/>
            <a:tailEnd/>
          </a:ln>
        </p:spPr>
        <p:txBody>
          <a:bodyPr>
            <a:prstTxWarp prst="textNoShape">
              <a:avLst/>
            </a:prstTxWarp>
            <a:spAutoFit/>
          </a:bodyPr>
          <a:lstStyle/>
          <a:p>
            <a:r>
              <a:rPr lang="en-GB"/>
              <a:t>The most specific and difficult to monitor agents can save the greatest amount of agency costs when they control the organization.</a:t>
            </a:r>
          </a:p>
        </p:txBody>
      </p:sp>
      <p:sp>
        <p:nvSpPr>
          <p:cNvPr id="139276" name="AutoShape 15"/>
          <p:cNvSpPr>
            <a:spLocks noChangeArrowheads="1"/>
          </p:cNvSpPr>
          <p:nvPr/>
        </p:nvSpPr>
        <p:spPr bwMode="auto">
          <a:xfrm>
            <a:off x="0" y="4495800"/>
            <a:ext cx="976313" cy="485775"/>
          </a:xfrm>
          <a:prstGeom prst="rightArrow">
            <a:avLst>
              <a:gd name="adj1" fmla="val 50000"/>
              <a:gd name="adj2" fmla="val 50245"/>
            </a:avLst>
          </a:prstGeom>
          <a:solidFill>
            <a:srgbClr val="FF00FF"/>
          </a:solidFill>
          <a:ln w="9525">
            <a:solidFill>
              <a:schemeClr val="tx1"/>
            </a:solidFill>
            <a:miter lim="800000"/>
            <a:headEnd/>
            <a:tailEnd/>
          </a:ln>
        </p:spPr>
        <p:txBody>
          <a:bodyPr wrap="none" anchor="ctr">
            <a:prstTxWarp prst="textNoShape">
              <a:avLst/>
            </a:prstTxWarp>
          </a:bodyPr>
          <a:lstStyle/>
          <a:p>
            <a:endParaRPr lang="it-IT"/>
          </a:p>
        </p:txBody>
      </p:sp>
      <p:sp>
        <p:nvSpPr>
          <p:cNvPr id="139277" name="AutoShape 16"/>
          <p:cNvSpPr>
            <a:spLocks noChangeArrowheads="1"/>
          </p:cNvSpPr>
          <p:nvPr/>
        </p:nvSpPr>
        <p:spPr bwMode="auto">
          <a:xfrm>
            <a:off x="0" y="5867400"/>
            <a:ext cx="976313" cy="485775"/>
          </a:xfrm>
          <a:prstGeom prst="leftArrow">
            <a:avLst>
              <a:gd name="adj1" fmla="val 50000"/>
              <a:gd name="adj2" fmla="val 50245"/>
            </a:avLst>
          </a:prstGeom>
          <a:solidFill>
            <a:srgbClr val="00FF00"/>
          </a:solidFill>
          <a:ln w="9525">
            <a:solidFill>
              <a:schemeClr val="tx1"/>
            </a:solidFill>
            <a:miter lim="800000"/>
            <a:headEnd/>
            <a:tailEnd/>
          </a:ln>
        </p:spPr>
        <p:txBody>
          <a:bodyPr wrap="none" anchor="ctr">
            <a:prstTxWarp prst="textNoShape">
              <a:avLst/>
            </a:prstTxWarp>
          </a:bodyPr>
          <a:lstStyle/>
          <a:p>
            <a:endParaRPr lang="it-IT"/>
          </a:p>
        </p:txBody>
      </p:sp>
      <p:sp>
        <p:nvSpPr>
          <p:cNvPr id="139278" name="Rectangle 17"/>
          <p:cNvSpPr>
            <a:spLocks noChangeArrowheads="1"/>
          </p:cNvSpPr>
          <p:nvPr/>
        </p:nvSpPr>
        <p:spPr bwMode="auto">
          <a:xfrm>
            <a:off x="914400" y="4495800"/>
            <a:ext cx="285750" cy="457200"/>
          </a:xfrm>
          <a:prstGeom prst="rect">
            <a:avLst/>
          </a:prstGeom>
          <a:noFill/>
          <a:ln w="9525">
            <a:noFill/>
            <a:miter lim="800000"/>
            <a:headEnd/>
            <a:tailEnd/>
          </a:ln>
        </p:spPr>
        <p:txBody>
          <a:bodyPr wrap="none">
            <a:prstTxWarp prst="textNoShape">
              <a:avLst/>
            </a:prstTxWarp>
            <a:spAutoFit/>
          </a:bodyPr>
          <a:lstStyle/>
          <a:p>
            <a:r>
              <a:rPr lang="en-GB" b="1"/>
              <a:t>:</a:t>
            </a:r>
          </a:p>
        </p:txBody>
      </p:sp>
      <p:sp>
        <p:nvSpPr>
          <p:cNvPr id="139279" name="Rectangle 18"/>
          <p:cNvSpPr>
            <a:spLocks noChangeArrowheads="1"/>
          </p:cNvSpPr>
          <p:nvPr/>
        </p:nvSpPr>
        <p:spPr bwMode="auto">
          <a:xfrm>
            <a:off x="914400" y="5867400"/>
            <a:ext cx="285750" cy="457200"/>
          </a:xfrm>
          <a:prstGeom prst="rect">
            <a:avLst/>
          </a:prstGeom>
          <a:noFill/>
          <a:ln w="9525">
            <a:noFill/>
            <a:miter lim="800000"/>
            <a:headEnd/>
            <a:tailEnd/>
          </a:ln>
        </p:spPr>
        <p:txBody>
          <a:bodyPr wrap="none">
            <a:prstTxWarp prst="textNoShape">
              <a:avLst/>
            </a:prstTxWarp>
            <a:spAutoFit/>
          </a:bodyPr>
          <a:lstStyle/>
          <a:p>
            <a:r>
              <a:rPr lang="en-GB" b="1"/>
              <a:t>:</a:t>
            </a:r>
          </a:p>
        </p:txBody>
      </p:sp>
      <p:sp>
        <p:nvSpPr>
          <p:cNvPr id="139280" name="Rectangle 19"/>
          <p:cNvSpPr>
            <a:spLocks noChangeArrowheads="1"/>
          </p:cNvSpPr>
          <p:nvPr/>
        </p:nvSpPr>
        <p:spPr bwMode="auto">
          <a:xfrm>
            <a:off x="1495425" y="5770563"/>
            <a:ext cx="7038975" cy="831850"/>
          </a:xfrm>
          <a:prstGeom prst="rect">
            <a:avLst/>
          </a:prstGeom>
          <a:solidFill>
            <a:srgbClr val="00FF00"/>
          </a:solidFill>
          <a:ln w="9525">
            <a:solidFill>
              <a:schemeClr val="tx2"/>
            </a:solidFill>
            <a:miter lim="800000"/>
            <a:headEnd/>
            <a:tailEnd/>
          </a:ln>
        </p:spPr>
        <p:txBody>
          <a:bodyPr>
            <a:prstTxWarp prst="textNoShape">
              <a:avLst/>
            </a:prstTxWarp>
            <a:spAutoFit/>
          </a:bodyPr>
          <a:lstStyle/>
          <a:p>
            <a:r>
              <a:rPr lang="en-GB"/>
              <a:t>The agents controlling the organization will tend to become the most specific and difficult to monitor</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ChangeArrowheads="1"/>
          </p:cNvSpPr>
          <p:nvPr/>
        </p:nvSpPr>
        <p:spPr bwMode="auto">
          <a:xfrm>
            <a:off x="228600" y="193675"/>
            <a:ext cx="8534400" cy="6664325"/>
          </a:xfrm>
          <a:prstGeom prst="rect">
            <a:avLst/>
          </a:prstGeom>
          <a:noFill/>
          <a:ln w="9525">
            <a:noFill/>
            <a:miter lim="800000"/>
            <a:headEnd/>
            <a:tailEnd/>
          </a:ln>
        </p:spPr>
        <p:txBody>
          <a:bodyPr>
            <a:prstTxWarp prst="textNoShape">
              <a:avLst/>
            </a:prstTxWarp>
            <a:spAutoFit/>
          </a:bodyPr>
          <a:lstStyle/>
          <a:p>
            <a:r>
              <a:rPr lang="en-GB"/>
              <a:t>New Institutional theory has emphasized that owners of specific and</a:t>
            </a:r>
          </a:p>
          <a:p>
            <a:r>
              <a:rPr lang="en-GB"/>
              <a:t> hard-to-monitor resources tend to acquire rights and safeguards more than the owners of general purpose and easy-to monitor resource. This claim can be stated as:</a:t>
            </a:r>
          </a:p>
          <a:p>
            <a:endParaRPr lang="en-GB">
              <a:solidFill>
                <a:schemeClr val="hlink"/>
              </a:solidFill>
            </a:endParaRPr>
          </a:p>
          <a:p>
            <a:r>
              <a:rPr lang="en-GB" b="1">
                <a:solidFill>
                  <a:srgbClr val="FF0000"/>
                </a:solidFill>
              </a:rPr>
              <a:t>(1) In the property right domain, a property right system P</a:t>
            </a:r>
            <a:r>
              <a:rPr lang="en-GB" b="1" baseline="30000">
                <a:solidFill>
                  <a:srgbClr val="FF0000"/>
                </a:solidFill>
              </a:rPr>
              <a:t>C</a:t>
            </a:r>
            <a:r>
              <a:rPr lang="en-GB" b="1">
                <a:solidFill>
                  <a:srgbClr val="FF0000"/>
                </a:solidFill>
              </a:rPr>
              <a:t> is marginally better than another property right system P</a:t>
            </a:r>
            <a:r>
              <a:rPr lang="en-GB" b="1" baseline="30000">
                <a:solidFill>
                  <a:srgbClr val="FF0000"/>
                </a:solidFill>
              </a:rPr>
              <a:t>L</a:t>
            </a:r>
            <a:r>
              <a:rPr lang="en-GB" b="1">
                <a:solidFill>
                  <a:srgbClr val="FF0000"/>
                </a:solidFill>
              </a:rPr>
              <a:t> if  the corresponding technology T</a:t>
            </a:r>
            <a:r>
              <a:rPr lang="en-GB" b="1" baseline="30000">
                <a:solidFill>
                  <a:srgbClr val="FF0000"/>
                </a:solidFill>
              </a:rPr>
              <a:t>c</a:t>
            </a:r>
            <a:r>
              <a:rPr lang="en-GB" b="1">
                <a:solidFill>
                  <a:srgbClr val="FF0000"/>
                </a:solidFill>
              </a:rPr>
              <a:t> instead of the technology T</a:t>
            </a:r>
            <a:r>
              <a:rPr lang="en-GB" b="1" baseline="30000">
                <a:solidFill>
                  <a:srgbClr val="FF0000"/>
                </a:solidFill>
              </a:rPr>
              <a:t>L</a:t>
            </a:r>
            <a:r>
              <a:rPr lang="en-GB" b="1">
                <a:solidFill>
                  <a:srgbClr val="FF0000"/>
                </a:solidFill>
              </a:rPr>
              <a:t> prevails in the technology domain. </a:t>
            </a:r>
          </a:p>
          <a:p>
            <a:r>
              <a:rPr lang="en-GB"/>
              <a:t>Where</a:t>
            </a:r>
          </a:p>
          <a:p>
            <a:r>
              <a:rPr lang="en-GB" b="1">
                <a:solidFill>
                  <a:srgbClr val="FF0000"/>
                </a:solidFill>
              </a:rPr>
              <a:t>T</a:t>
            </a:r>
            <a:r>
              <a:rPr lang="en-GB" b="1" baseline="30000">
                <a:solidFill>
                  <a:srgbClr val="FF0000"/>
                </a:solidFill>
              </a:rPr>
              <a:t>c</a:t>
            </a:r>
            <a:r>
              <a:rPr lang="en-GB" b="1">
                <a:solidFill>
                  <a:srgbClr val="FF0000"/>
                </a:solidFill>
              </a:rPr>
              <a:t> </a:t>
            </a:r>
            <a:r>
              <a:rPr lang="en-GB"/>
              <a:t>: a technology where capital is intensively used as a specific and hard to monitor resource </a:t>
            </a:r>
          </a:p>
          <a:p>
            <a:r>
              <a:rPr lang="en-GB" b="1">
                <a:solidFill>
                  <a:srgbClr val="FF0000"/>
                </a:solidFill>
              </a:rPr>
              <a:t>T</a:t>
            </a:r>
            <a:r>
              <a:rPr lang="en-GB" b="1" baseline="30000">
                <a:solidFill>
                  <a:srgbClr val="FF0000"/>
                </a:solidFill>
              </a:rPr>
              <a:t>L</a:t>
            </a:r>
            <a:r>
              <a:rPr lang="en-GB" b="1"/>
              <a:t> </a:t>
            </a:r>
            <a:r>
              <a:rPr lang="en-GB"/>
              <a:t>: technology where labour is intensively used as a specific and hard to monitor resource</a:t>
            </a:r>
          </a:p>
          <a:p>
            <a:r>
              <a:rPr lang="en-GB" b="1">
                <a:solidFill>
                  <a:srgbClr val="FF0000"/>
                </a:solidFill>
              </a:rPr>
              <a:t>P</a:t>
            </a:r>
            <a:r>
              <a:rPr lang="en-GB" b="1" baseline="30000">
                <a:solidFill>
                  <a:srgbClr val="FF0000"/>
                </a:solidFill>
              </a:rPr>
              <a:t>C</a:t>
            </a:r>
            <a:r>
              <a:rPr lang="en-GB"/>
              <a:t> : a governance system where the owners of capital have strong rights and safeguards</a:t>
            </a:r>
          </a:p>
          <a:p>
            <a:r>
              <a:rPr lang="en-GB" b="1">
                <a:solidFill>
                  <a:srgbClr val="FF0000"/>
                </a:solidFill>
              </a:rPr>
              <a:t>P</a:t>
            </a:r>
            <a:r>
              <a:rPr lang="en-GB" b="1" baseline="30000">
                <a:solidFill>
                  <a:srgbClr val="FF0000"/>
                </a:solidFill>
              </a:rPr>
              <a:t>L</a:t>
            </a:r>
            <a:r>
              <a:rPr lang="en-GB"/>
              <a:t> : a governance system where workers have strong rights and</a:t>
            </a:r>
          </a:p>
          <a:p>
            <a:r>
              <a:rPr lang="en-GB"/>
              <a:t>Safeguards.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ChangeArrowheads="1"/>
          </p:cNvSpPr>
          <p:nvPr/>
        </p:nvSpPr>
        <p:spPr bwMode="auto">
          <a:xfrm>
            <a:off x="228600" y="914400"/>
            <a:ext cx="8610600" cy="5816600"/>
          </a:xfrm>
          <a:prstGeom prst="rect">
            <a:avLst/>
          </a:prstGeom>
          <a:noFill/>
          <a:ln w="9525">
            <a:noFill/>
            <a:miter lim="800000"/>
            <a:headEnd/>
            <a:tailEnd/>
          </a:ln>
        </p:spPr>
        <p:txBody>
          <a:bodyPr>
            <a:prstTxWarp prst="textNoShape">
              <a:avLst/>
            </a:prstTxWarp>
            <a:spAutoFit/>
          </a:bodyPr>
          <a:lstStyle/>
          <a:p>
            <a:r>
              <a:rPr lang="en-GB"/>
              <a:t>In a word of positive transaction costs the owners of  resources enjoying rights and safeguards tend to become more specific and hard to monitor than those without rights and safeguards. This claim can be stated as:</a:t>
            </a:r>
          </a:p>
          <a:p>
            <a:endParaRPr lang="en-GB"/>
          </a:p>
          <a:p>
            <a:r>
              <a:rPr lang="en-GB" b="1">
                <a:solidFill>
                  <a:srgbClr val="FF0000"/>
                </a:solidFill>
              </a:rPr>
              <a:t>(2) In the technology domain a technology T</a:t>
            </a:r>
            <a:r>
              <a:rPr lang="en-GB" b="1" baseline="30000">
                <a:solidFill>
                  <a:srgbClr val="FF0000"/>
                </a:solidFill>
              </a:rPr>
              <a:t>L</a:t>
            </a:r>
            <a:r>
              <a:rPr lang="en-GB" b="1">
                <a:solidFill>
                  <a:srgbClr val="FF0000"/>
                </a:solidFill>
              </a:rPr>
              <a:t> is marginally better than a technology T</a:t>
            </a:r>
            <a:r>
              <a:rPr lang="en-GB" b="1" baseline="30000">
                <a:solidFill>
                  <a:srgbClr val="FF0000"/>
                </a:solidFill>
              </a:rPr>
              <a:t>c</a:t>
            </a:r>
            <a:r>
              <a:rPr lang="en-GB" b="1">
                <a:solidFill>
                  <a:srgbClr val="FF0000"/>
                </a:solidFill>
              </a:rPr>
              <a:t> if a property right system P</a:t>
            </a:r>
            <a:r>
              <a:rPr lang="en-GB" b="1" baseline="30000">
                <a:solidFill>
                  <a:srgbClr val="FF0000"/>
                </a:solidFill>
              </a:rPr>
              <a:t>L</a:t>
            </a:r>
            <a:r>
              <a:rPr lang="en-GB" b="1">
                <a:solidFill>
                  <a:srgbClr val="FF0000"/>
                </a:solidFill>
              </a:rPr>
              <a:t> instead of property right system P</a:t>
            </a:r>
            <a:r>
              <a:rPr lang="en-GB" b="1" baseline="30000">
                <a:solidFill>
                  <a:srgbClr val="FF0000"/>
                </a:solidFill>
              </a:rPr>
              <a:t>C </a:t>
            </a:r>
            <a:r>
              <a:rPr lang="en-GB" b="1">
                <a:solidFill>
                  <a:srgbClr val="FF0000"/>
                </a:solidFill>
              </a:rPr>
              <a:t>prevails in the property right domain.</a:t>
            </a:r>
            <a:endParaRPr lang="en-GB"/>
          </a:p>
          <a:p>
            <a:r>
              <a:rPr lang="en-GB"/>
              <a:t>  </a:t>
            </a:r>
          </a:p>
          <a:p>
            <a:r>
              <a:rPr lang="en-GB" sz="2800">
                <a:solidFill>
                  <a:schemeClr val="tx2"/>
                </a:solidFill>
              </a:rPr>
              <a:t>This is an argument that has been typical emphasized by radical economists against the efficiency predictions of NIE. However, it is consistent when NIE when one assumes positive transaction costs.</a:t>
            </a:r>
          </a:p>
          <a:p>
            <a:endParaRPr lang="en-GB"/>
          </a:p>
        </p:txBody>
      </p:sp>
      <p:sp>
        <p:nvSpPr>
          <p:cNvPr id="149507" name="Rectangle 3"/>
          <p:cNvSpPr>
            <a:spLocks noGrp="1" noChangeArrowheads="1"/>
          </p:cNvSpPr>
          <p:nvPr>
            <p:ph type="title" idx="4294967295"/>
          </p:nvPr>
        </p:nvSpPr>
        <p:spPr>
          <a:xfrm>
            <a:off x="533400" y="228600"/>
            <a:ext cx="7772400" cy="685800"/>
          </a:xfrm>
        </p:spPr>
        <p:txBody>
          <a:bodyPr/>
          <a:lstStyle/>
          <a:p>
            <a:pPr eaLnBrk="1" hangingPunct="1"/>
            <a:r>
              <a:rPr lang="en-GB"/>
              <a:t>Inverting the Argument.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271463" y="147638"/>
            <a:ext cx="8720137" cy="6664325"/>
          </a:xfrm>
          <a:prstGeom prst="rect">
            <a:avLst/>
          </a:prstGeom>
          <a:noFill/>
          <a:ln w="9525">
            <a:noFill/>
            <a:miter lim="800000"/>
            <a:headEnd/>
            <a:tailEnd/>
          </a:ln>
        </p:spPr>
        <p:txBody>
          <a:bodyPr>
            <a:prstTxWarp prst="textNoShape">
              <a:avLst/>
            </a:prstTxWarp>
            <a:spAutoFit/>
          </a:bodyPr>
          <a:lstStyle/>
          <a:p>
            <a:r>
              <a:rPr lang="en-GB" b="1">
                <a:solidFill>
                  <a:srgbClr val="FF0000"/>
                </a:solidFill>
              </a:rPr>
              <a:t>(1) In the property right domain a property right system P</a:t>
            </a:r>
            <a:r>
              <a:rPr lang="en-GB" b="1" baseline="30000">
                <a:solidFill>
                  <a:srgbClr val="FF0000"/>
                </a:solidFill>
              </a:rPr>
              <a:t>C</a:t>
            </a:r>
            <a:r>
              <a:rPr lang="en-GB" b="1">
                <a:solidFill>
                  <a:srgbClr val="FF0000"/>
                </a:solidFill>
              </a:rPr>
              <a:t> is marginally better than another property right system P</a:t>
            </a:r>
            <a:r>
              <a:rPr lang="en-GB" b="1" baseline="30000">
                <a:solidFill>
                  <a:srgbClr val="FF0000"/>
                </a:solidFill>
              </a:rPr>
              <a:t>L</a:t>
            </a:r>
            <a:r>
              <a:rPr lang="en-GB" b="1">
                <a:solidFill>
                  <a:srgbClr val="FF0000"/>
                </a:solidFill>
              </a:rPr>
              <a:t> if  the corresponding technology T</a:t>
            </a:r>
            <a:r>
              <a:rPr lang="en-GB" b="1" baseline="30000">
                <a:solidFill>
                  <a:srgbClr val="FF0000"/>
                </a:solidFill>
              </a:rPr>
              <a:t>c</a:t>
            </a:r>
            <a:r>
              <a:rPr lang="en-GB" b="1">
                <a:solidFill>
                  <a:srgbClr val="FF0000"/>
                </a:solidFill>
              </a:rPr>
              <a:t> instead of the technology T</a:t>
            </a:r>
            <a:r>
              <a:rPr lang="en-GB" b="1" baseline="30000">
                <a:solidFill>
                  <a:srgbClr val="FF0000"/>
                </a:solidFill>
              </a:rPr>
              <a:t>L</a:t>
            </a:r>
            <a:r>
              <a:rPr lang="en-GB" b="1">
                <a:solidFill>
                  <a:srgbClr val="FF0000"/>
                </a:solidFill>
              </a:rPr>
              <a:t> prevails in the technology domain. </a:t>
            </a:r>
          </a:p>
          <a:p>
            <a:r>
              <a:rPr lang="en-GB" b="1">
                <a:solidFill>
                  <a:srgbClr val="FF0000"/>
                </a:solidFill>
              </a:rPr>
              <a:t>(2) In the technology domain a technology T</a:t>
            </a:r>
            <a:r>
              <a:rPr lang="en-GB" b="1" baseline="30000">
                <a:solidFill>
                  <a:srgbClr val="FF0000"/>
                </a:solidFill>
              </a:rPr>
              <a:t>L</a:t>
            </a:r>
            <a:r>
              <a:rPr lang="en-GB" b="1">
                <a:solidFill>
                  <a:srgbClr val="FF0000"/>
                </a:solidFill>
              </a:rPr>
              <a:t> is marginally better than a technology T</a:t>
            </a:r>
            <a:r>
              <a:rPr lang="en-GB" b="1" baseline="30000">
                <a:solidFill>
                  <a:srgbClr val="FF0000"/>
                </a:solidFill>
              </a:rPr>
              <a:t>c</a:t>
            </a:r>
            <a:r>
              <a:rPr lang="en-GB" b="1">
                <a:solidFill>
                  <a:srgbClr val="FF0000"/>
                </a:solidFill>
              </a:rPr>
              <a:t> if a property right system P</a:t>
            </a:r>
            <a:r>
              <a:rPr lang="en-GB" b="1" baseline="30000">
                <a:solidFill>
                  <a:srgbClr val="FF0000"/>
                </a:solidFill>
              </a:rPr>
              <a:t>L</a:t>
            </a:r>
            <a:r>
              <a:rPr lang="en-GB" b="1">
                <a:solidFill>
                  <a:srgbClr val="FF0000"/>
                </a:solidFill>
              </a:rPr>
              <a:t> instead of property right system P</a:t>
            </a:r>
            <a:r>
              <a:rPr lang="en-GB" b="1" baseline="30000">
                <a:solidFill>
                  <a:srgbClr val="FF0000"/>
                </a:solidFill>
              </a:rPr>
              <a:t>C </a:t>
            </a:r>
            <a:r>
              <a:rPr lang="en-GB" b="1">
                <a:solidFill>
                  <a:srgbClr val="FF0000"/>
                </a:solidFill>
              </a:rPr>
              <a:t>prevails in the property right domain.</a:t>
            </a:r>
            <a:endParaRPr lang="en-GB"/>
          </a:p>
          <a:p>
            <a:r>
              <a:rPr lang="en-GB"/>
              <a:t>  Where</a:t>
            </a:r>
          </a:p>
          <a:p>
            <a:r>
              <a:rPr lang="en-GB" b="1">
                <a:solidFill>
                  <a:srgbClr val="FF0000"/>
                </a:solidFill>
              </a:rPr>
              <a:t>T</a:t>
            </a:r>
            <a:r>
              <a:rPr lang="en-GB" b="1" baseline="30000">
                <a:solidFill>
                  <a:srgbClr val="FF0000"/>
                </a:solidFill>
              </a:rPr>
              <a:t>c</a:t>
            </a:r>
            <a:r>
              <a:rPr lang="en-GB" b="1">
                <a:solidFill>
                  <a:srgbClr val="FF0000"/>
                </a:solidFill>
              </a:rPr>
              <a:t> </a:t>
            </a:r>
            <a:r>
              <a:rPr lang="en-GB"/>
              <a:t>: a technology where capital is intensively used as a specific and hard to monitor resource </a:t>
            </a:r>
          </a:p>
          <a:p>
            <a:r>
              <a:rPr lang="en-GB" b="1">
                <a:solidFill>
                  <a:srgbClr val="FF0000"/>
                </a:solidFill>
              </a:rPr>
              <a:t>T</a:t>
            </a:r>
            <a:r>
              <a:rPr lang="en-GB" b="1" baseline="30000">
                <a:solidFill>
                  <a:srgbClr val="FF0000"/>
                </a:solidFill>
              </a:rPr>
              <a:t>L</a:t>
            </a:r>
            <a:r>
              <a:rPr lang="en-GB" b="1"/>
              <a:t> </a:t>
            </a:r>
            <a:r>
              <a:rPr lang="en-GB"/>
              <a:t>: technology where labour is intensively used as a specific and hard to monitor resource</a:t>
            </a:r>
          </a:p>
          <a:p>
            <a:r>
              <a:rPr lang="en-GB" b="1">
                <a:solidFill>
                  <a:srgbClr val="FF0000"/>
                </a:solidFill>
              </a:rPr>
              <a:t>P</a:t>
            </a:r>
            <a:r>
              <a:rPr lang="en-GB" b="1" baseline="30000">
                <a:solidFill>
                  <a:srgbClr val="FF0000"/>
                </a:solidFill>
              </a:rPr>
              <a:t>C</a:t>
            </a:r>
            <a:r>
              <a:rPr lang="en-GB"/>
              <a:t> : a governance system where the owners of capital have strong rights and safeguards</a:t>
            </a:r>
          </a:p>
          <a:p>
            <a:r>
              <a:rPr lang="en-GB" b="1">
                <a:solidFill>
                  <a:srgbClr val="FF0000"/>
                </a:solidFill>
              </a:rPr>
              <a:t>P</a:t>
            </a:r>
            <a:r>
              <a:rPr lang="en-GB" b="1" baseline="30000">
                <a:solidFill>
                  <a:srgbClr val="FF0000"/>
                </a:solidFill>
              </a:rPr>
              <a:t>L</a:t>
            </a:r>
            <a:r>
              <a:rPr lang="en-GB"/>
              <a:t> : a governance system where workers have strong rights and</a:t>
            </a:r>
          </a:p>
          <a:p>
            <a:r>
              <a:rPr lang="en-GB"/>
              <a:t>safeguards.</a:t>
            </a:r>
          </a:p>
          <a:p>
            <a:r>
              <a:rPr lang="en-GB"/>
              <a:t>We can have multiple equilibria </a:t>
            </a:r>
            <a:r>
              <a:rPr lang="en-GB">
                <a:solidFill>
                  <a:srgbClr val="FF0000"/>
                </a:solidFill>
              </a:rPr>
              <a:t>(</a:t>
            </a:r>
            <a:r>
              <a:rPr lang="en-GB" b="1">
                <a:solidFill>
                  <a:srgbClr val="FF0000"/>
                </a:solidFill>
              </a:rPr>
              <a:t>P</a:t>
            </a:r>
            <a:r>
              <a:rPr lang="en-GB" b="1" baseline="30000">
                <a:solidFill>
                  <a:srgbClr val="FF0000"/>
                </a:solidFill>
              </a:rPr>
              <a:t>C</a:t>
            </a:r>
            <a:r>
              <a:rPr lang="en-GB">
                <a:solidFill>
                  <a:srgbClr val="FF0000"/>
                </a:solidFill>
              </a:rPr>
              <a:t>, </a:t>
            </a:r>
            <a:r>
              <a:rPr lang="en-GB" b="1">
                <a:solidFill>
                  <a:srgbClr val="FF0000"/>
                </a:solidFill>
              </a:rPr>
              <a:t>T</a:t>
            </a:r>
            <a:r>
              <a:rPr lang="en-GB" b="1" baseline="30000">
                <a:solidFill>
                  <a:srgbClr val="FF0000"/>
                </a:solidFill>
              </a:rPr>
              <a:t>c</a:t>
            </a:r>
            <a:r>
              <a:rPr lang="en-GB" b="1">
                <a:solidFill>
                  <a:srgbClr val="FF0000"/>
                </a:solidFill>
              </a:rPr>
              <a:t>) and (P</a:t>
            </a:r>
            <a:r>
              <a:rPr lang="en-GB" b="1" baseline="30000">
                <a:solidFill>
                  <a:srgbClr val="FF0000"/>
                </a:solidFill>
              </a:rPr>
              <a:t>L</a:t>
            </a:r>
            <a:r>
              <a:rPr lang="en-GB">
                <a:solidFill>
                  <a:srgbClr val="FF0000"/>
                </a:solidFill>
              </a:rPr>
              <a:t>, </a:t>
            </a:r>
            <a:r>
              <a:rPr lang="en-GB" b="1">
                <a:solidFill>
                  <a:srgbClr val="FF0000"/>
                </a:solidFill>
              </a:rPr>
              <a:t>T</a:t>
            </a:r>
            <a:r>
              <a:rPr lang="en-GB" b="1" baseline="30000">
                <a:solidFill>
                  <a:srgbClr val="FF0000"/>
                </a:solidFill>
              </a:rPr>
              <a:t>L </a:t>
            </a:r>
            <a:r>
              <a:rPr lang="en-GB" b="1">
                <a:solidFill>
                  <a:srgbClr val="FF0000"/>
                </a:solidFill>
              </a:rPr>
              <a:t>)</a:t>
            </a:r>
            <a:endParaRPr lang="en-GB">
              <a:solidFill>
                <a:srgbClr val="FF0000"/>
              </a:solidFill>
            </a:endParaRPr>
          </a:p>
          <a:p>
            <a:r>
              <a:rPr lang="en-GB" b="1">
                <a:solidFill>
                  <a:srgbClr val="FF0000"/>
                </a:solidFill>
              </a:rPr>
              <a:t>P</a:t>
            </a:r>
            <a:r>
              <a:rPr lang="en-GB" b="1" baseline="30000">
                <a:solidFill>
                  <a:srgbClr val="FF0000"/>
                </a:solidFill>
              </a:rPr>
              <a:t>C</a:t>
            </a:r>
            <a:r>
              <a:rPr lang="en-GB">
                <a:solidFill>
                  <a:srgbClr val="FF0000"/>
                </a:solidFill>
              </a:rPr>
              <a:t> and </a:t>
            </a:r>
            <a:r>
              <a:rPr lang="en-GB" b="1">
                <a:solidFill>
                  <a:srgbClr val="FF0000"/>
                </a:solidFill>
              </a:rPr>
              <a:t>T</a:t>
            </a:r>
            <a:r>
              <a:rPr lang="en-GB" b="1" baseline="30000">
                <a:solidFill>
                  <a:srgbClr val="FF0000"/>
                </a:solidFill>
              </a:rPr>
              <a:t>c</a:t>
            </a:r>
            <a:r>
              <a:rPr lang="en-GB" b="1">
                <a:solidFill>
                  <a:srgbClr val="FF0000"/>
                </a:solidFill>
              </a:rPr>
              <a:t> </a:t>
            </a:r>
            <a:r>
              <a:rPr lang="en-GB" b="1"/>
              <a:t>and </a:t>
            </a:r>
            <a:r>
              <a:rPr lang="en-GB" b="1">
                <a:solidFill>
                  <a:srgbClr val="FF0000"/>
                </a:solidFill>
              </a:rPr>
              <a:t>P</a:t>
            </a:r>
            <a:r>
              <a:rPr lang="en-GB" b="1" baseline="30000">
                <a:solidFill>
                  <a:srgbClr val="FF0000"/>
                </a:solidFill>
              </a:rPr>
              <a:t>L </a:t>
            </a:r>
            <a:r>
              <a:rPr lang="en-GB">
                <a:solidFill>
                  <a:srgbClr val="FF0000"/>
                </a:solidFill>
              </a:rPr>
              <a:t>and </a:t>
            </a:r>
            <a:r>
              <a:rPr lang="en-GB" b="1">
                <a:solidFill>
                  <a:srgbClr val="FF0000"/>
                </a:solidFill>
              </a:rPr>
              <a:t>T</a:t>
            </a:r>
            <a:r>
              <a:rPr lang="en-GB" b="1" baseline="30000">
                <a:solidFill>
                  <a:srgbClr val="FF0000"/>
                </a:solidFill>
              </a:rPr>
              <a:t>L</a:t>
            </a:r>
            <a:r>
              <a:rPr lang="en-GB" b="1"/>
              <a:t> </a:t>
            </a:r>
            <a:r>
              <a:rPr lang="en-GB"/>
              <a:t>are, in this case, institutional complements. </a:t>
            </a:r>
            <a:r>
              <a:rPr lang="en-GB">
                <a:solidFill>
                  <a:srgbClr val="FF0000"/>
                </a:solidFill>
              </a:rPr>
              <a:t>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609600" y="152400"/>
            <a:ext cx="7770813" cy="1141413"/>
          </a:xfrm>
        </p:spPr>
        <p:txBody>
          <a:bodyPr/>
          <a:lstStyle/>
          <a:p>
            <a:r>
              <a:rPr lang="en-GB">
                <a:solidFill>
                  <a:srgbClr val="FF0000"/>
                </a:solidFill>
                <a:ea typeface="ＭＳ Ｐゴシック" charset="0"/>
                <a:cs typeface="ＭＳ Ｐゴシック" charset="0"/>
              </a:rPr>
              <a:t>IPR as Global Rights</a:t>
            </a:r>
          </a:p>
        </p:txBody>
      </p:sp>
      <p:sp>
        <p:nvSpPr>
          <p:cNvPr id="167939" name="Rectangle 3"/>
          <p:cNvSpPr>
            <a:spLocks noGrp="1" noChangeArrowheads="1"/>
          </p:cNvSpPr>
          <p:nvPr>
            <p:ph type="body" idx="1"/>
          </p:nvPr>
        </p:nvSpPr>
        <p:spPr>
          <a:xfrm>
            <a:off x="609600" y="3352800"/>
            <a:ext cx="7924800" cy="3200400"/>
          </a:xfrm>
        </p:spPr>
        <p:txBody>
          <a:bodyPr/>
          <a:lstStyle/>
          <a:p>
            <a:pPr>
              <a:lnSpc>
                <a:spcPct val="90000"/>
              </a:lnSpc>
            </a:pPr>
            <a:r>
              <a:rPr lang="en-GB" sz="2000" b="1">
                <a:solidFill>
                  <a:srgbClr val="660066"/>
                </a:solidFill>
                <a:ea typeface="ＭＳ Ｐゴシック" charset="0"/>
                <a:cs typeface="ＭＳ Ｐゴシック" charset="0"/>
              </a:rPr>
              <a:t>What are the effects of intellectual property rights on human capital investments?</a:t>
            </a:r>
          </a:p>
          <a:p>
            <a:pPr>
              <a:lnSpc>
                <a:spcPct val="90000"/>
              </a:lnSpc>
            </a:pPr>
            <a:r>
              <a:rPr lang="en-GB" sz="2000" b="1">
                <a:solidFill>
                  <a:srgbClr val="660066"/>
                </a:solidFill>
                <a:ea typeface="ＭＳ Ｐゴシック" charset="0"/>
                <a:cs typeface="ＭＳ Ｐゴシック" charset="0"/>
              </a:rPr>
              <a:t>Is there a “second best” allocation of intellectual property rights?</a:t>
            </a:r>
          </a:p>
          <a:p>
            <a:pPr>
              <a:lnSpc>
                <a:spcPct val="90000"/>
              </a:lnSpc>
            </a:pPr>
            <a:r>
              <a:rPr lang="en-GB" sz="2000" b="1">
                <a:solidFill>
                  <a:srgbClr val="660066"/>
                </a:solidFill>
                <a:ea typeface="ＭＳ Ｐゴシック" charset="0"/>
                <a:cs typeface="ＭＳ Ｐゴシック" charset="0"/>
              </a:rPr>
              <a:t>What is the dominant force? The efficient drive to second best or path dependency.</a:t>
            </a:r>
          </a:p>
          <a:p>
            <a:pPr>
              <a:lnSpc>
                <a:spcPct val="90000"/>
              </a:lnSpc>
            </a:pPr>
            <a:r>
              <a:rPr lang="en-GB" sz="2000" b="1">
                <a:solidFill>
                  <a:srgbClr val="660066"/>
                </a:solidFill>
                <a:ea typeface="ＭＳ Ｐゴシック" charset="0"/>
                <a:cs typeface="ＭＳ Ｐゴシック" charset="0"/>
              </a:rPr>
              <a:t>Could we do better with a reward system operating in the public sphere of the economy?</a:t>
            </a:r>
          </a:p>
          <a:p>
            <a:pPr>
              <a:lnSpc>
                <a:spcPct val="90000"/>
              </a:lnSpc>
            </a:pPr>
            <a:r>
              <a:rPr lang="en-GB" sz="2000" b="1">
                <a:solidFill>
                  <a:srgbClr val="660066"/>
                </a:solidFill>
                <a:ea typeface="ＭＳ Ｐゴシック" charset="0"/>
                <a:cs typeface="ＭＳ Ｐゴシック" charset="0"/>
              </a:rPr>
              <a:t>What are the effects of Trips on the open vs. closed science boundaries?</a:t>
            </a:r>
          </a:p>
        </p:txBody>
      </p:sp>
      <p:sp>
        <p:nvSpPr>
          <p:cNvPr id="167940" name="CasellaDiTesto 4"/>
          <p:cNvSpPr txBox="1">
            <a:spLocks noChangeArrowheads="1"/>
          </p:cNvSpPr>
          <p:nvPr/>
        </p:nvSpPr>
        <p:spPr bwMode="auto">
          <a:xfrm>
            <a:off x="0" y="1371600"/>
            <a:ext cx="9144000" cy="1570038"/>
          </a:xfrm>
          <a:prstGeom prst="rect">
            <a:avLst/>
          </a:prstGeom>
          <a:solidFill>
            <a:srgbClr val="660066"/>
          </a:solidFill>
          <a:ln w="9525">
            <a:noFill/>
            <a:miter lim="800000"/>
            <a:headEnd/>
            <a:tailEnd/>
          </a:ln>
        </p:spPr>
        <p:txBody>
          <a:bodyPr>
            <a:prstTxWarp prst="textNoShape">
              <a:avLst/>
            </a:prstTxWarp>
            <a:spAutoFit/>
          </a:bodyPr>
          <a:lstStyle/>
          <a:p>
            <a:r>
              <a:rPr lang="en-GB">
                <a:solidFill>
                  <a:srgbClr val="FFFFFF"/>
                </a:solidFill>
              </a:rPr>
              <a:t>With the institutions of WTO and Trips, the possibility of choosing the rights of a particular model of capitalism has become limited. </a:t>
            </a:r>
          </a:p>
          <a:p>
            <a:r>
              <a:rPr lang="en-GB">
                <a:solidFill>
                  <a:srgbClr val="FFFFFF"/>
                </a:solidFill>
              </a:rPr>
              <a:t>Intellectual Rights are global rights and limit the available choices. </a:t>
            </a:r>
          </a:p>
          <a:p>
            <a:r>
              <a:rPr lang="en-GB">
                <a:solidFill>
                  <a:srgbClr val="FFFFFF"/>
                </a:solidFill>
              </a:rPr>
              <a:t>This raises the following questions: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471344" y="1942574"/>
            <a:ext cx="6550258" cy="1877707"/>
          </a:xfrm>
          <a:solidFill>
            <a:srgbClr val="FFFF00"/>
          </a:solidFill>
        </p:spPr>
        <p:txBody>
          <a:bodyPr rtlCol="0">
            <a:normAutofit/>
          </a:bodyPr>
          <a:lstStyle/>
          <a:p>
            <a:pPr eaLnBrk="1" fontAlgn="auto" hangingPunct="1">
              <a:spcAft>
                <a:spcPts val="0"/>
              </a:spcAft>
              <a:defRPr/>
            </a:pPr>
            <a:r>
              <a:rPr lang="en-GB" sz="3600" dirty="0">
                <a:ln>
                  <a:solidFill>
                    <a:srgbClr val="008000"/>
                  </a:solidFill>
                </a:ln>
                <a:solidFill>
                  <a:srgbClr val="0000FF"/>
                </a:solidFill>
                <a:ea typeface="+mj-ea"/>
                <a:cs typeface="+mj-cs"/>
              </a:rPr>
              <a:t>Mixing ages:</a:t>
            </a:r>
            <a:br>
              <a:rPr lang="en-GB" sz="3600" dirty="0">
                <a:ln>
                  <a:solidFill>
                    <a:srgbClr val="008000"/>
                  </a:solidFill>
                </a:ln>
                <a:solidFill>
                  <a:srgbClr val="0000FF"/>
                </a:solidFill>
                <a:ea typeface="+mj-ea"/>
                <a:cs typeface="+mj-cs"/>
              </a:rPr>
            </a:br>
            <a:r>
              <a:rPr lang="en-GB" sz="3600" dirty="0">
                <a:ln>
                  <a:solidFill>
                    <a:srgbClr val="008000"/>
                  </a:solidFill>
                </a:ln>
                <a:solidFill>
                  <a:srgbClr val="0000FF"/>
                </a:solidFill>
                <a:ea typeface="+mj-ea"/>
                <a:cs typeface="+mj-cs"/>
              </a:rPr>
              <a:t> a</a:t>
            </a:r>
            <a:r>
              <a:rPr lang="en-GB" sz="3600" dirty="0">
                <a:ln>
                  <a:solidFill>
                    <a:srgbClr val="008000"/>
                  </a:solidFill>
                </a:ln>
                <a:solidFill>
                  <a:srgbClr val="660066"/>
                </a:solidFill>
                <a:ea typeface="+mj-ea"/>
                <a:cs typeface="+mj-cs"/>
              </a:rPr>
              <a:t> Schizophrenic </a:t>
            </a:r>
            <a:br>
              <a:rPr lang="en-GB" sz="3600" dirty="0">
                <a:ln>
                  <a:solidFill>
                    <a:srgbClr val="008000"/>
                  </a:solidFill>
                </a:ln>
                <a:ea typeface="+mj-ea"/>
                <a:cs typeface="+mj-cs"/>
              </a:rPr>
            </a:br>
            <a:r>
              <a:rPr lang="en-GB" sz="3600" dirty="0">
                <a:ln>
                  <a:solidFill>
                    <a:srgbClr val="008000"/>
                  </a:solidFill>
                </a:ln>
                <a:solidFill>
                  <a:srgbClr val="0000FF"/>
                </a:solidFill>
                <a:ea typeface="+mj-ea"/>
                <a:cs typeface="+mj-cs"/>
              </a:rPr>
              <a:t>Ronald?</a:t>
            </a:r>
          </a:p>
        </p:txBody>
      </p:sp>
      <p:sp>
        <p:nvSpPr>
          <p:cNvPr id="3" name="Sottotitolo 2"/>
          <p:cNvSpPr>
            <a:spLocks noGrp="1"/>
          </p:cNvSpPr>
          <p:nvPr>
            <p:ph type="subTitle" idx="1"/>
          </p:nvPr>
        </p:nvSpPr>
        <p:spPr>
          <a:xfrm>
            <a:off x="1637064" y="3886200"/>
            <a:ext cx="6135335" cy="1421619"/>
          </a:xfrm>
        </p:spPr>
        <p:txBody>
          <a:bodyPr rtlCol="0">
            <a:normAutofit/>
          </a:bodyPr>
          <a:lstStyle/>
          <a:p>
            <a:pPr eaLnBrk="1" fontAlgn="auto" hangingPunct="1">
              <a:spcAft>
                <a:spcPts val="0"/>
              </a:spcAft>
              <a:buFont typeface="Arial"/>
              <a:buNone/>
              <a:defRPr/>
            </a:pPr>
            <a:r>
              <a:rPr lang="en-GB" b="1" dirty="0">
                <a:ln>
                  <a:solidFill>
                    <a:srgbClr val="008000"/>
                  </a:solidFill>
                </a:ln>
                <a:solidFill>
                  <a:srgbClr val="FF0000"/>
                </a:solidFill>
                <a:ea typeface="+mn-ea"/>
                <a:cs typeface="+mn-cs"/>
              </a:rPr>
              <a:t> </a:t>
            </a:r>
            <a:endParaRPr lang="en-GB" b="1" dirty="0">
              <a:ln>
                <a:solidFill>
                  <a:srgbClr val="008000"/>
                </a:solidFill>
              </a:ln>
              <a:solidFill>
                <a:srgbClr val="660066"/>
              </a:solidFill>
              <a:ea typeface="+mn-ea"/>
              <a:cs typeface="+mn-cs"/>
            </a:endParaRPr>
          </a:p>
        </p:txBody>
      </p:sp>
      <p:pic>
        <p:nvPicPr>
          <p:cNvPr id="57348" name="Immagine 3"/>
          <p:cNvPicPr>
            <a:picLocks noChangeAspect="1"/>
          </p:cNvPicPr>
          <p:nvPr/>
        </p:nvPicPr>
        <p:blipFill>
          <a:blip r:embed="rId3"/>
          <a:srcRect/>
          <a:stretch>
            <a:fillRect/>
          </a:stretch>
        </p:blipFill>
        <p:spPr bwMode="auto">
          <a:xfrm>
            <a:off x="7359650" y="-258763"/>
            <a:ext cx="1784350" cy="2389188"/>
          </a:xfrm>
          <a:prstGeom prst="rect">
            <a:avLst/>
          </a:prstGeom>
          <a:noFill/>
          <a:ln w="9525">
            <a:noFill/>
            <a:miter lim="800000"/>
            <a:headEnd/>
            <a:tailEnd/>
          </a:ln>
        </p:spPr>
      </p:pic>
      <p:pic>
        <p:nvPicPr>
          <p:cNvPr id="57349" name="Immagine 4"/>
          <p:cNvPicPr>
            <a:picLocks noChangeAspect="1"/>
          </p:cNvPicPr>
          <p:nvPr/>
        </p:nvPicPr>
        <p:blipFill>
          <a:blip r:embed="rId4"/>
          <a:srcRect/>
          <a:stretch>
            <a:fillRect/>
          </a:stretch>
        </p:blipFill>
        <p:spPr bwMode="auto">
          <a:xfrm>
            <a:off x="6426200" y="225425"/>
            <a:ext cx="1346200" cy="1905000"/>
          </a:xfrm>
          <a:prstGeom prst="rect">
            <a:avLst/>
          </a:prstGeom>
          <a:noFill/>
          <a:ln w="9525">
            <a:noFill/>
            <a:miter lim="800000"/>
            <a:headEnd/>
            <a:tailEnd/>
          </a:ln>
        </p:spPr>
      </p:pic>
      <p:pic>
        <p:nvPicPr>
          <p:cNvPr id="57350" name="Immagine 5"/>
          <p:cNvPicPr>
            <a:picLocks noChangeAspect="1"/>
          </p:cNvPicPr>
          <p:nvPr/>
        </p:nvPicPr>
        <p:blipFill>
          <a:blip r:embed="rId3"/>
          <a:srcRect/>
          <a:stretch>
            <a:fillRect/>
          </a:stretch>
        </p:blipFill>
        <p:spPr bwMode="auto">
          <a:xfrm>
            <a:off x="5699125" y="0"/>
            <a:ext cx="889000" cy="2181225"/>
          </a:xfrm>
          <a:prstGeom prst="rect">
            <a:avLst/>
          </a:prstGeom>
          <a:noFill/>
          <a:ln w="9525">
            <a:noFill/>
            <a:miter lim="800000"/>
            <a:headEnd/>
            <a:tailEnd/>
          </a:ln>
        </p:spPr>
      </p:pic>
      <p:pic>
        <p:nvPicPr>
          <p:cNvPr id="57351" name="Immagine 6"/>
          <p:cNvPicPr>
            <a:picLocks noChangeAspect="1"/>
          </p:cNvPicPr>
          <p:nvPr/>
        </p:nvPicPr>
        <p:blipFill>
          <a:blip r:embed="rId4"/>
          <a:srcRect/>
          <a:stretch>
            <a:fillRect/>
          </a:stretch>
        </p:blipFill>
        <p:spPr bwMode="auto">
          <a:xfrm>
            <a:off x="8021638" y="966788"/>
            <a:ext cx="858837" cy="1214437"/>
          </a:xfrm>
          <a:prstGeom prst="rect">
            <a:avLst/>
          </a:prstGeom>
          <a:noFill/>
          <a:ln w="9525">
            <a:noFill/>
            <a:miter lim="800000"/>
            <a:headEnd/>
            <a:tailEnd/>
          </a:ln>
        </p:spPr>
      </p:pic>
      <p:pic>
        <p:nvPicPr>
          <p:cNvPr id="57352" name="Immagine 7"/>
          <p:cNvPicPr>
            <a:picLocks noChangeAspect="1"/>
          </p:cNvPicPr>
          <p:nvPr/>
        </p:nvPicPr>
        <p:blipFill>
          <a:blip r:embed="rId3"/>
          <a:srcRect/>
          <a:stretch>
            <a:fillRect/>
          </a:stretch>
        </p:blipFill>
        <p:spPr bwMode="auto">
          <a:xfrm>
            <a:off x="6426200" y="0"/>
            <a:ext cx="1346200" cy="482600"/>
          </a:xfrm>
          <a:prstGeom prst="rect">
            <a:avLst/>
          </a:prstGeom>
          <a:noFill/>
          <a:ln w="9525">
            <a:noFill/>
            <a:miter lim="800000"/>
            <a:headEnd/>
            <a:tailEnd/>
          </a:ln>
        </p:spPr>
      </p:pic>
      <p:pic>
        <p:nvPicPr>
          <p:cNvPr id="57353" name="Immagine 8"/>
          <p:cNvPicPr>
            <a:picLocks noChangeAspect="1"/>
          </p:cNvPicPr>
          <p:nvPr/>
        </p:nvPicPr>
        <p:blipFill>
          <a:blip r:embed="rId4"/>
          <a:srcRect/>
          <a:stretch>
            <a:fillRect/>
          </a:stretch>
        </p:blipFill>
        <p:spPr bwMode="auto">
          <a:xfrm>
            <a:off x="7512050" y="225425"/>
            <a:ext cx="260350" cy="1717675"/>
          </a:xfrm>
          <a:prstGeom prst="rect">
            <a:avLst/>
          </a:prstGeom>
          <a:noFill/>
          <a:ln w="9525">
            <a:noFill/>
            <a:miter lim="800000"/>
            <a:headEnd/>
            <a:tailEnd/>
          </a:ln>
        </p:spPr>
      </p:pic>
      <p:pic>
        <p:nvPicPr>
          <p:cNvPr id="57354" name="Immagine 9"/>
          <p:cNvPicPr>
            <a:picLocks noChangeAspect="1"/>
          </p:cNvPicPr>
          <p:nvPr/>
        </p:nvPicPr>
        <p:blipFill>
          <a:blip r:embed="rId3"/>
          <a:srcRect/>
          <a:stretch>
            <a:fillRect/>
          </a:stretch>
        </p:blipFill>
        <p:spPr bwMode="auto">
          <a:xfrm>
            <a:off x="2847975" y="0"/>
            <a:ext cx="3740150" cy="1047750"/>
          </a:xfrm>
          <a:prstGeom prst="rect">
            <a:avLst/>
          </a:prstGeom>
          <a:noFill/>
          <a:ln w="9525">
            <a:noFill/>
            <a:miter lim="800000"/>
            <a:headEnd/>
            <a:tailEnd/>
          </a:ln>
        </p:spPr>
      </p:pic>
      <p:pic>
        <p:nvPicPr>
          <p:cNvPr id="57355" name="Immagine 10"/>
          <p:cNvPicPr>
            <a:picLocks noChangeAspect="1"/>
          </p:cNvPicPr>
          <p:nvPr/>
        </p:nvPicPr>
        <p:blipFill>
          <a:blip r:embed="rId4"/>
          <a:srcRect/>
          <a:stretch>
            <a:fillRect/>
          </a:stretch>
        </p:blipFill>
        <p:spPr bwMode="auto">
          <a:xfrm>
            <a:off x="8021638" y="2181225"/>
            <a:ext cx="1077912" cy="2984500"/>
          </a:xfrm>
          <a:prstGeom prst="rect">
            <a:avLst/>
          </a:prstGeom>
          <a:noFill/>
          <a:ln w="9525">
            <a:noFill/>
            <a:miter lim="800000"/>
            <a:headEnd/>
            <a:tailEnd/>
          </a:ln>
        </p:spPr>
      </p:pic>
      <p:pic>
        <p:nvPicPr>
          <p:cNvPr id="57356" name="Immagine 11"/>
          <p:cNvPicPr>
            <a:picLocks noChangeAspect="1"/>
          </p:cNvPicPr>
          <p:nvPr/>
        </p:nvPicPr>
        <p:blipFill>
          <a:blip r:embed="rId4"/>
          <a:srcRect/>
          <a:stretch>
            <a:fillRect/>
          </a:stretch>
        </p:blipFill>
        <p:spPr bwMode="auto">
          <a:xfrm>
            <a:off x="490538" y="0"/>
            <a:ext cx="3121025" cy="1938338"/>
          </a:xfrm>
          <a:prstGeom prst="rect">
            <a:avLst/>
          </a:prstGeom>
          <a:noFill/>
          <a:ln w="9525">
            <a:noFill/>
            <a:miter lim="800000"/>
            <a:headEnd/>
            <a:tailEnd/>
          </a:ln>
        </p:spPr>
      </p:pic>
      <p:pic>
        <p:nvPicPr>
          <p:cNvPr id="57357" name="Immagine 12"/>
          <p:cNvPicPr>
            <a:picLocks noChangeAspect="1"/>
          </p:cNvPicPr>
          <p:nvPr/>
        </p:nvPicPr>
        <p:blipFill>
          <a:blip r:embed="rId3"/>
          <a:srcRect/>
          <a:stretch>
            <a:fillRect/>
          </a:stretch>
        </p:blipFill>
        <p:spPr bwMode="auto">
          <a:xfrm>
            <a:off x="-131763" y="-400050"/>
            <a:ext cx="1603376" cy="7258050"/>
          </a:xfrm>
          <a:prstGeom prst="rect">
            <a:avLst/>
          </a:prstGeom>
          <a:noFill/>
          <a:ln w="9525">
            <a:noFill/>
            <a:miter lim="800000"/>
            <a:headEnd/>
            <a:tailEnd/>
          </a:ln>
        </p:spPr>
      </p:pic>
      <p:pic>
        <p:nvPicPr>
          <p:cNvPr id="57358" name="Immagine 13"/>
          <p:cNvPicPr>
            <a:picLocks noChangeAspect="1"/>
          </p:cNvPicPr>
          <p:nvPr/>
        </p:nvPicPr>
        <p:blipFill>
          <a:blip r:embed="rId4"/>
          <a:srcRect/>
          <a:stretch>
            <a:fillRect/>
          </a:stretch>
        </p:blipFill>
        <p:spPr bwMode="auto">
          <a:xfrm>
            <a:off x="1471613" y="5427663"/>
            <a:ext cx="7199312" cy="1430337"/>
          </a:xfrm>
          <a:prstGeom prst="rect">
            <a:avLst/>
          </a:prstGeom>
          <a:noFill/>
          <a:ln w="9525">
            <a:noFill/>
            <a:miter lim="800000"/>
            <a:headEnd/>
            <a:tailEnd/>
          </a:ln>
        </p:spPr>
      </p:pic>
      <p:pic>
        <p:nvPicPr>
          <p:cNvPr id="57359" name="Immagine 14"/>
          <p:cNvPicPr>
            <a:picLocks noChangeAspect="1"/>
          </p:cNvPicPr>
          <p:nvPr/>
        </p:nvPicPr>
        <p:blipFill>
          <a:blip r:embed="rId3"/>
          <a:srcRect/>
          <a:stretch>
            <a:fillRect/>
          </a:stretch>
        </p:blipFill>
        <p:spPr bwMode="auto">
          <a:xfrm>
            <a:off x="8670925" y="4668838"/>
            <a:ext cx="428625" cy="2189162"/>
          </a:xfrm>
          <a:prstGeom prst="rect">
            <a:avLst/>
          </a:prstGeom>
          <a:noFill/>
          <a:ln w="9525">
            <a:noFill/>
            <a:miter lim="800000"/>
            <a:headEnd/>
            <a:tailEnd/>
          </a:ln>
        </p:spPr>
      </p:pic>
      <p:pic>
        <p:nvPicPr>
          <p:cNvPr id="57360" name="Immagine 15"/>
          <p:cNvPicPr>
            <a:picLocks noChangeAspect="1"/>
          </p:cNvPicPr>
          <p:nvPr/>
        </p:nvPicPr>
        <p:blipFill>
          <a:blip r:embed="rId4"/>
          <a:srcRect/>
          <a:stretch>
            <a:fillRect/>
          </a:stretch>
        </p:blipFill>
        <p:spPr bwMode="auto">
          <a:xfrm>
            <a:off x="3611563" y="749300"/>
            <a:ext cx="2320925" cy="1193800"/>
          </a:xfrm>
          <a:prstGeom prst="rect">
            <a:avLst/>
          </a:prstGeom>
          <a:noFill/>
          <a:ln w="9525">
            <a:noFill/>
            <a:miter lim="800000"/>
            <a:headEnd/>
            <a:tailEnd/>
          </a:ln>
        </p:spPr>
      </p:pic>
      <p:pic>
        <p:nvPicPr>
          <p:cNvPr id="57361" name="Immagine 16"/>
          <p:cNvPicPr>
            <a:picLocks noChangeAspect="1"/>
          </p:cNvPicPr>
          <p:nvPr/>
        </p:nvPicPr>
        <p:blipFill>
          <a:blip r:embed="rId3"/>
          <a:srcRect/>
          <a:stretch>
            <a:fillRect/>
          </a:stretch>
        </p:blipFill>
        <p:spPr bwMode="auto">
          <a:xfrm>
            <a:off x="4022725" y="5162550"/>
            <a:ext cx="422275" cy="1636713"/>
          </a:xfrm>
          <a:prstGeom prst="rect">
            <a:avLst/>
          </a:prstGeom>
          <a:noFill/>
          <a:ln w="9525">
            <a:noFill/>
            <a:miter lim="800000"/>
            <a:headEnd/>
            <a:tailEnd/>
          </a:ln>
        </p:spPr>
      </p:pic>
      <p:pic>
        <p:nvPicPr>
          <p:cNvPr id="57362" name="Immagine 17"/>
          <p:cNvPicPr>
            <a:picLocks noChangeAspect="1"/>
          </p:cNvPicPr>
          <p:nvPr/>
        </p:nvPicPr>
        <p:blipFill>
          <a:blip r:embed="rId3"/>
          <a:srcRect/>
          <a:stretch>
            <a:fillRect/>
          </a:stretch>
        </p:blipFill>
        <p:spPr bwMode="auto">
          <a:xfrm>
            <a:off x="5932488" y="5162550"/>
            <a:ext cx="412750" cy="1576388"/>
          </a:xfrm>
          <a:prstGeom prst="rect">
            <a:avLst/>
          </a:prstGeom>
          <a:noFill/>
          <a:ln w="9525">
            <a:noFill/>
            <a:miter lim="800000"/>
            <a:headEnd/>
            <a:tailEnd/>
          </a:ln>
        </p:spPr>
      </p:pic>
      <p:pic>
        <p:nvPicPr>
          <p:cNvPr id="57363" name="Immagine 18"/>
          <p:cNvPicPr>
            <a:picLocks noChangeAspect="1"/>
          </p:cNvPicPr>
          <p:nvPr/>
        </p:nvPicPr>
        <p:blipFill>
          <a:blip r:embed="rId5"/>
          <a:srcRect/>
          <a:stretch>
            <a:fillRect/>
          </a:stretch>
        </p:blipFill>
        <p:spPr bwMode="auto">
          <a:xfrm>
            <a:off x="1471613" y="3819525"/>
            <a:ext cx="2260600" cy="1501775"/>
          </a:xfrm>
          <a:prstGeom prst="rect">
            <a:avLst/>
          </a:prstGeom>
          <a:noFill/>
          <a:ln w="9525">
            <a:noFill/>
            <a:miter lim="800000"/>
            <a:headEnd/>
            <a:tailEnd/>
          </a:ln>
        </p:spPr>
      </p:pic>
      <p:pic>
        <p:nvPicPr>
          <p:cNvPr id="57364" name="Immagine 21"/>
          <p:cNvPicPr>
            <a:picLocks noChangeAspect="1"/>
          </p:cNvPicPr>
          <p:nvPr/>
        </p:nvPicPr>
        <p:blipFill>
          <a:blip r:embed="rId6"/>
          <a:srcRect/>
          <a:stretch>
            <a:fillRect/>
          </a:stretch>
        </p:blipFill>
        <p:spPr bwMode="auto">
          <a:xfrm>
            <a:off x="3732213" y="3819525"/>
            <a:ext cx="2319337" cy="1511300"/>
          </a:xfrm>
          <a:prstGeom prst="rect">
            <a:avLst/>
          </a:prstGeom>
          <a:noFill/>
          <a:ln w="9525">
            <a:noFill/>
            <a:miter lim="800000"/>
            <a:headEnd/>
            <a:tailEnd/>
          </a:ln>
        </p:spPr>
      </p:pic>
      <p:pic>
        <p:nvPicPr>
          <p:cNvPr id="57365" name="Immagine 22"/>
          <p:cNvPicPr>
            <a:picLocks noChangeAspect="1"/>
          </p:cNvPicPr>
          <p:nvPr/>
        </p:nvPicPr>
        <p:blipFill>
          <a:blip r:embed="rId7"/>
          <a:srcRect/>
          <a:stretch>
            <a:fillRect/>
          </a:stretch>
        </p:blipFill>
        <p:spPr bwMode="auto">
          <a:xfrm>
            <a:off x="5932488" y="3819525"/>
            <a:ext cx="2473325" cy="1420813"/>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1447800" y="0"/>
            <a:ext cx="7010400" cy="1219200"/>
          </a:xfrm>
        </p:spPr>
        <p:txBody>
          <a:bodyPr/>
          <a:lstStyle/>
          <a:p>
            <a:r>
              <a:rPr lang="en-US" sz="2700" b="1">
                <a:solidFill>
                  <a:srgbClr val="FF0000"/>
                </a:solidFill>
                <a:ea typeface="ＭＳ Ｐゴシック" charset="0"/>
                <a:cs typeface="ＭＳ Ｐゴシック" charset="0"/>
              </a:rPr>
              <a:t>Why is the NPR approach better interpreted as a theory of intellectual ownership?</a:t>
            </a:r>
            <a:endParaRPr lang="it-IT" sz="2700">
              <a:solidFill>
                <a:srgbClr val="FF0000"/>
              </a:solidFill>
              <a:ea typeface="ＭＳ Ｐゴシック" charset="0"/>
              <a:cs typeface="ＭＳ Ｐゴシック" charset="0"/>
            </a:endParaRPr>
          </a:p>
        </p:txBody>
      </p:sp>
      <p:sp>
        <p:nvSpPr>
          <p:cNvPr id="168963" name="Rectangle 3"/>
          <p:cNvSpPr>
            <a:spLocks noGrp="1" noChangeArrowheads="1"/>
          </p:cNvSpPr>
          <p:nvPr>
            <p:ph type="body" idx="1"/>
          </p:nvPr>
        </p:nvSpPr>
        <p:spPr>
          <a:xfrm>
            <a:off x="457200" y="1447800"/>
            <a:ext cx="8001000" cy="4419600"/>
          </a:xfrm>
          <a:solidFill>
            <a:srgbClr val="FFFFFF"/>
          </a:solidFill>
          <a:ln>
            <a:solidFill>
              <a:srgbClr val="006633"/>
            </a:solidFill>
          </a:ln>
        </p:spPr>
        <p:txBody>
          <a:bodyPr/>
          <a:lstStyle/>
          <a:p>
            <a:pPr>
              <a:lnSpc>
                <a:spcPct val="90000"/>
              </a:lnSpc>
              <a:buClr>
                <a:schemeClr val="accent2"/>
              </a:buClr>
            </a:pPr>
            <a:r>
              <a:rPr lang="en-US" sz="2200">
                <a:ea typeface="ＭＳ Ｐゴシック" charset="0"/>
                <a:cs typeface="ＭＳ Ｐゴシック" charset="0"/>
              </a:rPr>
              <a:t>When technological knowledge is involved to a significant extent </a:t>
            </a:r>
            <a:r>
              <a:rPr lang="en-US" sz="2200">
                <a:solidFill>
                  <a:schemeClr val="accent2"/>
                </a:solidFill>
                <a:ea typeface="ＭＳ Ｐゴシック" charset="0"/>
                <a:cs typeface="ＭＳ Ｐゴシック" charset="0"/>
              </a:rPr>
              <a:t>the degree of </a:t>
            </a:r>
            <a:r>
              <a:rPr lang="en-US" sz="2200" u="sng">
                <a:solidFill>
                  <a:schemeClr val="accent2"/>
                </a:solidFill>
                <a:ea typeface="ＭＳ Ｐゴシック" charset="0"/>
                <a:cs typeface="ＭＳ Ｐゴシック" charset="0"/>
              </a:rPr>
              <a:t>contractual incompleteness</a:t>
            </a:r>
            <a:r>
              <a:rPr lang="en-US" sz="2200">
                <a:solidFill>
                  <a:schemeClr val="accent2"/>
                </a:solidFill>
                <a:ea typeface="ＭＳ Ｐゴシック" charset="0"/>
                <a:cs typeface="ＭＳ Ｐゴシック" charset="0"/>
              </a:rPr>
              <a:t> is likely to be high</a:t>
            </a:r>
            <a:r>
              <a:rPr lang="en-US" sz="2200">
                <a:ea typeface="ＭＳ Ｐゴシック" charset="0"/>
                <a:cs typeface="ＭＳ Ｐゴシック" charset="0"/>
              </a:rPr>
              <a:t>.  </a:t>
            </a:r>
          </a:p>
          <a:p>
            <a:pPr>
              <a:lnSpc>
                <a:spcPct val="90000"/>
              </a:lnSpc>
              <a:spcBef>
                <a:spcPct val="100000"/>
              </a:spcBef>
              <a:buClr>
                <a:schemeClr val="accent2"/>
              </a:buClr>
            </a:pPr>
            <a:r>
              <a:rPr lang="en-GB" sz="2200">
                <a:solidFill>
                  <a:schemeClr val="accent2"/>
                </a:solidFill>
                <a:ea typeface="ＭＳ Ｐゴシック" charset="0"/>
                <a:cs typeface="ＭＳ Ｐゴシック" charset="0"/>
              </a:rPr>
              <a:t>The notion of </a:t>
            </a:r>
            <a:r>
              <a:rPr lang="en-GB" sz="2200" u="sng">
                <a:solidFill>
                  <a:schemeClr val="accent2"/>
                </a:solidFill>
                <a:ea typeface="ＭＳ Ｐゴシック" charset="0"/>
                <a:cs typeface="ＭＳ Ｐゴシック" charset="0"/>
              </a:rPr>
              <a:t>asset specificity</a:t>
            </a:r>
            <a:r>
              <a:rPr lang="en-GB" sz="2200">
                <a:ea typeface="ＭＳ Ｐゴシック" charset="0"/>
                <a:cs typeface="ＭＳ Ｐゴシック" charset="0"/>
              </a:rPr>
              <a:t> has a clear-cut content when the specific investments at stake concern assets</a:t>
            </a:r>
            <a:r>
              <a:rPr lang="it-IT" sz="2200">
                <a:ea typeface="ＭＳ Ｐゴシック" charset="0"/>
                <a:cs typeface="ＭＳ Ｐゴシック" charset="0"/>
              </a:rPr>
              <a:t> that, because of IP protection, cannot be legally replicated without the owner’s consent. They become unique resources.</a:t>
            </a:r>
          </a:p>
          <a:p>
            <a:pPr lvl="1">
              <a:lnSpc>
                <a:spcPct val="90000"/>
              </a:lnSpc>
              <a:buClr>
                <a:schemeClr val="accent2"/>
              </a:buClr>
            </a:pPr>
            <a:endParaRPr lang="it-IT" sz="2200"/>
          </a:p>
          <a:p>
            <a:pPr lvl="1">
              <a:lnSpc>
                <a:spcPct val="90000"/>
              </a:lnSpc>
              <a:buClr>
                <a:schemeClr val="accent2"/>
              </a:buClr>
            </a:pPr>
            <a:r>
              <a:rPr lang="it-IT" sz="2000"/>
              <a:t>(By contrast, e</a:t>
            </a:r>
            <a:r>
              <a:rPr lang="en-US" sz="2000"/>
              <a:t>ven when the physical asset is </a:t>
            </a:r>
            <a:r>
              <a:rPr lang="en-US" sz="2000">
                <a:solidFill>
                  <a:srgbClr val="FF0000"/>
                </a:solidFill>
              </a:rPr>
              <a:t>presently unique</a:t>
            </a:r>
            <a:r>
              <a:rPr lang="en-US" sz="2000"/>
              <a:t>, the specificity of human capital may only last a relatively short time </a:t>
            </a:r>
            <a:r>
              <a:rPr lang="en-US" sz="2000">
                <a:solidFill>
                  <a:schemeClr val="accent2"/>
                </a:solidFill>
              </a:rPr>
              <a:t>if the asset can be reproduced).</a:t>
            </a:r>
            <a:r>
              <a:rPr lang="it-IT" sz="2000">
                <a:solidFill>
                  <a:schemeClr val="accent2"/>
                </a:solidFill>
              </a:rPr>
              <a:t> </a:t>
            </a:r>
          </a:p>
          <a:p>
            <a:pPr lvl="1">
              <a:lnSpc>
                <a:spcPct val="90000"/>
              </a:lnSpc>
              <a:buClr>
                <a:schemeClr val="accent2"/>
              </a:buClr>
              <a:buFontTx/>
              <a:buNone/>
            </a:pPr>
            <a:endParaRPr lang="it-IT" sz="1800">
              <a:solidFill>
                <a:schemeClr val="accent2"/>
              </a:solidFill>
            </a:endParaRPr>
          </a:p>
        </p:txBody>
      </p:sp>
      <p:sp>
        <p:nvSpPr>
          <p:cNvPr id="607236" name="Rectangle 4"/>
          <p:cNvSpPr>
            <a:spLocks noChangeArrowheads="1"/>
          </p:cNvSpPr>
          <p:nvPr/>
        </p:nvSpPr>
        <p:spPr bwMode="auto">
          <a:xfrm>
            <a:off x="533400" y="6248400"/>
            <a:ext cx="7907070" cy="369332"/>
          </a:xfrm>
          <a:prstGeom prst="rect">
            <a:avLst/>
          </a:prstGeom>
          <a:noFill/>
          <a:ln w="9525">
            <a:noFill/>
            <a:miter lim="800000"/>
            <a:headEnd/>
            <a:tailEnd/>
          </a:ln>
          <a:effectLst/>
        </p:spPr>
        <p:txBody>
          <a:bodyPr wrap="none">
            <a:prstTxWarp prst="textNoShape">
              <a:avLst/>
            </a:prstTxWarp>
            <a:spAutoFit/>
          </a:bodyPr>
          <a:lstStyle/>
          <a:p>
            <a:pPr eaLnBrk="1" hangingPunct="1">
              <a:buFont typeface="Times New Roman" pitchFamily="-110" charset="0"/>
              <a:buNone/>
              <a:defRPr/>
            </a:pPr>
            <a:r>
              <a:rPr lang="en-GB" sz="1800" b="1" dirty="0">
                <a:ln>
                  <a:solidFill>
                    <a:srgbClr val="660066"/>
                  </a:solidFill>
                </a:ln>
                <a:solidFill>
                  <a:schemeClr val="accent2"/>
                </a:solidFill>
                <a:latin typeface="Arial" pitchFamily="-110" charset="0"/>
              </a:rPr>
              <a:t>The incentive effect of private property are likely to be greater for </a:t>
            </a:r>
            <a:r>
              <a:rPr lang="en-GB" sz="1800" b="1" dirty="0" err="1">
                <a:ln>
                  <a:solidFill>
                    <a:srgbClr val="660066"/>
                  </a:solidFill>
                </a:ln>
                <a:solidFill>
                  <a:schemeClr val="accent2"/>
                </a:solidFill>
                <a:latin typeface="Arial" pitchFamily="-110" charset="0"/>
              </a:rPr>
              <a:t>IPRs</a:t>
            </a:r>
            <a:endParaRPr lang="en-GB" sz="1800" b="1" dirty="0">
              <a:ln>
                <a:solidFill>
                  <a:srgbClr val="660066"/>
                </a:solidFill>
              </a:ln>
              <a:solidFill>
                <a:schemeClr val="accent2"/>
              </a:solidFill>
              <a:latin typeface="Arial" pitchFamily="-110"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533400" y="-228600"/>
            <a:ext cx="7772400" cy="1143000"/>
          </a:xfrm>
        </p:spPr>
        <p:txBody>
          <a:bodyPr/>
          <a:lstStyle/>
          <a:p>
            <a:r>
              <a:rPr lang="en-GB">
                <a:solidFill>
                  <a:srgbClr val="FF0000"/>
                </a:solidFill>
                <a:ea typeface="ＭＳ Ｐゴシック" charset="0"/>
                <a:cs typeface="ＭＳ Ｐゴシック" charset="0"/>
              </a:rPr>
              <a:t>Tension</a:t>
            </a:r>
          </a:p>
        </p:txBody>
      </p:sp>
      <p:sp>
        <p:nvSpPr>
          <p:cNvPr id="171011" name="Rectangle 3"/>
          <p:cNvSpPr>
            <a:spLocks noGrp="1" noChangeArrowheads="1"/>
          </p:cNvSpPr>
          <p:nvPr>
            <p:ph type="body" idx="1"/>
          </p:nvPr>
        </p:nvSpPr>
        <p:spPr>
          <a:xfrm>
            <a:off x="228600" y="685800"/>
            <a:ext cx="8610600" cy="5943600"/>
          </a:xfrm>
          <a:solidFill>
            <a:srgbClr val="FFFFFF"/>
          </a:solidFill>
          <a:ln>
            <a:solidFill>
              <a:srgbClr val="4597A0"/>
            </a:solidFill>
          </a:ln>
        </p:spPr>
        <p:txBody>
          <a:bodyPr/>
          <a:lstStyle/>
          <a:p>
            <a:pPr>
              <a:buClr>
                <a:schemeClr val="accent2"/>
              </a:buClr>
              <a:buFontTx/>
              <a:buNone/>
            </a:pPr>
            <a:r>
              <a:rPr lang="it-IT" sz="1700" dirty="0">
                <a:solidFill>
                  <a:schemeClr val="accent2"/>
                </a:solidFill>
                <a:ea typeface="ＭＳ Ｐゴシック" charset="0"/>
                <a:cs typeface="ＭＳ Ｐゴシック" charset="0"/>
              </a:rPr>
              <a:t> </a:t>
            </a:r>
            <a:endParaRPr lang="it-IT" sz="2200" b="1" dirty="0">
              <a:ea typeface="ＭＳ Ｐゴシック" charset="0"/>
              <a:cs typeface="ＭＳ Ｐゴシック" charset="0"/>
            </a:endParaRPr>
          </a:p>
          <a:p>
            <a:pPr lvl="1">
              <a:buClr>
                <a:schemeClr val="accent2"/>
              </a:buClr>
            </a:pPr>
            <a:r>
              <a:rPr lang="it-IT" sz="2000" dirty="0"/>
              <a:t>The NPR </a:t>
            </a:r>
            <a:r>
              <a:rPr lang="it-IT" sz="2000" dirty="0" err="1"/>
              <a:t>theory</a:t>
            </a:r>
            <a:r>
              <a:rPr lang="it-IT" sz="2000" dirty="0"/>
              <a:t> </a:t>
            </a:r>
            <a:r>
              <a:rPr lang="it-IT" sz="2000" dirty="0" err="1"/>
              <a:t>is</a:t>
            </a:r>
            <a:r>
              <a:rPr lang="it-IT" sz="2000" dirty="0"/>
              <a:t> </a:t>
            </a:r>
            <a:r>
              <a:rPr lang="it-IT" sz="2000" dirty="0" err="1">
                <a:solidFill>
                  <a:schemeClr val="accent2"/>
                </a:solidFill>
              </a:rPr>
              <a:t>better</a:t>
            </a:r>
            <a:r>
              <a:rPr lang="it-IT" sz="2000" dirty="0">
                <a:solidFill>
                  <a:schemeClr val="accent2"/>
                </a:solidFill>
              </a:rPr>
              <a:t> </a:t>
            </a:r>
            <a:r>
              <a:rPr lang="it-IT" sz="2000" dirty="0" err="1">
                <a:solidFill>
                  <a:schemeClr val="accent2"/>
                </a:solidFill>
              </a:rPr>
              <a:t>interpreted</a:t>
            </a:r>
            <a:r>
              <a:rPr lang="it-IT" sz="2000" dirty="0"/>
              <a:t> </a:t>
            </a:r>
            <a:r>
              <a:rPr lang="it-IT" sz="2000" dirty="0" err="1"/>
              <a:t>as</a:t>
            </a:r>
            <a:r>
              <a:rPr lang="it-IT" sz="2000" dirty="0"/>
              <a:t> a </a:t>
            </a:r>
            <a:r>
              <a:rPr lang="it-IT" sz="2000" dirty="0" err="1"/>
              <a:t>theory</a:t>
            </a:r>
            <a:r>
              <a:rPr lang="it-IT" sz="2000" dirty="0"/>
              <a:t> </a:t>
            </a:r>
            <a:r>
              <a:rPr lang="it-IT" sz="2000" dirty="0" err="1"/>
              <a:t>of</a:t>
            </a:r>
            <a:r>
              <a:rPr lang="it-IT" sz="2000" dirty="0"/>
              <a:t> the </a:t>
            </a:r>
            <a:r>
              <a:rPr lang="it-IT" sz="2000" dirty="0" err="1"/>
              <a:t>allocation</a:t>
            </a:r>
            <a:r>
              <a:rPr lang="it-IT" sz="2000" dirty="0"/>
              <a:t> </a:t>
            </a:r>
            <a:r>
              <a:rPr lang="it-IT" sz="2000" dirty="0" err="1"/>
              <a:t>of</a:t>
            </a:r>
            <a:r>
              <a:rPr lang="it-IT" sz="2000" dirty="0"/>
              <a:t> </a:t>
            </a:r>
            <a:r>
              <a:rPr lang="it-IT" sz="2000" dirty="0" err="1"/>
              <a:t>intellectual</a:t>
            </a:r>
            <a:r>
              <a:rPr lang="it-IT" sz="2000" dirty="0"/>
              <a:t> </a:t>
            </a:r>
            <a:r>
              <a:rPr lang="it-IT" sz="2000" dirty="0" err="1"/>
              <a:t>ownership</a:t>
            </a:r>
            <a:r>
              <a:rPr lang="it-IT" sz="2000" dirty="0"/>
              <a:t> </a:t>
            </a:r>
          </a:p>
          <a:p>
            <a:pPr lvl="1">
              <a:buClr>
                <a:schemeClr val="accent2"/>
              </a:buClr>
            </a:pPr>
            <a:r>
              <a:rPr lang="it-IT" sz="2000" dirty="0" err="1">
                <a:solidFill>
                  <a:srgbClr val="FF0000"/>
                </a:solidFill>
              </a:rPr>
              <a:t>but</a:t>
            </a:r>
            <a:r>
              <a:rPr lang="it-IT" sz="2000" dirty="0">
                <a:solidFill>
                  <a:srgbClr val="FF0000"/>
                </a:solidFill>
              </a:rPr>
              <a:t>........</a:t>
            </a:r>
          </a:p>
          <a:p>
            <a:pPr lvl="1">
              <a:buClr>
                <a:schemeClr val="accent2"/>
              </a:buClr>
            </a:pPr>
            <a:r>
              <a:rPr lang="it-IT" sz="2000" dirty="0"/>
              <a:t>......the </a:t>
            </a:r>
            <a:r>
              <a:rPr lang="it-IT" sz="2000" dirty="0">
                <a:solidFill>
                  <a:schemeClr val="accent2"/>
                </a:solidFill>
              </a:rPr>
              <a:t>“</a:t>
            </a:r>
            <a:r>
              <a:rPr lang="it-IT" sz="2000" dirty="0" err="1">
                <a:solidFill>
                  <a:schemeClr val="accent2"/>
                </a:solidFill>
              </a:rPr>
              <a:t>inverted</a:t>
            </a:r>
            <a:r>
              <a:rPr lang="it-IT" sz="2000" dirty="0">
                <a:solidFill>
                  <a:schemeClr val="accent2"/>
                </a:solidFill>
              </a:rPr>
              <a:t>”</a:t>
            </a:r>
            <a:r>
              <a:rPr lang="it-IT" sz="2000" dirty="0"/>
              <a:t> NPR </a:t>
            </a:r>
            <a:r>
              <a:rPr lang="it-IT" sz="2000" dirty="0" err="1"/>
              <a:t>logic</a:t>
            </a:r>
            <a:r>
              <a:rPr lang="it-IT" sz="2000" dirty="0"/>
              <a:t> </a:t>
            </a:r>
            <a:r>
              <a:rPr lang="it-IT" sz="2000" dirty="0" err="1"/>
              <a:t>is</a:t>
            </a:r>
            <a:r>
              <a:rPr lang="it-IT" sz="2000" dirty="0"/>
              <a:t> </a:t>
            </a:r>
            <a:r>
              <a:rPr lang="it-IT" sz="2000" dirty="0" err="1"/>
              <a:t>also</a:t>
            </a:r>
            <a:r>
              <a:rPr lang="it-IT" sz="2000" dirty="0"/>
              <a:t> more </a:t>
            </a:r>
            <a:r>
              <a:rPr lang="it-IT" sz="2000" dirty="0" err="1"/>
              <a:t>stringent</a:t>
            </a:r>
            <a:r>
              <a:rPr lang="it-IT" sz="2000" dirty="0"/>
              <a:t> </a:t>
            </a:r>
            <a:r>
              <a:rPr lang="it-IT" sz="2000" dirty="0" err="1"/>
              <a:t>when</a:t>
            </a:r>
            <a:r>
              <a:rPr lang="it-IT" sz="2000" dirty="0"/>
              <a:t> IP </a:t>
            </a:r>
            <a:r>
              <a:rPr lang="it-IT" sz="2000" dirty="0" err="1"/>
              <a:t>assets</a:t>
            </a:r>
            <a:r>
              <a:rPr lang="it-IT" sz="2000" dirty="0"/>
              <a:t> are </a:t>
            </a:r>
            <a:r>
              <a:rPr lang="it-IT" sz="2000" dirty="0" err="1"/>
              <a:t>involved</a:t>
            </a:r>
            <a:endParaRPr lang="it-IT" sz="2000" dirty="0"/>
          </a:p>
          <a:p>
            <a:pPr>
              <a:spcBef>
                <a:spcPct val="100000"/>
              </a:spcBef>
              <a:buClr>
                <a:schemeClr val="accent2"/>
              </a:buClr>
            </a:pPr>
            <a:r>
              <a:rPr lang="it-IT" sz="2200" dirty="0" err="1">
                <a:ea typeface="ＭＳ Ｐゴシック" charset="0"/>
                <a:cs typeface="ＭＳ Ｐゴシック" charset="0"/>
              </a:rPr>
              <a:t>Thus</a:t>
            </a:r>
            <a:r>
              <a:rPr lang="it-IT" sz="2200" dirty="0">
                <a:ea typeface="ＭＳ Ｐゴシック" charset="0"/>
                <a:cs typeface="ＭＳ Ｐゴシック" charset="0"/>
              </a:rPr>
              <a:t>, </a:t>
            </a:r>
            <a:r>
              <a:rPr lang="it-IT" sz="2200" dirty="0" err="1">
                <a:ea typeface="ＭＳ Ｐゴシック" charset="0"/>
                <a:cs typeface="ＭＳ Ｐゴシック" charset="0"/>
              </a:rPr>
              <a:t>t</a:t>
            </a:r>
            <a:r>
              <a:rPr lang="en-GB" sz="2200" dirty="0">
                <a:ea typeface="ＭＳ Ｐゴシック" charset="0"/>
                <a:cs typeface="ＭＳ Ｐゴシック" charset="0"/>
              </a:rPr>
              <a:t>he </a:t>
            </a:r>
            <a:r>
              <a:rPr lang="en-GB" sz="2200" dirty="0">
                <a:solidFill>
                  <a:schemeClr val="accent2"/>
                </a:solidFill>
                <a:ea typeface="ＭＳ Ｐゴシック" charset="0"/>
                <a:cs typeface="ＭＳ Ｐゴシック" charset="0"/>
              </a:rPr>
              <a:t>self-reinforcing interaction between property rights and technology</a:t>
            </a:r>
            <a:r>
              <a:rPr lang="en-GB" sz="2200" dirty="0">
                <a:ea typeface="ＭＳ Ｐゴシック" charset="0"/>
                <a:cs typeface="ＭＳ Ｐゴシック" charset="0"/>
              </a:rPr>
              <a:t> may have particularly perverse consequences that hinge upon the direction of technological development and contribute to the perpetuation of inequalities.</a:t>
            </a:r>
            <a:r>
              <a:rPr lang="it-IT" sz="2200" dirty="0">
                <a:ea typeface="ＭＳ Ｐゴシック" charset="0"/>
                <a:cs typeface="ＭＳ Ｐゴシック" charset="0"/>
              </a:rPr>
              <a:t> </a:t>
            </a:r>
          </a:p>
          <a:p>
            <a:pPr>
              <a:spcBef>
                <a:spcPct val="100000"/>
              </a:spcBef>
              <a:buClr>
                <a:schemeClr val="accent2"/>
              </a:buClr>
            </a:pPr>
            <a:r>
              <a:rPr lang="en-GB" sz="2200" dirty="0">
                <a:solidFill>
                  <a:schemeClr val="accent2"/>
                </a:solidFill>
                <a:ea typeface="ＭＳ Ｐゴシック" charset="0"/>
                <a:cs typeface="ＭＳ Ｐゴシック" charset="0"/>
              </a:rPr>
              <a:t>Both redistributive interventions and the adoption of incentive mechanisms based on disclosure</a:t>
            </a:r>
            <a:r>
              <a:rPr lang="en-GB" sz="2200" dirty="0">
                <a:ea typeface="ＭＳ Ｐゴシック" charset="0"/>
                <a:cs typeface="ＭＳ Ｐゴシック" charset="0"/>
              </a:rPr>
              <a:t> may be justified by the need to avoid excessive monopolization of knowledge and to ensure greater equality as well as greater overall efficiency.</a:t>
            </a:r>
            <a:r>
              <a:rPr lang="it-IT" sz="2200" dirty="0">
                <a:ea typeface="ＭＳ Ｐゴシック" charset="0"/>
                <a:cs typeface="ＭＳ Ｐゴシック" charset="0"/>
              </a:rPr>
              <a:t> </a:t>
            </a:r>
          </a:p>
          <a:p>
            <a:endParaRPr lang="en-GB" sz="2200" dirty="0">
              <a:ea typeface="ＭＳ Ｐゴシック" charset="0"/>
              <a:cs typeface="ＭＳ Ｐゴシック"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685800" y="228600"/>
            <a:ext cx="7770813" cy="1141413"/>
          </a:xfrm>
        </p:spPr>
        <p:txBody>
          <a:bodyPr/>
          <a:lstStyle/>
          <a:p>
            <a:r>
              <a:rPr lang="it-IT" sz="2700" b="1">
                <a:solidFill>
                  <a:srgbClr val="FF0000"/>
                </a:solidFill>
                <a:ea typeface="ＭＳ Ｐゴシック" charset="0"/>
                <a:cs typeface="ＭＳ Ｐゴシック" charset="0"/>
              </a:rPr>
              <a:t>Characteristics of the optimal ownership allocation</a:t>
            </a:r>
            <a:endParaRPr lang="it-IT" sz="2700">
              <a:solidFill>
                <a:srgbClr val="FF0000"/>
              </a:solidFill>
              <a:ea typeface="ＭＳ Ｐゴシック" charset="0"/>
              <a:cs typeface="ＭＳ Ｐゴシック" charset="0"/>
            </a:endParaRPr>
          </a:p>
        </p:txBody>
      </p:sp>
      <p:sp>
        <p:nvSpPr>
          <p:cNvPr id="609283" name="Rectangle 3"/>
          <p:cNvSpPr>
            <a:spLocks noGrp="1" noChangeArrowheads="1"/>
          </p:cNvSpPr>
          <p:nvPr>
            <p:ph type="body" idx="1"/>
          </p:nvPr>
        </p:nvSpPr>
        <p:spPr>
          <a:xfrm>
            <a:off x="533400" y="1752600"/>
            <a:ext cx="8305800" cy="4800600"/>
          </a:xfrm>
          <a:solidFill>
            <a:srgbClr val="FFFFFF"/>
          </a:solidFill>
          <a:ln>
            <a:solidFill>
              <a:srgbClr val="660066"/>
            </a:solidFill>
          </a:ln>
        </p:spPr>
        <p:txBody>
          <a:bodyPr/>
          <a:lstStyle/>
          <a:p>
            <a:pPr marL="571500" indent="-571500">
              <a:buFont typeface="Times New Roman" pitchFamily="-110" charset="0"/>
              <a:buNone/>
              <a:defRPr/>
            </a:pPr>
            <a:endParaRPr lang="en-GB" sz="2200" dirty="0"/>
          </a:p>
          <a:p>
            <a:pPr marL="571500" indent="-571500">
              <a:lnSpc>
                <a:spcPct val="80000"/>
              </a:lnSpc>
              <a:spcBef>
                <a:spcPct val="100000"/>
              </a:spcBef>
              <a:buClr>
                <a:schemeClr val="accent2"/>
              </a:buClr>
              <a:buFont typeface="Times New Roman" pitchFamily="-110" charset="0"/>
              <a:buNone/>
              <a:defRPr/>
            </a:pPr>
            <a:r>
              <a:rPr lang="en-GB" sz="2200" dirty="0">
                <a:solidFill>
                  <a:schemeClr val="accent2"/>
                </a:solidFill>
              </a:rPr>
              <a:t>P</a:t>
            </a:r>
            <a:r>
              <a:rPr lang="en-US" sz="2200" dirty="0" err="1">
                <a:solidFill>
                  <a:schemeClr val="accent2"/>
                </a:solidFill>
              </a:rPr>
              <a:t>roperty</a:t>
            </a:r>
            <a:r>
              <a:rPr lang="en-US" sz="2200" dirty="0">
                <a:solidFill>
                  <a:schemeClr val="accent2"/>
                </a:solidFill>
              </a:rPr>
              <a:t> of intellectual assets</a:t>
            </a:r>
            <a:r>
              <a:rPr lang="en-US" sz="2200" dirty="0"/>
              <a:t> should be given to the agents that are going to make </a:t>
            </a:r>
            <a:r>
              <a:rPr lang="en-US" sz="2200" dirty="0">
                <a:solidFill>
                  <a:schemeClr val="accent2"/>
                </a:solidFill>
              </a:rPr>
              <a:t>the most relevant investment</a:t>
            </a:r>
            <a:r>
              <a:rPr lang="en-US" sz="2200" dirty="0"/>
              <a:t> in human capital specific to these assets.</a:t>
            </a:r>
            <a:r>
              <a:rPr lang="it-IT" dirty="0"/>
              <a:t> </a:t>
            </a:r>
          </a:p>
          <a:p>
            <a:pPr marL="571500" indent="-571500">
              <a:lnSpc>
                <a:spcPct val="80000"/>
              </a:lnSpc>
              <a:spcBef>
                <a:spcPct val="100000"/>
              </a:spcBef>
              <a:buClr>
                <a:schemeClr val="accent2"/>
              </a:buClr>
              <a:buFont typeface="Times New Roman" pitchFamily="-110" charset="0"/>
              <a:buNone/>
              <a:defRPr/>
            </a:pPr>
            <a:endParaRPr lang="en-US" sz="2200" dirty="0">
              <a:ln>
                <a:solidFill>
                  <a:srgbClr val="660066"/>
                </a:solidFill>
              </a:ln>
            </a:endParaRPr>
          </a:p>
          <a:p>
            <a:pPr marL="571500" indent="-571500">
              <a:lnSpc>
                <a:spcPct val="80000"/>
              </a:lnSpc>
              <a:spcBef>
                <a:spcPct val="100000"/>
              </a:spcBef>
              <a:buClr>
                <a:schemeClr val="accent2"/>
              </a:buClr>
              <a:buFont typeface="Times New Roman" pitchFamily="-110" charset="0"/>
              <a:buNone/>
              <a:defRPr/>
            </a:pPr>
            <a:r>
              <a:rPr lang="en-US" sz="2200" dirty="0">
                <a:solidFill>
                  <a:schemeClr val="accent2"/>
                </a:solidFill>
              </a:rPr>
              <a:t>Complementary</a:t>
            </a:r>
            <a:r>
              <a:rPr lang="en-US" sz="2200" dirty="0"/>
              <a:t> </a:t>
            </a:r>
            <a:r>
              <a:rPr lang="en-US" sz="2200" dirty="0">
                <a:solidFill>
                  <a:schemeClr val="accent2"/>
                </a:solidFill>
              </a:rPr>
              <a:t>intellectual assets</a:t>
            </a:r>
            <a:r>
              <a:rPr lang="en-US" sz="2200" dirty="0"/>
              <a:t> should be under common ownership. </a:t>
            </a:r>
          </a:p>
          <a:p>
            <a:pPr marL="571500" indent="-571500">
              <a:lnSpc>
                <a:spcPct val="80000"/>
              </a:lnSpc>
              <a:spcBef>
                <a:spcPct val="100000"/>
              </a:spcBef>
              <a:buClr>
                <a:schemeClr val="accent2"/>
              </a:buClr>
              <a:buFont typeface="Times New Roman" pitchFamily="-110" charset="0"/>
              <a:buNone/>
              <a:defRPr/>
            </a:pPr>
            <a:endParaRPr lang="en-US" sz="2200" dirty="0"/>
          </a:p>
          <a:p>
            <a:pPr marL="571500" indent="-571500">
              <a:lnSpc>
                <a:spcPct val="80000"/>
              </a:lnSpc>
              <a:spcBef>
                <a:spcPct val="100000"/>
              </a:spcBef>
              <a:buClr>
                <a:schemeClr val="accent2"/>
              </a:buClr>
              <a:buFont typeface="Times New Roman" pitchFamily="-110" charset="0"/>
              <a:buNone/>
              <a:defRPr/>
            </a:pPr>
            <a:r>
              <a:rPr lang="en-US" sz="2200" dirty="0">
                <a:solidFill>
                  <a:schemeClr val="accent2"/>
                </a:solidFill>
              </a:rPr>
              <a:t>Independent intellectual assets</a:t>
            </a:r>
            <a:r>
              <a:rPr lang="en-US" sz="2200" dirty="0"/>
              <a:t> should be owned separately. </a:t>
            </a:r>
            <a:endParaRPr lang="it-IT" sz="22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r>
              <a:rPr lang="en-GB" sz="2700" b="1">
                <a:solidFill>
                  <a:srgbClr val="FF0000"/>
                </a:solidFill>
                <a:ea typeface="ＭＳ Ｐゴシック" charset="0"/>
                <a:cs typeface="ＭＳ Ｐゴシック" charset="0"/>
              </a:rPr>
              <a:t>Implications of the characteristics of non-rivalness and non-excludability for the theory</a:t>
            </a:r>
            <a:endParaRPr lang="it-IT" sz="2700">
              <a:solidFill>
                <a:srgbClr val="FF0000"/>
              </a:solidFill>
              <a:ea typeface="ＭＳ Ｐゴシック" charset="0"/>
              <a:cs typeface="ＭＳ Ｐゴシック" charset="0"/>
            </a:endParaRPr>
          </a:p>
        </p:txBody>
      </p:sp>
      <p:sp>
        <p:nvSpPr>
          <p:cNvPr id="173059" name="Rectangle 3"/>
          <p:cNvSpPr>
            <a:spLocks noGrp="1" noChangeArrowheads="1"/>
          </p:cNvSpPr>
          <p:nvPr>
            <p:ph type="body" idx="1"/>
          </p:nvPr>
        </p:nvSpPr>
        <p:spPr>
          <a:xfrm>
            <a:off x="684213" y="1905000"/>
            <a:ext cx="7850187" cy="4332288"/>
          </a:xfrm>
          <a:solidFill>
            <a:srgbClr val="FFFFFF"/>
          </a:solidFill>
          <a:ln>
            <a:solidFill>
              <a:srgbClr val="660066"/>
            </a:solidFill>
          </a:ln>
        </p:spPr>
        <p:txBody>
          <a:bodyPr/>
          <a:lstStyle/>
          <a:p>
            <a:pPr>
              <a:lnSpc>
                <a:spcPct val="90000"/>
              </a:lnSpc>
              <a:buClr>
                <a:schemeClr val="accent2"/>
              </a:buClr>
            </a:pPr>
            <a:r>
              <a:rPr lang="it-IT" sz="2700">
                <a:solidFill>
                  <a:schemeClr val="accent2"/>
                </a:solidFill>
                <a:ea typeface="ＭＳ Ｐゴシック" charset="0"/>
                <a:cs typeface="ＭＳ Ｐゴシック" charset="0"/>
              </a:rPr>
              <a:t>Non-rivalness</a:t>
            </a:r>
            <a:endParaRPr lang="it-IT" sz="2700">
              <a:ea typeface="ＭＳ Ｐゴシック" charset="0"/>
              <a:cs typeface="ＭＳ Ｐゴシック" charset="0"/>
            </a:endParaRPr>
          </a:p>
          <a:p>
            <a:pPr lvl="1">
              <a:lnSpc>
                <a:spcPct val="90000"/>
              </a:lnSpc>
              <a:buClr>
                <a:schemeClr val="accent2"/>
              </a:buClr>
            </a:pPr>
            <a:r>
              <a:rPr lang="en-GB" sz="2400"/>
              <a:t>Efficient</a:t>
            </a:r>
            <a:r>
              <a:rPr lang="it-IT" sz="2400"/>
              <a:t> ex-post use of intellectual assets involves </a:t>
            </a:r>
            <a:r>
              <a:rPr lang="it-IT" sz="2400">
                <a:solidFill>
                  <a:schemeClr val="accent2"/>
                </a:solidFill>
              </a:rPr>
              <a:t>simultaneous</a:t>
            </a:r>
            <a:r>
              <a:rPr lang="it-IT" sz="2400"/>
              <a:t> access by many agents</a:t>
            </a:r>
          </a:p>
          <a:p>
            <a:pPr lvl="1">
              <a:lnSpc>
                <a:spcPct val="90000"/>
              </a:lnSpc>
              <a:buClr>
                <a:schemeClr val="accent2"/>
              </a:buClr>
            </a:pPr>
            <a:r>
              <a:rPr lang="it-IT" sz="2400"/>
              <a:t>Absent IP protection, many agents could have </a:t>
            </a:r>
            <a:r>
              <a:rPr lang="it-IT" sz="2400">
                <a:solidFill>
                  <a:schemeClr val="accent2"/>
                </a:solidFill>
              </a:rPr>
              <a:t>simultaneously invested</a:t>
            </a:r>
            <a:r>
              <a:rPr lang="it-IT" sz="2400"/>
              <a:t> in human capital specific to the assets.</a:t>
            </a:r>
          </a:p>
          <a:p>
            <a:pPr>
              <a:lnSpc>
                <a:spcPct val="90000"/>
              </a:lnSpc>
              <a:spcBef>
                <a:spcPct val="100000"/>
              </a:spcBef>
              <a:buClr>
                <a:schemeClr val="accent2"/>
              </a:buClr>
            </a:pPr>
            <a:r>
              <a:rPr lang="it-IT" sz="2700">
                <a:solidFill>
                  <a:schemeClr val="accent2"/>
                </a:solidFill>
                <a:ea typeface="ＭＳ Ｐゴシック" charset="0"/>
                <a:cs typeface="ＭＳ Ｐゴシック" charset="0"/>
              </a:rPr>
              <a:t>Non-excludability</a:t>
            </a:r>
            <a:endParaRPr lang="it-IT" sz="2700">
              <a:ea typeface="ＭＳ Ｐゴシック" charset="0"/>
              <a:cs typeface="ＭＳ Ｐゴシック" charset="0"/>
            </a:endParaRPr>
          </a:p>
          <a:p>
            <a:pPr lvl="1">
              <a:lnSpc>
                <a:spcPct val="90000"/>
              </a:lnSpc>
              <a:buClr>
                <a:schemeClr val="accent2"/>
              </a:buClr>
            </a:pPr>
            <a:r>
              <a:rPr lang="it-IT" sz="2400"/>
              <a:t>The incentives, provided by an efficient allocation of ownership, may not display the full effects that the theory predicts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685800" y="152400"/>
            <a:ext cx="7770813" cy="1141413"/>
          </a:xfrm>
          <a:solidFill>
            <a:srgbClr val="FFFFFF"/>
          </a:solidFill>
        </p:spPr>
        <p:txBody>
          <a:bodyPr/>
          <a:lstStyle/>
          <a:p>
            <a:r>
              <a:rPr lang="en-US" sz="2700">
                <a:solidFill>
                  <a:schemeClr val="hlink"/>
                </a:solidFill>
                <a:ea typeface="ＭＳ Ｐゴシック" charset="0"/>
                <a:cs typeface="ＭＳ Ｐゴシック" charset="0"/>
              </a:rPr>
              <a:t> </a:t>
            </a:r>
            <a:r>
              <a:rPr lang="en-US" sz="2700" b="1">
                <a:solidFill>
                  <a:srgbClr val="FF0000"/>
                </a:solidFill>
                <a:ea typeface="ＭＳ Ｐゴシック" charset="0"/>
                <a:cs typeface="ＭＳ Ｐゴシック" charset="0"/>
              </a:rPr>
              <a:t>Transaction costs and inversion the </a:t>
            </a:r>
            <a:r>
              <a:rPr lang="en-US" sz="2700" b="1" i="1">
                <a:solidFill>
                  <a:srgbClr val="FF0000"/>
                </a:solidFill>
                <a:ea typeface="ＭＳ Ｐゴシック" charset="0"/>
                <a:cs typeface="ＭＳ Ｐゴシック" charset="0"/>
              </a:rPr>
              <a:t>Skills-IPR </a:t>
            </a:r>
            <a:r>
              <a:rPr lang="en-US" sz="2700" b="1">
                <a:solidFill>
                  <a:srgbClr val="FF0000"/>
                </a:solidFill>
                <a:ea typeface="ＭＳ Ｐゴシック" charset="0"/>
                <a:cs typeface="ＭＳ Ｐゴシック" charset="0"/>
              </a:rPr>
              <a:t>direction of causation.</a:t>
            </a:r>
            <a:r>
              <a:rPr lang="en-US" sz="2700">
                <a:solidFill>
                  <a:srgbClr val="FF0000"/>
                </a:solidFill>
                <a:ea typeface="ＭＳ Ｐゴシック" charset="0"/>
                <a:cs typeface="ＭＳ Ｐゴシック" charset="0"/>
              </a:rPr>
              <a:t> </a:t>
            </a:r>
            <a:br>
              <a:rPr lang="en-US" sz="2700">
                <a:solidFill>
                  <a:schemeClr val="hlink"/>
                </a:solidFill>
                <a:ea typeface="ＭＳ Ｐゴシック" charset="0"/>
                <a:cs typeface="ＭＳ Ｐゴシック" charset="0"/>
              </a:rPr>
            </a:br>
            <a:endParaRPr lang="it-IT" sz="2700">
              <a:ea typeface="ＭＳ Ｐゴシック" charset="0"/>
              <a:cs typeface="ＭＳ Ｐゴシック" charset="0"/>
            </a:endParaRPr>
          </a:p>
        </p:txBody>
      </p:sp>
      <p:sp>
        <p:nvSpPr>
          <p:cNvPr id="174083" name="Rectangle 3"/>
          <p:cNvSpPr>
            <a:spLocks noGrp="1" noChangeArrowheads="1"/>
          </p:cNvSpPr>
          <p:nvPr>
            <p:ph type="body" idx="1"/>
          </p:nvPr>
        </p:nvSpPr>
        <p:spPr>
          <a:xfrm>
            <a:off x="457200" y="1752600"/>
            <a:ext cx="7918450" cy="2976563"/>
          </a:xfrm>
        </p:spPr>
        <p:txBody>
          <a:bodyPr/>
          <a:lstStyle/>
          <a:p>
            <a:pPr>
              <a:lnSpc>
                <a:spcPct val="90000"/>
              </a:lnSpc>
              <a:spcBef>
                <a:spcPct val="100000"/>
              </a:spcBef>
              <a:buClr>
                <a:schemeClr val="accent2"/>
              </a:buClr>
            </a:pPr>
            <a:r>
              <a:rPr lang="it-IT" sz="2200">
                <a:ea typeface="ＭＳ Ｐゴシック" charset="0"/>
                <a:cs typeface="ＭＳ Ｐゴシック" charset="0"/>
              </a:rPr>
              <a:t>If transaction costs prevent property rights from being attributed to the “efficient owner”, </a:t>
            </a:r>
            <a:r>
              <a:rPr lang="it-IT" sz="2200">
                <a:solidFill>
                  <a:schemeClr val="accent2"/>
                </a:solidFill>
                <a:ea typeface="ＭＳ Ｐゴシック" charset="0"/>
                <a:cs typeface="ＭＳ Ｐゴシック" charset="0"/>
              </a:rPr>
              <a:t>whoever is the current owner</a:t>
            </a:r>
            <a:r>
              <a:rPr lang="it-IT" sz="2200">
                <a:ea typeface="ＭＳ Ｐゴシック" charset="0"/>
                <a:cs typeface="ＭＳ Ｐゴシック" charset="0"/>
              </a:rPr>
              <a:t> will invest in human capital specific to the assets</a:t>
            </a:r>
          </a:p>
          <a:p>
            <a:pPr>
              <a:lnSpc>
                <a:spcPct val="90000"/>
              </a:lnSpc>
              <a:spcBef>
                <a:spcPct val="100000"/>
              </a:spcBef>
              <a:buClr>
                <a:schemeClr val="accent2"/>
              </a:buClr>
            </a:pPr>
            <a:r>
              <a:rPr lang="it-IT" sz="2200">
                <a:ea typeface="ＭＳ Ｐゴシック" charset="0"/>
                <a:cs typeface="ＭＳ Ｐゴシック" charset="0"/>
              </a:rPr>
              <a:t>The logic of the NPR approach can therefore be </a:t>
            </a:r>
            <a:r>
              <a:rPr lang="it-IT" sz="2200">
                <a:solidFill>
                  <a:schemeClr val="accent2"/>
                </a:solidFill>
                <a:ea typeface="ＭＳ Ｐゴシック" charset="0"/>
                <a:cs typeface="ＭＳ Ｐゴシック" charset="0"/>
              </a:rPr>
              <a:t>inverted</a:t>
            </a:r>
          </a:p>
          <a:p>
            <a:pPr>
              <a:lnSpc>
                <a:spcPct val="90000"/>
              </a:lnSpc>
              <a:spcBef>
                <a:spcPct val="100000"/>
              </a:spcBef>
              <a:buClr>
                <a:schemeClr val="accent2"/>
              </a:buClr>
            </a:pPr>
            <a:r>
              <a:rPr lang="it-IT" sz="2200">
                <a:solidFill>
                  <a:schemeClr val="accent2"/>
                </a:solidFill>
                <a:ea typeface="ＭＳ Ｐゴシック" charset="0"/>
                <a:cs typeface="ＭＳ Ｐゴシック" charset="0"/>
              </a:rPr>
              <a:t>A double relation of causation should be considered</a:t>
            </a:r>
            <a:r>
              <a:rPr lang="it-IT" sz="2200">
                <a:ea typeface="ＭＳ Ｐゴシック" charset="0"/>
                <a:cs typeface="ＭＳ Ｐゴシック" charset="0"/>
              </a:rPr>
              <a:t>. I</a:t>
            </a:r>
            <a:r>
              <a:rPr lang="en-US" sz="2200">
                <a:ea typeface="ＭＳ Ｐゴシック" charset="0"/>
                <a:cs typeface="ＭＳ Ｐゴシック" charset="0"/>
              </a:rPr>
              <a:t>f property rights are chosen on the basis of given technologies and abilities, also the opposite is true: abilities and technologies are chosen on the basis of existing property rights. </a:t>
            </a:r>
            <a:r>
              <a:rPr lang="en-US" sz="2200">
                <a:solidFill>
                  <a:schemeClr val="accent2"/>
                </a:solidFill>
                <a:ea typeface="ＭＳ Ｐゴシック" charset="0"/>
                <a:cs typeface="ＭＳ Ｐゴシック" charset="0"/>
              </a:rPr>
              <a:t>(Concept of Organizational Equilibrium and of Institutional Complementarities).</a:t>
            </a:r>
            <a:r>
              <a:rPr lang="en-US" sz="2200">
                <a:ea typeface="ＭＳ Ｐゴシック" charset="0"/>
                <a:cs typeface="ＭＳ Ｐゴシック" charset="0"/>
              </a:rPr>
              <a:t>        </a:t>
            </a:r>
            <a:endParaRPr lang="it-IT" sz="2200">
              <a:ea typeface="ＭＳ Ｐゴシック" charset="0"/>
              <a:cs typeface="ＭＳ Ｐゴシック" charset="0"/>
            </a:endParaRPr>
          </a:p>
        </p:txBody>
      </p:sp>
      <p:sp>
        <p:nvSpPr>
          <p:cNvPr id="174084" name="Rectangle 4"/>
          <p:cNvSpPr>
            <a:spLocks noChangeArrowheads="1"/>
          </p:cNvSpPr>
          <p:nvPr/>
        </p:nvSpPr>
        <p:spPr bwMode="auto">
          <a:xfrm>
            <a:off x="3810000" y="6103938"/>
            <a:ext cx="1905000" cy="366712"/>
          </a:xfrm>
          <a:prstGeom prst="rect">
            <a:avLst/>
          </a:prstGeom>
          <a:noFill/>
          <a:ln w="9525">
            <a:noFill/>
            <a:miter lim="800000"/>
            <a:headEnd/>
            <a:tailEnd/>
          </a:ln>
        </p:spPr>
        <p:txBody>
          <a:bodyPr>
            <a:prstTxWarp prst="textNoShape">
              <a:avLst/>
            </a:prstTxWarp>
            <a:spAutoFit/>
          </a:bodyPr>
          <a:lstStyle/>
          <a:p>
            <a:pPr eaLnBrk="1" hangingPunct="1"/>
            <a:endParaRPr lang="it-IT" sz="1800">
              <a:latin typeface="Arial" pitchFamily="-107" charset="0"/>
            </a:endParaRPr>
          </a:p>
        </p:txBody>
      </p:sp>
      <p:sp>
        <p:nvSpPr>
          <p:cNvPr id="174085" name="Rectangle 5"/>
          <p:cNvSpPr>
            <a:spLocks noChangeArrowheads="1"/>
          </p:cNvSpPr>
          <p:nvPr/>
        </p:nvSpPr>
        <p:spPr bwMode="auto">
          <a:xfrm>
            <a:off x="4622800" y="6092825"/>
            <a:ext cx="184150" cy="366713"/>
          </a:xfrm>
          <a:prstGeom prst="rect">
            <a:avLst/>
          </a:prstGeom>
          <a:noFill/>
          <a:ln w="9525">
            <a:noFill/>
            <a:miter lim="800000"/>
            <a:headEnd/>
            <a:tailEnd/>
          </a:ln>
        </p:spPr>
        <p:txBody>
          <a:bodyPr wrap="none">
            <a:prstTxWarp prst="textNoShape">
              <a:avLst/>
            </a:prstTxWarp>
            <a:spAutoFit/>
          </a:bodyPr>
          <a:lstStyle/>
          <a:p>
            <a:pPr eaLnBrk="1" hangingPunct="1"/>
            <a:endParaRPr lang="it-IT" sz="1800">
              <a:latin typeface="Arial" pitchFamily="-107" charset="0"/>
            </a:endParaRPr>
          </a:p>
        </p:txBody>
      </p:sp>
      <p:sp>
        <p:nvSpPr>
          <p:cNvPr id="174086" name="AutoShape 6"/>
          <p:cNvSpPr>
            <a:spLocks noChangeArrowheads="1"/>
          </p:cNvSpPr>
          <p:nvPr/>
        </p:nvSpPr>
        <p:spPr bwMode="auto">
          <a:xfrm>
            <a:off x="3657600" y="5791200"/>
            <a:ext cx="1214438" cy="485775"/>
          </a:xfrm>
          <a:prstGeom prst="leftRightArrow">
            <a:avLst>
              <a:gd name="adj1" fmla="val 50000"/>
              <a:gd name="adj2" fmla="val 50000"/>
            </a:avLst>
          </a:prstGeom>
          <a:solidFill>
            <a:schemeClr val="accent1"/>
          </a:solidFill>
          <a:ln w="9525">
            <a:solidFill>
              <a:schemeClr val="tx1"/>
            </a:solidFill>
            <a:miter lim="800000"/>
            <a:headEnd/>
            <a:tailEnd/>
          </a:ln>
        </p:spPr>
        <p:txBody>
          <a:bodyPr wrap="none" anchor="ctr">
            <a:prstTxWarp prst="textNoShape">
              <a:avLst/>
            </a:prstTxWarp>
          </a:bodyPr>
          <a:lstStyle/>
          <a:p>
            <a:endParaRPr lang="it-IT"/>
          </a:p>
        </p:txBody>
      </p:sp>
      <p:sp>
        <p:nvSpPr>
          <p:cNvPr id="174087" name="Rectangle 7"/>
          <p:cNvSpPr>
            <a:spLocks noChangeArrowheads="1"/>
          </p:cNvSpPr>
          <p:nvPr/>
        </p:nvSpPr>
        <p:spPr bwMode="auto">
          <a:xfrm>
            <a:off x="1636713" y="5705475"/>
            <a:ext cx="184150" cy="366713"/>
          </a:xfrm>
          <a:prstGeom prst="rect">
            <a:avLst/>
          </a:prstGeom>
          <a:noFill/>
          <a:ln w="9525">
            <a:noFill/>
            <a:miter lim="800000"/>
            <a:headEnd/>
            <a:tailEnd/>
          </a:ln>
        </p:spPr>
        <p:txBody>
          <a:bodyPr wrap="none">
            <a:prstTxWarp prst="textNoShape">
              <a:avLst/>
            </a:prstTxWarp>
            <a:spAutoFit/>
          </a:bodyPr>
          <a:lstStyle/>
          <a:p>
            <a:pPr eaLnBrk="1" hangingPunct="1"/>
            <a:endParaRPr lang="it-IT" sz="1800">
              <a:latin typeface="Arial" pitchFamily="-107" charset="0"/>
            </a:endParaRPr>
          </a:p>
        </p:txBody>
      </p:sp>
      <p:sp>
        <p:nvSpPr>
          <p:cNvPr id="174088" name="Rectangle 8"/>
          <p:cNvSpPr>
            <a:spLocks noChangeArrowheads="1"/>
          </p:cNvSpPr>
          <p:nvPr/>
        </p:nvSpPr>
        <p:spPr bwMode="auto">
          <a:xfrm>
            <a:off x="1143000" y="5486400"/>
            <a:ext cx="1981200" cy="9906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eaLnBrk="1" hangingPunct="1"/>
            <a:r>
              <a:rPr lang="en-GB" sz="1800">
                <a:latin typeface="Arial" pitchFamily="-107" charset="0"/>
              </a:rPr>
              <a:t>Firms Capabilities</a:t>
            </a:r>
          </a:p>
        </p:txBody>
      </p:sp>
      <p:sp>
        <p:nvSpPr>
          <p:cNvPr id="174089" name="Rectangle 9"/>
          <p:cNvSpPr>
            <a:spLocks noChangeArrowheads="1"/>
          </p:cNvSpPr>
          <p:nvPr/>
        </p:nvSpPr>
        <p:spPr bwMode="auto">
          <a:xfrm>
            <a:off x="5334000" y="5715000"/>
            <a:ext cx="184150" cy="366713"/>
          </a:xfrm>
          <a:prstGeom prst="rect">
            <a:avLst/>
          </a:prstGeom>
          <a:noFill/>
          <a:ln w="9525">
            <a:noFill/>
            <a:miter lim="800000"/>
            <a:headEnd/>
            <a:tailEnd/>
          </a:ln>
        </p:spPr>
        <p:txBody>
          <a:bodyPr wrap="none">
            <a:prstTxWarp prst="textNoShape">
              <a:avLst/>
            </a:prstTxWarp>
            <a:spAutoFit/>
          </a:bodyPr>
          <a:lstStyle/>
          <a:p>
            <a:pPr eaLnBrk="1" hangingPunct="1"/>
            <a:endParaRPr lang="it-IT" sz="1800">
              <a:latin typeface="Arial" pitchFamily="-107" charset="0"/>
            </a:endParaRPr>
          </a:p>
        </p:txBody>
      </p:sp>
      <p:sp>
        <p:nvSpPr>
          <p:cNvPr id="174090" name="Rectangle 10"/>
          <p:cNvSpPr>
            <a:spLocks noChangeArrowheads="1"/>
          </p:cNvSpPr>
          <p:nvPr/>
        </p:nvSpPr>
        <p:spPr bwMode="auto">
          <a:xfrm>
            <a:off x="5334000" y="5562600"/>
            <a:ext cx="2819400" cy="9144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eaLnBrk="1" hangingPunct="1"/>
            <a:r>
              <a:rPr lang="en-GB" sz="1800">
                <a:latin typeface="Arial" pitchFamily="-107" charset="0"/>
              </a:rPr>
              <a:t>Intellectual Property</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1524000" y="0"/>
            <a:ext cx="7010400" cy="1219200"/>
          </a:xfrm>
        </p:spPr>
        <p:txBody>
          <a:bodyPr/>
          <a:lstStyle/>
          <a:p>
            <a:r>
              <a:rPr lang="it-IT" sz="2700">
                <a:solidFill>
                  <a:srgbClr val="FF0000"/>
                </a:solidFill>
                <a:ea typeface="ＭＳ Ｐゴシック" charset="0"/>
                <a:cs typeface="ＭＳ Ｐゴシック" charset="0"/>
              </a:rPr>
              <a:t>A simple model on the institutional complementarity between IPRs and technology </a:t>
            </a:r>
          </a:p>
        </p:txBody>
      </p:sp>
      <p:sp>
        <p:nvSpPr>
          <p:cNvPr id="175107" name="Rectangle 3"/>
          <p:cNvSpPr>
            <a:spLocks noGrp="1" noChangeArrowheads="1"/>
          </p:cNvSpPr>
          <p:nvPr>
            <p:ph type="body" idx="1"/>
          </p:nvPr>
        </p:nvSpPr>
        <p:spPr>
          <a:xfrm>
            <a:off x="457200" y="1295400"/>
            <a:ext cx="8305800" cy="5334000"/>
          </a:xfrm>
          <a:solidFill>
            <a:srgbClr val="FFFFFF"/>
          </a:solidFill>
        </p:spPr>
        <p:txBody>
          <a:bodyPr/>
          <a:lstStyle/>
          <a:p>
            <a:pPr marL="571500" indent="-571500">
              <a:lnSpc>
                <a:spcPct val="90000"/>
              </a:lnSpc>
              <a:spcBef>
                <a:spcPct val="50000"/>
              </a:spcBef>
              <a:buClr>
                <a:schemeClr val="accent2"/>
              </a:buClr>
            </a:pPr>
            <a:r>
              <a:rPr lang="en-US" sz="2200" dirty="0">
                <a:ea typeface="ＭＳ Ｐゴシック" charset="0"/>
                <a:cs typeface="ＭＳ Ｐゴシック" charset="0"/>
              </a:rPr>
              <a:t>Consider two different (sets of) agents </a:t>
            </a:r>
            <a:r>
              <a:rPr lang="en-US" sz="2200" dirty="0">
                <a:solidFill>
                  <a:srgbClr val="006633"/>
                </a:solidFill>
                <a:ea typeface="ＭＳ Ｐゴシック" charset="0"/>
                <a:cs typeface="ＭＳ Ｐゴシック" charset="0"/>
              </a:rPr>
              <a:t>G</a:t>
            </a:r>
            <a:r>
              <a:rPr lang="en-US" sz="2200" dirty="0">
                <a:ea typeface="ＭＳ Ｐゴシック" charset="0"/>
                <a:cs typeface="ＭＳ Ｐゴシック" charset="0"/>
              </a:rPr>
              <a:t> and </a:t>
            </a:r>
            <a:r>
              <a:rPr lang="en-US" sz="2200" dirty="0">
                <a:solidFill>
                  <a:srgbClr val="996633"/>
                </a:solidFill>
                <a:ea typeface="ＭＳ Ｐゴシック" charset="0"/>
                <a:cs typeface="ＭＳ Ｐゴシック" charset="0"/>
              </a:rPr>
              <a:t>B</a:t>
            </a:r>
            <a:r>
              <a:rPr lang="en-US" sz="2200" dirty="0">
                <a:ea typeface="ＭＳ Ｐゴシック" charset="0"/>
                <a:cs typeface="ＭＳ Ｐゴシック" charset="0"/>
              </a:rPr>
              <a:t> and consider two different domains of choice:</a:t>
            </a:r>
          </a:p>
          <a:p>
            <a:pPr marL="990600" lvl="1" indent="-533400">
              <a:lnSpc>
                <a:spcPct val="90000"/>
              </a:lnSpc>
              <a:buClr>
                <a:schemeClr val="accent2"/>
              </a:buClr>
            </a:pPr>
            <a:r>
              <a:rPr lang="en-US" sz="2000" dirty="0"/>
              <a:t>the property rights domain (P)</a:t>
            </a:r>
          </a:p>
          <a:p>
            <a:pPr marL="990600" lvl="1" indent="-533400">
              <a:lnSpc>
                <a:spcPct val="90000"/>
              </a:lnSpc>
              <a:buClr>
                <a:schemeClr val="accent2"/>
              </a:buClr>
            </a:pPr>
            <a:r>
              <a:rPr lang="en-US" sz="2000" dirty="0"/>
              <a:t>the technology domain (T)</a:t>
            </a:r>
          </a:p>
          <a:p>
            <a:pPr marL="571500" indent="-571500">
              <a:lnSpc>
                <a:spcPct val="90000"/>
              </a:lnSpc>
              <a:spcBef>
                <a:spcPct val="50000"/>
              </a:spcBef>
              <a:buClr>
                <a:schemeClr val="accent2"/>
              </a:buClr>
            </a:pPr>
            <a:r>
              <a:rPr lang="en-US" sz="2200" dirty="0">
                <a:ea typeface="ＭＳ Ｐゴシック" charset="0"/>
                <a:cs typeface="ＭＳ Ｐゴシック" charset="0"/>
              </a:rPr>
              <a:t>P</a:t>
            </a:r>
            <a:r>
              <a:rPr lang="en-US" sz="2200" baseline="50000" dirty="0">
                <a:solidFill>
                  <a:srgbClr val="006633"/>
                </a:solidFill>
                <a:ea typeface="ＭＳ Ｐゴシック" charset="0"/>
                <a:cs typeface="ＭＳ Ｐゴシック" charset="0"/>
              </a:rPr>
              <a:t>G</a:t>
            </a:r>
            <a:r>
              <a:rPr lang="en-US" sz="2200" dirty="0">
                <a:ea typeface="ＭＳ Ｐゴシック" charset="0"/>
                <a:cs typeface="ＭＳ Ｐゴシック" charset="0"/>
              </a:rPr>
              <a:t> and P</a:t>
            </a:r>
            <a:r>
              <a:rPr lang="en-US" sz="2200" baseline="50000" dirty="0">
                <a:solidFill>
                  <a:srgbClr val="996633"/>
                </a:solidFill>
                <a:ea typeface="ＭＳ Ｐゴシック" charset="0"/>
                <a:cs typeface="ＭＳ Ｐゴシック" charset="0"/>
              </a:rPr>
              <a:t>B</a:t>
            </a:r>
            <a:r>
              <a:rPr lang="en-US" sz="2200" dirty="0">
                <a:ea typeface="ＭＳ Ｐゴシック" charset="0"/>
                <a:cs typeface="ＭＳ Ｐゴシック" charset="0"/>
              </a:rPr>
              <a:t> denote, respectively, the cases in which the assets A are attributed to the individuals </a:t>
            </a:r>
            <a:r>
              <a:rPr lang="en-US" sz="2200" dirty="0">
                <a:solidFill>
                  <a:srgbClr val="006633"/>
                </a:solidFill>
                <a:ea typeface="ＭＳ Ｐゴシック" charset="0"/>
                <a:cs typeface="ＭＳ Ｐゴシック" charset="0"/>
              </a:rPr>
              <a:t>G </a:t>
            </a:r>
            <a:r>
              <a:rPr lang="en-US" sz="2200" dirty="0">
                <a:ea typeface="ＭＳ Ｐゴシック" charset="0"/>
                <a:cs typeface="ＭＳ Ｐゴシック" charset="0"/>
              </a:rPr>
              <a:t>and the case in which they are given to the individuals </a:t>
            </a:r>
            <a:r>
              <a:rPr lang="en-US" sz="2200" dirty="0">
                <a:solidFill>
                  <a:srgbClr val="996633"/>
                </a:solidFill>
                <a:ea typeface="ＭＳ Ｐゴシック" charset="0"/>
                <a:cs typeface="ＭＳ Ｐゴシック" charset="0"/>
              </a:rPr>
              <a:t>B</a:t>
            </a:r>
            <a:r>
              <a:rPr lang="en-US" sz="2200" dirty="0">
                <a:ea typeface="ＭＳ Ｐゴシック" charset="0"/>
                <a:cs typeface="ＭＳ Ｐゴシック" charset="0"/>
              </a:rPr>
              <a:t> at the beginning of the period</a:t>
            </a:r>
          </a:p>
          <a:p>
            <a:pPr marL="571500" indent="-571500">
              <a:lnSpc>
                <a:spcPct val="90000"/>
              </a:lnSpc>
              <a:spcBef>
                <a:spcPct val="50000"/>
              </a:spcBef>
              <a:buClr>
                <a:schemeClr val="accent2"/>
              </a:buClr>
            </a:pPr>
            <a:r>
              <a:rPr lang="en-US" sz="2200">
                <a:ea typeface="ＭＳ Ｐゴシック" charset="0"/>
                <a:cs typeface="ＭＳ Ｐゴシック" charset="0"/>
              </a:rPr>
              <a:t>T</a:t>
            </a:r>
            <a:r>
              <a:rPr lang="en-US" sz="2200" baseline="50000">
                <a:solidFill>
                  <a:srgbClr val="006633"/>
                </a:solidFill>
                <a:ea typeface="ＭＳ Ｐゴシック" charset="0"/>
                <a:cs typeface="ＭＳ Ｐゴシック" charset="0"/>
              </a:rPr>
              <a:t>G</a:t>
            </a:r>
            <a:r>
              <a:rPr lang="en-US" sz="2200">
                <a:ea typeface="ＭＳ Ｐゴシック" charset="0"/>
                <a:cs typeface="ＭＳ Ｐゴシック" charset="0"/>
              </a:rPr>
              <a:t> and T</a:t>
            </a:r>
            <a:r>
              <a:rPr lang="en-US" sz="2200" baseline="50000">
                <a:solidFill>
                  <a:srgbClr val="996633"/>
                </a:solidFill>
                <a:ea typeface="ＭＳ Ｐゴシック" charset="0"/>
                <a:cs typeface="ＭＳ Ｐゴシック" charset="0"/>
              </a:rPr>
              <a:t>B</a:t>
            </a:r>
            <a:r>
              <a:rPr lang="en-US" sz="2200">
                <a:ea typeface="ＭＳ Ｐゴシック" charset="0"/>
                <a:cs typeface="ＭＳ Ｐゴシック" charset="0"/>
              </a:rPr>
              <a:t> denote two different technologies characterized by the fact that the intensity of the specific investment of agents </a:t>
            </a:r>
            <a:r>
              <a:rPr lang="en-US" sz="2200">
                <a:solidFill>
                  <a:srgbClr val="006633"/>
                </a:solidFill>
                <a:ea typeface="ＭＳ Ｐゴシック" charset="0"/>
                <a:cs typeface="ＭＳ Ｐゴシック" charset="0"/>
              </a:rPr>
              <a:t>G</a:t>
            </a:r>
            <a:r>
              <a:rPr lang="en-US" sz="2200">
                <a:ea typeface="ＭＳ Ｐゴシック" charset="0"/>
                <a:cs typeface="ＭＳ Ｐゴシック" charset="0"/>
              </a:rPr>
              <a:t> with respect to agents </a:t>
            </a:r>
            <a:r>
              <a:rPr lang="en-US" sz="2200">
                <a:solidFill>
                  <a:srgbClr val="996633"/>
                </a:solidFill>
                <a:ea typeface="ＭＳ Ｐゴシック" charset="0"/>
                <a:cs typeface="ＭＳ Ｐゴシック" charset="0"/>
              </a:rPr>
              <a:t>B</a:t>
            </a:r>
            <a:r>
              <a:rPr lang="en-US" sz="2200">
                <a:ea typeface="ＭＳ Ｐゴシック" charset="0"/>
                <a:cs typeface="ＭＳ Ｐゴシック" charset="0"/>
              </a:rPr>
              <a:t> is relatively higher in T</a:t>
            </a:r>
            <a:r>
              <a:rPr lang="en-US" sz="2200" baseline="50000">
                <a:solidFill>
                  <a:srgbClr val="006633"/>
                </a:solidFill>
                <a:ea typeface="ＭＳ Ｐゴシック" charset="0"/>
                <a:cs typeface="ＭＳ Ｐゴシック" charset="0"/>
              </a:rPr>
              <a:t>G</a:t>
            </a:r>
            <a:r>
              <a:rPr lang="en-US" sz="2200">
                <a:ea typeface="ＭＳ Ｐゴシック" charset="0"/>
                <a:cs typeface="ＭＳ Ｐゴシック" charset="0"/>
              </a:rPr>
              <a:t> than in T</a:t>
            </a:r>
            <a:r>
              <a:rPr lang="en-US" sz="2200" baseline="50000">
                <a:solidFill>
                  <a:srgbClr val="996633"/>
                </a:solidFill>
                <a:ea typeface="ＭＳ Ｐゴシック" charset="0"/>
                <a:cs typeface="ＭＳ Ｐゴシック" charset="0"/>
              </a:rPr>
              <a:t>B</a:t>
            </a:r>
            <a:r>
              <a:rPr lang="en-US" sz="2200">
                <a:ea typeface="ＭＳ Ｐゴシック" charset="0"/>
                <a:cs typeface="ＭＳ Ｐゴシック" charset="0"/>
              </a:rPr>
              <a:t> </a:t>
            </a:r>
          </a:p>
          <a:p>
            <a:pPr marL="571500" indent="-571500">
              <a:lnSpc>
                <a:spcPct val="90000"/>
              </a:lnSpc>
              <a:spcBef>
                <a:spcPct val="50000"/>
              </a:spcBef>
              <a:buClr>
                <a:schemeClr val="accent2"/>
              </a:buClr>
            </a:pPr>
            <a:r>
              <a:rPr lang="en-US" sz="2200" dirty="0">
                <a:ea typeface="ＭＳ Ｐゴシック" charset="0"/>
                <a:cs typeface="ＭＳ Ｐゴシック" charset="0"/>
              </a:rPr>
              <a:t>Denote by </a:t>
            </a:r>
            <a:r>
              <a:rPr lang="en-US" sz="2200" dirty="0">
                <a:solidFill>
                  <a:srgbClr val="0000FF"/>
                </a:solidFill>
                <a:ea typeface="ＭＳ Ｐゴシック" charset="0"/>
                <a:cs typeface="ＭＳ Ｐゴシック" charset="0"/>
              </a:rPr>
              <a:t>x</a:t>
            </a:r>
            <a:r>
              <a:rPr lang="en-US" sz="2200" dirty="0">
                <a:ea typeface="ＭＳ Ｐゴシック" charset="0"/>
                <a:cs typeface="ＭＳ Ｐゴシック" charset="0"/>
              </a:rPr>
              <a:t> the </a:t>
            </a:r>
            <a:r>
              <a:rPr lang="en-US" sz="2200" dirty="0">
                <a:solidFill>
                  <a:schemeClr val="accent2"/>
                </a:solidFill>
                <a:ea typeface="ＭＳ Ｐゴシック" charset="0"/>
                <a:cs typeface="ＭＳ Ｐゴシック" charset="0"/>
              </a:rPr>
              <a:t>extra-agency cost</a:t>
            </a:r>
            <a:r>
              <a:rPr lang="en-US" sz="2200" dirty="0">
                <a:ea typeface="ＭＳ Ｐゴシック" charset="0"/>
                <a:cs typeface="ＭＳ Ｐゴシック" charset="0"/>
              </a:rPr>
              <a:t> that </a:t>
            </a:r>
            <a:r>
              <a:rPr lang="en-US" sz="2200" dirty="0">
                <a:solidFill>
                  <a:srgbClr val="006633"/>
                </a:solidFill>
                <a:ea typeface="ＭＳ Ｐゴシック" charset="0"/>
                <a:cs typeface="ＭＳ Ｐゴシック" charset="0"/>
              </a:rPr>
              <a:t>G</a:t>
            </a:r>
            <a:r>
              <a:rPr lang="en-US" sz="2200" dirty="0">
                <a:solidFill>
                  <a:srgbClr val="00FF00"/>
                </a:solidFill>
                <a:ea typeface="ＭＳ Ｐゴシック" charset="0"/>
                <a:cs typeface="ＭＳ Ｐゴシック" charset="0"/>
              </a:rPr>
              <a:t> </a:t>
            </a:r>
            <a:r>
              <a:rPr lang="en-US" sz="2200" dirty="0">
                <a:ea typeface="ＭＳ Ｐゴシック" charset="0"/>
                <a:cs typeface="ＭＳ Ｐゴシック" charset="0"/>
              </a:rPr>
              <a:t>must pay to induce </a:t>
            </a:r>
            <a:r>
              <a:rPr lang="en-US" sz="2200" dirty="0">
                <a:solidFill>
                  <a:srgbClr val="996633"/>
                </a:solidFill>
                <a:ea typeface="ＭＳ Ｐゴシック" charset="0"/>
                <a:cs typeface="ＭＳ Ｐゴシック" charset="0"/>
              </a:rPr>
              <a:t>B </a:t>
            </a:r>
            <a:r>
              <a:rPr lang="en-US" sz="2200" dirty="0">
                <a:ea typeface="ＭＳ Ｐゴシック" charset="0"/>
                <a:cs typeface="ＭＳ Ｐゴシック" charset="0"/>
              </a:rPr>
              <a:t>to invest in capabilities when </a:t>
            </a:r>
            <a:r>
              <a:rPr lang="en-US" sz="2200" dirty="0">
                <a:solidFill>
                  <a:srgbClr val="006633"/>
                </a:solidFill>
                <a:ea typeface="ＭＳ Ｐゴシック" charset="0"/>
                <a:cs typeface="ＭＳ Ｐゴシック" charset="0"/>
              </a:rPr>
              <a:t>G</a:t>
            </a:r>
            <a:r>
              <a:rPr lang="en-US" sz="2200" dirty="0">
                <a:ea typeface="ＭＳ Ｐゴシック" charset="0"/>
                <a:cs typeface="ＭＳ Ｐゴシック" charset="0"/>
              </a:rPr>
              <a:t> owns A</a:t>
            </a:r>
          </a:p>
          <a:p>
            <a:pPr marL="571500" indent="-571500">
              <a:lnSpc>
                <a:spcPct val="90000"/>
              </a:lnSpc>
              <a:spcBef>
                <a:spcPct val="50000"/>
              </a:spcBef>
              <a:buClr>
                <a:schemeClr val="accent2"/>
              </a:buClr>
            </a:pPr>
            <a:r>
              <a:rPr lang="en-US" sz="2200" dirty="0">
                <a:ea typeface="ＭＳ Ｐゴシック" charset="0"/>
                <a:cs typeface="ＭＳ Ｐゴシック" charset="0"/>
              </a:rPr>
              <a:t>Denote by </a:t>
            </a:r>
            <a:r>
              <a:rPr lang="en-US" sz="2200" dirty="0">
                <a:solidFill>
                  <a:srgbClr val="0000FF"/>
                </a:solidFill>
                <a:ea typeface="ＭＳ Ｐゴシック" charset="0"/>
                <a:cs typeface="ＭＳ Ｐゴシック" charset="0"/>
              </a:rPr>
              <a:t>y</a:t>
            </a:r>
            <a:r>
              <a:rPr lang="en-US" sz="2200" dirty="0">
                <a:solidFill>
                  <a:srgbClr val="FF0066"/>
                </a:solidFill>
                <a:ea typeface="ＭＳ Ｐゴシック" charset="0"/>
                <a:cs typeface="ＭＳ Ｐゴシック" charset="0"/>
              </a:rPr>
              <a:t> </a:t>
            </a:r>
            <a:r>
              <a:rPr lang="en-US" sz="2200" dirty="0">
                <a:ea typeface="ＭＳ Ｐゴシック" charset="0"/>
                <a:cs typeface="ＭＳ Ｐゴシック" charset="0"/>
              </a:rPr>
              <a:t>the </a:t>
            </a:r>
            <a:r>
              <a:rPr lang="en-US" sz="2200" dirty="0">
                <a:solidFill>
                  <a:schemeClr val="accent2"/>
                </a:solidFill>
                <a:ea typeface="ＭＳ Ｐゴシック" charset="0"/>
                <a:cs typeface="ＭＳ Ｐゴシック" charset="0"/>
              </a:rPr>
              <a:t>extra-agency cost</a:t>
            </a:r>
            <a:r>
              <a:rPr lang="en-US" sz="2200" dirty="0">
                <a:ea typeface="ＭＳ Ｐゴシック" charset="0"/>
                <a:cs typeface="ＭＳ Ｐゴシック" charset="0"/>
              </a:rPr>
              <a:t> that </a:t>
            </a:r>
            <a:r>
              <a:rPr lang="en-US" sz="2200" dirty="0">
                <a:solidFill>
                  <a:srgbClr val="996633"/>
                </a:solidFill>
                <a:ea typeface="ＭＳ Ｐゴシック" charset="0"/>
                <a:cs typeface="ＭＳ Ｐゴシック" charset="0"/>
              </a:rPr>
              <a:t>B</a:t>
            </a:r>
            <a:r>
              <a:rPr lang="en-US" sz="2200" dirty="0">
                <a:ea typeface="ＭＳ Ｐゴシック" charset="0"/>
                <a:cs typeface="ＭＳ Ｐゴシック" charset="0"/>
              </a:rPr>
              <a:t> must pay to induce </a:t>
            </a:r>
            <a:r>
              <a:rPr lang="en-US" sz="2200" dirty="0">
                <a:solidFill>
                  <a:srgbClr val="006633"/>
                </a:solidFill>
                <a:ea typeface="ＭＳ Ｐゴシック" charset="0"/>
                <a:cs typeface="ＭＳ Ｐゴシック" charset="0"/>
              </a:rPr>
              <a:t>G</a:t>
            </a:r>
            <a:r>
              <a:rPr lang="en-US" sz="2200" dirty="0">
                <a:ea typeface="ＭＳ Ｐゴシック" charset="0"/>
                <a:cs typeface="ＭＳ Ｐゴシック" charset="0"/>
              </a:rPr>
              <a:t> to invest in capabilities when </a:t>
            </a:r>
            <a:r>
              <a:rPr lang="en-US" sz="2200" dirty="0">
                <a:solidFill>
                  <a:srgbClr val="996633"/>
                </a:solidFill>
                <a:ea typeface="ＭＳ Ｐゴシック" charset="0"/>
                <a:cs typeface="ＭＳ Ｐゴシック" charset="0"/>
              </a:rPr>
              <a:t>B</a:t>
            </a:r>
            <a:r>
              <a:rPr lang="en-US" sz="2200" dirty="0">
                <a:ea typeface="ＭＳ Ｐゴシック" charset="0"/>
                <a:cs typeface="ＭＳ Ｐゴシック" charset="0"/>
              </a:rPr>
              <a:t> owns A </a:t>
            </a:r>
          </a:p>
          <a:p>
            <a:pPr marL="1371600" lvl="2" indent="-457200">
              <a:lnSpc>
                <a:spcPct val="90000"/>
              </a:lnSpc>
              <a:buFontTx/>
              <a:buNone/>
            </a:pPr>
            <a:endParaRPr lang="it-IT" sz="2000" dirty="0">
              <a:ea typeface="ヒラギノ角ゴ Pro W3" pitchFamily="-107" charset="-128"/>
              <a:cs typeface="ヒラギノ角ゴ Pro W3" pitchFamily="-107" charset="-128"/>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it-IT" sz="2700" dirty="0">
                <a:ea typeface="ＭＳ Ｐゴシック" charset="0"/>
                <a:cs typeface="ＭＳ Ｐゴシック" charset="0"/>
              </a:rPr>
              <a:t> </a:t>
            </a:r>
          </a:p>
        </p:txBody>
      </p:sp>
      <p:sp>
        <p:nvSpPr>
          <p:cNvPr id="176131" name="Rectangle 3"/>
          <p:cNvSpPr>
            <a:spLocks noGrp="1" noChangeArrowheads="1"/>
          </p:cNvSpPr>
          <p:nvPr>
            <p:ph type="body" idx="1"/>
          </p:nvPr>
        </p:nvSpPr>
        <p:spPr>
          <a:xfrm>
            <a:off x="304800" y="2971800"/>
            <a:ext cx="8610600" cy="3581400"/>
          </a:xfrm>
          <a:solidFill>
            <a:srgbClr val="FFFFFF"/>
          </a:solidFill>
        </p:spPr>
        <p:txBody>
          <a:bodyPr/>
          <a:lstStyle/>
          <a:p>
            <a:pPr>
              <a:lnSpc>
                <a:spcPct val="90000"/>
              </a:lnSpc>
              <a:buFontTx/>
              <a:buNone/>
            </a:pPr>
            <a:r>
              <a:rPr lang="it-IT" sz="2200" b="1" dirty="0">
                <a:solidFill>
                  <a:schemeClr val="bg2"/>
                </a:solidFill>
                <a:ea typeface="ＭＳ Ｐゴシック" charset="0"/>
                <a:cs typeface="ＭＳ Ｐゴシック" charset="0"/>
              </a:rPr>
              <a:t>	</a:t>
            </a:r>
            <a:r>
              <a:rPr lang="it-IT" sz="1900" b="1" dirty="0">
                <a:solidFill>
                  <a:schemeClr val="bg2"/>
                </a:solidFill>
                <a:ea typeface="ＭＳ Ｐゴシック" charset="0"/>
                <a:cs typeface="ＭＳ Ｐゴシック" charset="0"/>
              </a:rPr>
              <a:t> </a:t>
            </a:r>
            <a:r>
              <a:rPr lang="it-IT" sz="1900" b="1" dirty="0">
                <a:solidFill>
                  <a:srgbClr val="FF0000"/>
                </a:solidFill>
                <a:ea typeface="ＭＳ Ｐゴシック" charset="0"/>
                <a:cs typeface="ＭＳ Ｐゴシック" charset="0"/>
              </a:rPr>
              <a:t>Given an (</a:t>
            </a:r>
            <a:r>
              <a:rPr lang="it-IT" sz="1900" b="1" dirty="0" err="1">
                <a:solidFill>
                  <a:srgbClr val="FF0000"/>
                </a:solidFill>
                <a:ea typeface="ＭＳ Ｐゴシック" charset="0"/>
                <a:cs typeface="ＭＳ Ｐゴシック" charset="0"/>
              </a:rPr>
              <a:t>optimal</a:t>
            </a:r>
            <a:r>
              <a:rPr lang="it-IT" sz="1900" b="1" dirty="0">
                <a:solidFill>
                  <a:srgbClr val="FF0000"/>
                </a:solidFill>
                <a:ea typeface="ＭＳ Ｐゴシック" charset="0"/>
                <a:cs typeface="ＭＳ Ｐゴシック" charset="0"/>
              </a:rPr>
              <a:t>) </a:t>
            </a:r>
            <a:r>
              <a:rPr lang="it-IT" sz="1900" b="1" dirty="0" err="1">
                <a:solidFill>
                  <a:srgbClr val="FF0000"/>
                </a:solidFill>
                <a:ea typeface="ＭＳ Ｐゴシック" charset="0"/>
                <a:cs typeface="ＭＳ Ｐゴシック" charset="0"/>
              </a:rPr>
              <a:t>technology</a:t>
            </a:r>
            <a:r>
              <a:rPr lang="it-IT" sz="1900" b="1" dirty="0">
                <a:solidFill>
                  <a:schemeClr val="bg2"/>
                </a:solidFill>
                <a:ea typeface="ＭＳ Ｐゴシック" charset="0"/>
                <a:cs typeface="ＭＳ Ｐゴシック" charset="0"/>
              </a:rPr>
              <a:t>  </a:t>
            </a:r>
            <a:r>
              <a:rPr lang="it-IT" sz="1900" b="1" dirty="0">
                <a:ea typeface="ＭＳ Ｐゴシック" charset="0"/>
                <a:cs typeface="ＭＳ Ｐゴシック" charset="0"/>
              </a:rPr>
              <a:t>T, </a:t>
            </a:r>
            <a:r>
              <a:rPr lang="it-IT" sz="1900" b="1" dirty="0" err="1">
                <a:ea typeface="ＭＳ Ｐゴシック" charset="0"/>
                <a:cs typeface="ＭＳ Ｐゴシック" charset="0"/>
              </a:rPr>
              <a:t>defined</a:t>
            </a:r>
            <a:r>
              <a:rPr lang="it-IT" sz="1900" b="1" dirty="0">
                <a:ea typeface="ＭＳ Ｐゴシック" charset="0"/>
                <a:cs typeface="ＭＳ Ｐゴシック" charset="0"/>
              </a:rPr>
              <a:t> by </a:t>
            </a:r>
            <a:r>
              <a:rPr lang="en-US" sz="2000" dirty="0">
                <a:ea typeface="ＭＳ Ｐゴシック" charset="0"/>
                <a:cs typeface="ＭＳ Ｐゴシック" charset="0"/>
              </a:rPr>
              <a:t>(I</a:t>
            </a:r>
            <a:r>
              <a:rPr lang="en-US" sz="2000" baseline="-25000" dirty="0">
                <a:ea typeface="ＭＳ Ｐゴシック" charset="0"/>
                <a:cs typeface="ＭＳ Ｐゴシック" charset="0"/>
              </a:rPr>
              <a:t>G</a:t>
            </a:r>
            <a:r>
              <a:rPr lang="en-US" sz="2000" dirty="0">
                <a:ea typeface="ＭＳ Ｐゴシック" charset="0"/>
                <a:cs typeface="ＭＳ Ｐゴシック" charset="0"/>
              </a:rPr>
              <a:t>, I</a:t>
            </a:r>
            <a:r>
              <a:rPr lang="en-US" sz="2000" baseline="-25000" dirty="0">
                <a:ea typeface="ＭＳ Ｐゴシック" charset="0"/>
                <a:cs typeface="ＭＳ Ｐゴシック" charset="0"/>
              </a:rPr>
              <a:t>B</a:t>
            </a:r>
            <a:r>
              <a:rPr lang="en-US" sz="2000" dirty="0">
                <a:ea typeface="ＭＳ Ｐゴシック" charset="0"/>
                <a:cs typeface="ＭＳ Ｐゴシック" charset="0"/>
              </a:rPr>
              <a:t>) </a:t>
            </a:r>
            <a:r>
              <a:rPr lang="it-IT" sz="1900" b="1" dirty="0">
                <a:ea typeface="ＭＳ Ｐゴシック" charset="0"/>
                <a:cs typeface="ＭＳ Ｐゴシック" charset="0"/>
              </a:rPr>
              <a:t>, </a:t>
            </a:r>
            <a:r>
              <a:rPr lang="en-US" sz="1900" b="1" dirty="0">
                <a:ea typeface="ＭＳ Ｐゴシック" charset="0"/>
                <a:cs typeface="ＭＳ Ｐゴシック" charset="0"/>
              </a:rPr>
              <a:t>property rights over assets A will be attributed:</a:t>
            </a:r>
          </a:p>
          <a:p>
            <a:pPr>
              <a:lnSpc>
                <a:spcPct val="90000"/>
              </a:lnSpc>
              <a:buFontTx/>
              <a:buNone/>
            </a:pPr>
            <a:r>
              <a:rPr lang="en-US" sz="1900" b="1" dirty="0">
                <a:solidFill>
                  <a:schemeClr val="bg2"/>
                </a:solidFill>
                <a:ea typeface="ＭＳ Ｐゴシック" charset="0"/>
                <a:cs typeface="ＭＳ Ｐゴシック" charset="0"/>
              </a:rPr>
              <a:t> </a:t>
            </a:r>
          </a:p>
          <a:p>
            <a:pPr>
              <a:lnSpc>
                <a:spcPct val="90000"/>
              </a:lnSpc>
              <a:buFontTx/>
              <a:buNone/>
            </a:pPr>
            <a:r>
              <a:rPr lang="en-US" sz="1900" dirty="0">
                <a:ea typeface="ＭＳ Ｐゴシック" charset="0"/>
                <a:cs typeface="ＭＳ Ｐゴシック" charset="0"/>
              </a:rPr>
              <a:t>	to agents </a:t>
            </a:r>
            <a:r>
              <a:rPr lang="en-US" sz="1900" dirty="0">
                <a:solidFill>
                  <a:srgbClr val="006633"/>
                </a:solidFill>
                <a:ea typeface="ＭＳ Ｐゴシック" charset="0"/>
                <a:cs typeface="ＭＳ Ｐゴシック" charset="0"/>
              </a:rPr>
              <a:t>G </a:t>
            </a:r>
            <a:r>
              <a:rPr lang="en-US" sz="1900" dirty="0">
                <a:ea typeface="ＭＳ Ｐゴシック" charset="0"/>
                <a:cs typeface="ＭＳ Ｐゴシック" charset="0"/>
              </a:rPr>
              <a:t>when the benefit U(P</a:t>
            </a:r>
            <a:r>
              <a:rPr lang="en-US" sz="1900" baseline="50000" dirty="0">
                <a:solidFill>
                  <a:srgbClr val="006633"/>
                </a:solidFill>
                <a:ea typeface="ＭＳ Ｐゴシック" charset="0"/>
                <a:cs typeface="ＭＳ Ｐゴシック" charset="0"/>
              </a:rPr>
              <a:t>G</a:t>
            </a:r>
            <a:r>
              <a:rPr lang="en-US" sz="1900" dirty="0">
                <a:ea typeface="ＭＳ Ｐゴシック" charset="0"/>
                <a:cs typeface="ＭＳ Ｐゴシック" charset="0"/>
              </a:rPr>
              <a:t>) of the property rights structure P</a:t>
            </a:r>
            <a:r>
              <a:rPr lang="en-US" sz="1900" baseline="50000" dirty="0">
                <a:solidFill>
                  <a:srgbClr val="006633"/>
                </a:solidFill>
                <a:ea typeface="ＭＳ Ｐゴシック" charset="0"/>
                <a:cs typeface="ＭＳ Ｐゴシック" charset="0"/>
              </a:rPr>
              <a:t>G</a:t>
            </a:r>
            <a:r>
              <a:rPr lang="en-US" sz="1900" dirty="0">
                <a:ea typeface="ＭＳ Ｐゴシック" charset="0"/>
                <a:cs typeface="ＭＳ Ｐゴシック" charset="0"/>
              </a:rPr>
              <a:t> exceeds the benefit U(P</a:t>
            </a:r>
            <a:r>
              <a:rPr lang="en-US" sz="1900" baseline="50000" dirty="0">
                <a:solidFill>
                  <a:srgbClr val="996633"/>
                </a:solidFill>
                <a:ea typeface="ＭＳ Ｐゴシック" charset="0"/>
                <a:cs typeface="ＭＳ Ｐゴシック" charset="0"/>
              </a:rPr>
              <a:t>B</a:t>
            </a:r>
            <a:r>
              <a:rPr lang="en-US" sz="1900" dirty="0">
                <a:ea typeface="ＭＳ Ｐゴシック" charset="0"/>
                <a:cs typeface="ＭＳ Ｐゴシック" charset="0"/>
              </a:rPr>
              <a:t>) of the property rights structure P</a:t>
            </a:r>
            <a:r>
              <a:rPr lang="en-US" sz="1900" baseline="50000" dirty="0">
                <a:solidFill>
                  <a:srgbClr val="996633"/>
                </a:solidFill>
                <a:ea typeface="ＭＳ Ｐゴシック" charset="0"/>
                <a:cs typeface="ＭＳ Ｐゴシック" charset="0"/>
              </a:rPr>
              <a:t>B</a:t>
            </a:r>
            <a:r>
              <a:rPr lang="en-US" sz="1900" dirty="0">
                <a:ea typeface="ＭＳ Ｐゴシック" charset="0"/>
                <a:cs typeface="ＭＳ Ｐゴシック" charset="0"/>
              </a:rPr>
              <a:t>, that is when </a:t>
            </a:r>
            <a:r>
              <a:rPr lang="en-US" sz="2000" dirty="0">
                <a:ea typeface="ＭＳ Ｐゴシック" charset="0"/>
                <a:cs typeface="ＭＳ Ｐゴシック" charset="0"/>
              </a:rPr>
              <a:t>R</a:t>
            </a:r>
            <a:r>
              <a:rPr lang="en-US" sz="2000" baseline="-25000" dirty="0">
                <a:solidFill>
                  <a:srgbClr val="006633"/>
                </a:solidFill>
                <a:ea typeface="ＭＳ Ｐゴシック" charset="0"/>
                <a:cs typeface="ＭＳ Ｐゴシック" charset="0"/>
              </a:rPr>
              <a:t>G</a:t>
            </a:r>
            <a:r>
              <a:rPr lang="en-US" sz="1900" dirty="0">
                <a:ea typeface="ＭＳ Ｐゴシック" charset="0"/>
                <a:cs typeface="ＭＳ Ｐゴシック" charset="0"/>
              </a:rPr>
              <a:t> ≥ </a:t>
            </a:r>
            <a:r>
              <a:rPr lang="en-US" sz="2000" dirty="0">
                <a:ea typeface="ＭＳ Ｐゴシック" charset="0"/>
                <a:cs typeface="ＭＳ Ｐゴシック" charset="0"/>
              </a:rPr>
              <a:t>R</a:t>
            </a:r>
            <a:r>
              <a:rPr lang="en-US" sz="2000" baseline="-25000" dirty="0">
                <a:solidFill>
                  <a:srgbClr val="996633"/>
                </a:solidFill>
                <a:ea typeface="ＭＳ Ｐゴシック" charset="0"/>
                <a:cs typeface="ＭＳ Ｐゴシック" charset="0"/>
              </a:rPr>
              <a:t>B</a:t>
            </a:r>
            <a:r>
              <a:rPr lang="en-US" sz="2000" dirty="0">
                <a:ea typeface="ＭＳ Ｐゴシック" charset="0"/>
                <a:cs typeface="ＭＳ Ｐゴシック" charset="0"/>
              </a:rPr>
              <a:t>,</a:t>
            </a:r>
            <a:r>
              <a:rPr lang="en-US" sz="2000" dirty="0">
                <a:solidFill>
                  <a:srgbClr val="996633"/>
                </a:solidFill>
                <a:ea typeface="ＭＳ Ｐゴシック" charset="0"/>
                <a:cs typeface="ＭＳ Ｐゴシック" charset="0"/>
              </a:rPr>
              <a:t>    </a:t>
            </a:r>
            <a:r>
              <a:rPr lang="en-US" sz="2000" baseline="-25000" dirty="0">
                <a:solidFill>
                  <a:srgbClr val="996633"/>
                </a:solidFill>
                <a:ea typeface="ＭＳ Ｐゴシック" charset="0"/>
                <a:cs typeface="ＭＳ Ｐゴシック" charset="0"/>
              </a:rPr>
              <a:t> </a:t>
            </a:r>
            <a:r>
              <a:rPr lang="en-US" sz="2000" dirty="0">
                <a:ea typeface="ＭＳ Ｐゴシック" charset="0"/>
                <a:cs typeface="ＭＳ Ｐゴシック" charset="0"/>
              </a:rPr>
              <a:t>or</a:t>
            </a:r>
            <a:r>
              <a:rPr lang="en-GB" sz="1900" dirty="0">
                <a:ea typeface="ＭＳ Ｐゴシック" charset="0"/>
                <a:cs typeface="ＭＳ Ｐゴシック" charset="0"/>
              </a:rPr>
              <a:t>:     </a:t>
            </a:r>
          </a:p>
          <a:p>
            <a:pPr>
              <a:lnSpc>
                <a:spcPct val="90000"/>
              </a:lnSpc>
              <a:buFontTx/>
              <a:buNone/>
            </a:pPr>
            <a:r>
              <a:rPr lang="en-GB" sz="1900" dirty="0">
                <a:ea typeface="ＭＳ Ｐゴシック" charset="0"/>
                <a:cs typeface="ＭＳ Ｐゴシック" charset="0"/>
              </a:rPr>
              <a:t>(3)	</a:t>
            </a:r>
            <a:r>
              <a:rPr lang="en-GB" sz="1900" dirty="0">
                <a:solidFill>
                  <a:srgbClr val="0000FF"/>
                </a:solidFill>
                <a:ea typeface="ＭＳ Ｐゴシック" charset="0"/>
                <a:cs typeface="ＭＳ Ｐゴシック" charset="0"/>
              </a:rPr>
              <a:t>        </a:t>
            </a:r>
            <a:r>
              <a:rPr lang="en-US" sz="1900" dirty="0" err="1">
                <a:solidFill>
                  <a:srgbClr val="0000FF"/>
                </a:solidFill>
                <a:ea typeface="ＭＳ Ｐゴシック" charset="0"/>
                <a:cs typeface="ＭＳ Ｐゴシック" charset="0"/>
              </a:rPr>
              <a:t>y</a:t>
            </a:r>
            <a:r>
              <a:rPr lang="en-US" sz="2000" dirty="0" err="1">
                <a:ea typeface="ＭＳ Ｐゴシック" charset="0"/>
                <a:cs typeface="ＭＳ Ｐゴシック" charset="0"/>
              </a:rPr>
              <a:t>I</a:t>
            </a:r>
            <a:r>
              <a:rPr lang="en-US" sz="2000" baseline="-25000" dirty="0" err="1">
                <a:solidFill>
                  <a:srgbClr val="006633"/>
                </a:solidFill>
                <a:ea typeface="ＭＳ Ｐゴシック" charset="0"/>
                <a:cs typeface="ＭＳ Ｐゴシック" charset="0"/>
              </a:rPr>
              <a:t>G</a:t>
            </a:r>
            <a:r>
              <a:rPr lang="en-US" sz="1900" dirty="0">
                <a:ea typeface="ＭＳ Ｐゴシック" charset="0"/>
                <a:cs typeface="ＭＳ Ｐゴシック" charset="0"/>
              </a:rPr>
              <a:t> ≥ </a:t>
            </a:r>
            <a:r>
              <a:rPr lang="en-US" sz="1900" dirty="0">
                <a:solidFill>
                  <a:srgbClr val="0000FF"/>
                </a:solidFill>
                <a:ea typeface="ＭＳ Ｐゴシック" charset="0"/>
                <a:cs typeface="ＭＳ Ｐゴシック" charset="0"/>
              </a:rPr>
              <a:t>x </a:t>
            </a:r>
            <a:r>
              <a:rPr lang="en-US" sz="2000" dirty="0">
                <a:ea typeface="ＭＳ Ｐゴシック" charset="0"/>
                <a:cs typeface="ＭＳ Ｐゴシック" charset="0"/>
              </a:rPr>
              <a:t>I</a:t>
            </a:r>
            <a:r>
              <a:rPr lang="en-US" sz="2000" baseline="-25000" dirty="0">
                <a:solidFill>
                  <a:srgbClr val="996633"/>
                </a:solidFill>
                <a:ea typeface="ＭＳ Ｐゴシック" charset="0"/>
                <a:cs typeface="ＭＳ Ｐゴシック" charset="0"/>
              </a:rPr>
              <a:t>B                     </a:t>
            </a:r>
            <a:r>
              <a:rPr lang="en-GB" sz="2600" dirty="0">
                <a:solidFill>
                  <a:srgbClr val="FF0000"/>
                </a:solidFill>
                <a:latin typeface="Geneva" pitchFamily="-107" charset="0"/>
                <a:ea typeface="ＭＳ Ｐゴシック" charset="0"/>
                <a:cs typeface="ＭＳ Ｐゴシック" charset="0"/>
              </a:rPr>
              <a:t>-----&gt; </a:t>
            </a:r>
            <a:r>
              <a:rPr lang="en-US" sz="1900" dirty="0">
                <a:ea typeface="ＭＳ Ｐゴシック" charset="0"/>
                <a:cs typeface="ＭＳ Ｐゴシック" charset="0"/>
              </a:rPr>
              <a:t>P</a:t>
            </a:r>
            <a:r>
              <a:rPr lang="en-US" sz="1900" baseline="50000" dirty="0">
                <a:solidFill>
                  <a:srgbClr val="006633"/>
                </a:solidFill>
                <a:ea typeface="ＭＳ Ｐゴシック" charset="0"/>
                <a:cs typeface="ＭＳ Ｐゴシック" charset="0"/>
              </a:rPr>
              <a:t>G</a:t>
            </a:r>
            <a:r>
              <a:rPr lang="en-GB" sz="2600" dirty="0">
                <a:solidFill>
                  <a:srgbClr val="FF0000"/>
                </a:solidFill>
                <a:latin typeface="Geneva" pitchFamily="-107" charset="0"/>
                <a:ea typeface="ＭＳ Ｐゴシック" charset="0"/>
                <a:cs typeface="ＭＳ Ｐゴシック" charset="0"/>
              </a:rPr>
              <a:t> </a:t>
            </a:r>
            <a:endParaRPr lang="en-US" sz="1900" baseline="-25000" dirty="0">
              <a:ea typeface="ＭＳ Ｐゴシック" charset="0"/>
              <a:cs typeface="ＭＳ Ｐゴシック" charset="0"/>
            </a:endParaRPr>
          </a:p>
          <a:p>
            <a:pPr algn="ctr">
              <a:lnSpc>
                <a:spcPct val="90000"/>
              </a:lnSpc>
              <a:buFontTx/>
              <a:buNone/>
            </a:pPr>
            <a:r>
              <a:rPr lang="en-US" sz="1900" dirty="0">
                <a:ea typeface="ＭＳ Ｐゴシック" charset="0"/>
                <a:cs typeface="ＭＳ Ｐゴシック" charset="0"/>
              </a:rPr>
              <a:t>	to agents </a:t>
            </a:r>
            <a:r>
              <a:rPr lang="en-US" sz="1900" dirty="0">
                <a:solidFill>
                  <a:srgbClr val="996633"/>
                </a:solidFill>
                <a:ea typeface="ＭＳ Ｐゴシック" charset="0"/>
                <a:cs typeface="ＭＳ Ｐゴシック" charset="0"/>
              </a:rPr>
              <a:t>B</a:t>
            </a:r>
            <a:r>
              <a:rPr lang="en-US" sz="1900" dirty="0">
                <a:ea typeface="ＭＳ Ｐゴシック" charset="0"/>
                <a:cs typeface="ＭＳ Ｐゴシック" charset="0"/>
              </a:rPr>
              <a:t> if the benefit U(P</a:t>
            </a:r>
            <a:r>
              <a:rPr lang="en-US" sz="1900" baseline="50000" dirty="0">
                <a:solidFill>
                  <a:srgbClr val="996633"/>
                </a:solidFill>
                <a:ea typeface="ＭＳ Ｐゴシック" charset="0"/>
                <a:cs typeface="ＭＳ Ｐゴシック" charset="0"/>
              </a:rPr>
              <a:t>B</a:t>
            </a:r>
            <a:r>
              <a:rPr lang="en-US" sz="1900" dirty="0">
                <a:ea typeface="ＭＳ Ｐゴシック" charset="0"/>
                <a:cs typeface="ＭＳ Ｐゴシック" charset="0"/>
              </a:rPr>
              <a:t>) of  the property rights structure </a:t>
            </a:r>
            <a:r>
              <a:rPr lang="en-US" sz="2600" dirty="0">
                <a:ea typeface="ＭＳ Ｐゴシック" charset="0"/>
                <a:cs typeface="ＭＳ Ｐゴシック" charset="0"/>
              </a:rPr>
              <a:t> </a:t>
            </a:r>
            <a:r>
              <a:rPr lang="en-US" sz="1900" dirty="0">
                <a:ea typeface="ＭＳ Ｐゴシック" charset="0"/>
                <a:cs typeface="ＭＳ Ｐゴシック" charset="0"/>
              </a:rPr>
              <a:t>P</a:t>
            </a:r>
            <a:r>
              <a:rPr lang="en-US" sz="1900" baseline="50000" dirty="0">
                <a:solidFill>
                  <a:srgbClr val="996633"/>
                </a:solidFill>
                <a:ea typeface="ＭＳ Ｐゴシック" charset="0"/>
                <a:cs typeface="ＭＳ Ｐゴシック" charset="0"/>
              </a:rPr>
              <a:t>B</a:t>
            </a:r>
            <a:r>
              <a:rPr lang="en-US" sz="1900" dirty="0">
                <a:ea typeface="ＭＳ Ｐゴシック" charset="0"/>
                <a:cs typeface="ＭＳ Ｐゴシック" charset="0"/>
              </a:rPr>
              <a:t> </a:t>
            </a:r>
            <a:r>
              <a:rPr lang="en-GB" sz="1900" dirty="0">
                <a:ea typeface="ＭＳ Ｐゴシック" charset="0"/>
                <a:cs typeface="ＭＳ Ｐゴシック" charset="0"/>
              </a:rPr>
              <a:t>is greater that the benefit deriving of the property rights structure</a:t>
            </a:r>
            <a:r>
              <a:rPr lang="en-US" sz="1900" dirty="0">
                <a:ea typeface="ＭＳ Ｐゴシック" charset="0"/>
                <a:cs typeface="ＭＳ Ｐゴシック" charset="0"/>
              </a:rPr>
              <a:t> P</a:t>
            </a:r>
            <a:r>
              <a:rPr lang="en-US" sz="1900" baseline="50000" dirty="0">
                <a:solidFill>
                  <a:srgbClr val="006633"/>
                </a:solidFill>
                <a:ea typeface="ＭＳ Ｐゴシック" charset="0"/>
                <a:cs typeface="ＭＳ Ｐゴシック" charset="0"/>
              </a:rPr>
              <a:t>G</a:t>
            </a:r>
            <a:r>
              <a:rPr lang="en-US" sz="1900" dirty="0">
                <a:ea typeface="ＭＳ Ｐゴシック" charset="0"/>
                <a:cs typeface="ＭＳ Ｐゴシック" charset="0"/>
              </a:rPr>
              <a:t> , i.e. when </a:t>
            </a:r>
            <a:r>
              <a:rPr lang="en-US" sz="2000" dirty="0">
                <a:ea typeface="ＭＳ Ｐゴシック" charset="0"/>
                <a:cs typeface="ＭＳ Ｐゴシック" charset="0"/>
              </a:rPr>
              <a:t>R</a:t>
            </a:r>
            <a:r>
              <a:rPr lang="en-US" sz="2000" baseline="-25000" dirty="0">
                <a:solidFill>
                  <a:srgbClr val="996633"/>
                </a:solidFill>
                <a:ea typeface="ＭＳ Ｐゴシック" charset="0"/>
                <a:cs typeface="ＭＳ Ｐゴシック" charset="0"/>
              </a:rPr>
              <a:t>B</a:t>
            </a:r>
            <a:r>
              <a:rPr lang="en-US" sz="1900" dirty="0">
                <a:ea typeface="ＭＳ Ｐゴシック" charset="0"/>
                <a:cs typeface="ＭＳ Ｐゴシック" charset="0"/>
              </a:rPr>
              <a:t> </a:t>
            </a:r>
            <a:r>
              <a:rPr lang="en-GB" sz="1900" dirty="0">
                <a:ea typeface="ＭＳ Ｐゴシック" charset="0"/>
                <a:cs typeface="ＭＳ Ｐゴシック" charset="0"/>
              </a:rPr>
              <a:t>≥ </a:t>
            </a:r>
            <a:r>
              <a:rPr lang="en-US" sz="1900" dirty="0">
                <a:ea typeface="ＭＳ Ｐゴシック" charset="0"/>
                <a:cs typeface="ＭＳ Ｐゴシック" charset="0"/>
              </a:rPr>
              <a:t>R</a:t>
            </a:r>
            <a:r>
              <a:rPr lang="en-US" sz="1500" dirty="0">
                <a:solidFill>
                  <a:srgbClr val="006633"/>
                </a:solidFill>
                <a:ea typeface="ＭＳ Ｐゴシック" charset="0"/>
                <a:cs typeface="ＭＳ Ｐゴシック" charset="0"/>
              </a:rPr>
              <a:t>G</a:t>
            </a:r>
            <a:r>
              <a:rPr lang="en-US" sz="1900" dirty="0">
                <a:ea typeface="ＭＳ Ｐゴシック" charset="0"/>
                <a:cs typeface="ＭＳ Ｐゴシック" charset="0"/>
              </a:rPr>
              <a:t>,  or:</a:t>
            </a:r>
          </a:p>
          <a:p>
            <a:pPr>
              <a:lnSpc>
                <a:spcPct val="90000"/>
              </a:lnSpc>
              <a:buFontTx/>
              <a:buNone/>
            </a:pPr>
            <a:r>
              <a:rPr lang="en-US" sz="1900" dirty="0">
                <a:ea typeface="ＭＳ Ｐゴシック" charset="0"/>
                <a:cs typeface="ＭＳ Ｐゴシック" charset="0"/>
              </a:rPr>
              <a:t> (4</a:t>
            </a:r>
            <a:r>
              <a:rPr lang="en-US" sz="1900" dirty="0">
                <a:solidFill>
                  <a:srgbClr val="0000FF"/>
                </a:solidFill>
                <a:ea typeface="ＭＳ Ｐゴシック" charset="0"/>
                <a:cs typeface="ＭＳ Ｐゴシック" charset="0"/>
              </a:rPr>
              <a:t>)      x</a:t>
            </a:r>
            <a:r>
              <a:rPr lang="en-US" sz="1900" dirty="0">
                <a:solidFill>
                  <a:schemeClr val="hlink"/>
                </a:solidFill>
                <a:ea typeface="ＭＳ Ｐゴシック" charset="0"/>
                <a:cs typeface="ＭＳ Ｐゴシック" charset="0"/>
              </a:rPr>
              <a:t> </a:t>
            </a:r>
            <a:r>
              <a:rPr lang="en-US" sz="2000" dirty="0">
                <a:ea typeface="ＭＳ Ｐゴシック" charset="0"/>
                <a:cs typeface="ＭＳ Ｐゴシック" charset="0"/>
              </a:rPr>
              <a:t>I</a:t>
            </a:r>
            <a:r>
              <a:rPr lang="en-US" sz="2000" baseline="-25000" dirty="0">
                <a:solidFill>
                  <a:srgbClr val="996633"/>
                </a:solidFill>
                <a:ea typeface="ＭＳ Ｐゴシック" charset="0"/>
                <a:cs typeface="ＭＳ Ｐゴシック" charset="0"/>
              </a:rPr>
              <a:t>B    </a:t>
            </a:r>
            <a:r>
              <a:rPr lang="en-US" sz="1900" dirty="0">
                <a:ea typeface="ＭＳ Ｐゴシック" charset="0"/>
                <a:cs typeface="ＭＳ Ｐゴシック" charset="0"/>
              </a:rPr>
              <a:t>≥</a:t>
            </a:r>
            <a:r>
              <a:rPr lang="en-US" sz="2000" baseline="-25000" dirty="0">
                <a:solidFill>
                  <a:srgbClr val="996633"/>
                </a:solidFill>
                <a:ea typeface="ＭＳ Ｐゴシック" charset="0"/>
                <a:cs typeface="ＭＳ Ｐゴシック" charset="0"/>
              </a:rPr>
              <a:t>    </a:t>
            </a:r>
            <a:r>
              <a:rPr lang="en-US" sz="1900" dirty="0">
                <a:solidFill>
                  <a:srgbClr val="0000FF"/>
                </a:solidFill>
                <a:ea typeface="ＭＳ Ｐゴシック" charset="0"/>
                <a:cs typeface="ＭＳ Ｐゴシック" charset="0"/>
              </a:rPr>
              <a:t>y </a:t>
            </a:r>
            <a:r>
              <a:rPr lang="en-US" sz="2000" dirty="0">
                <a:ea typeface="ＭＳ Ｐゴシック" charset="0"/>
                <a:cs typeface="ＭＳ Ｐゴシック" charset="0"/>
              </a:rPr>
              <a:t>I</a:t>
            </a:r>
            <a:r>
              <a:rPr lang="en-US" sz="2000" baseline="-25000" dirty="0">
                <a:solidFill>
                  <a:srgbClr val="006633"/>
                </a:solidFill>
                <a:ea typeface="ＭＳ Ｐゴシック" charset="0"/>
                <a:cs typeface="ＭＳ Ｐゴシック" charset="0"/>
              </a:rPr>
              <a:t>G</a:t>
            </a:r>
            <a:r>
              <a:rPr lang="en-US" sz="1900" dirty="0">
                <a:ea typeface="ＭＳ Ｐゴシック" charset="0"/>
                <a:cs typeface="ＭＳ Ｐゴシック" charset="0"/>
              </a:rPr>
              <a:t>              </a:t>
            </a:r>
            <a:r>
              <a:rPr lang="en-GB" sz="2600" dirty="0">
                <a:solidFill>
                  <a:srgbClr val="FF0000"/>
                </a:solidFill>
                <a:latin typeface="Geneva" pitchFamily="-107" charset="0"/>
                <a:ea typeface="ＭＳ Ｐゴシック" charset="0"/>
                <a:cs typeface="ＭＳ Ｐゴシック" charset="0"/>
              </a:rPr>
              <a:t>-----&gt;   </a:t>
            </a:r>
            <a:r>
              <a:rPr lang="en-US" sz="1900" dirty="0">
                <a:ea typeface="ＭＳ Ｐゴシック" charset="0"/>
                <a:cs typeface="ＭＳ Ｐゴシック" charset="0"/>
              </a:rPr>
              <a:t>P</a:t>
            </a:r>
            <a:r>
              <a:rPr lang="en-US" sz="1900" baseline="50000" dirty="0">
                <a:solidFill>
                  <a:srgbClr val="996633"/>
                </a:solidFill>
                <a:ea typeface="ＭＳ Ｐゴシック" charset="0"/>
                <a:cs typeface="ＭＳ Ｐゴシック" charset="0"/>
              </a:rPr>
              <a:t>B</a:t>
            </a:r>
            <a:endParaRPr lang="en-GB" sz="1900" baseline="50000" dirty="0">
              <a:solidFill>
                <a:srgbClr val="996633"/>
              </a:solidFill>
              <a:ea typeface="ＭＳ Ｐゴシック" charset="0"/>
              <a:cs typeface="ＭＳ Ｐゴシック" charset="0"/>
            </a:endParaRPr>
          </a:p>
          <a:p>
            <a:pPr>
              <a:lnSpc>
                <a:spcPct val="90000"/>
              </a:lnSpc>
              <a:buFontTx/>
              <a:buNone/>
            </a:pPr>
            <a:endParaRPr lang="en-US" sz="1900" baseline="-25000" dirty="0">
              <a:ea typeface="ＭＳ Ｐゴシック" charset="0"/>
              <a:cs typeface="ＭＳ Ｐゴシック" charset="0"/>
            </a:endParaRPr>
          </a:p>
          <a:p>
            <a:pPr algn="ctr">
              <a:lnSpc>
                <a:spcPct val="90000"/>
              </a:lnSpc>
              <a:buFontTx/>
              <a:buNone/>
            </a:pPr>
            <a:endParaRPr lang="en-US" sz="1900" dirty="0">
              <a:ea typeface="ＭＳ Ｐゴシック" charset="0"/>
              <a:cs typeface="ＭＳ Ｐゴシック" charset="0"/>
            </a:endParaRPr>
          </a:p>
          <a:p>
            <a:pPr>
              <a:lnSpc>
                <a:spcPct val="90000"/>
              </a:lnSpc>
              <a:spcBef>
                <a:spcPct val="50000"/>
              </a:spcBef>
              <a:buFontTx/>
              <a:buNone/>
            </a:pPr>
            <a:r>
              <a:rPr lang="en-US" sz="1900" dirty="0">
                <a:ea typeface="ＭＳ Ｐゴシック" charset="0"/>
                <a:cs typeface="ＭＳ Ｐゴシック" charset="0"/>
              </a:rPr>
              <a:t>	</a:t>
            </a:r>
            <a:endParaRPr lang="it-IT" sz="1900" dirty="0">
              <a:ea typeface="ＭＳ Ｐゴシック" charset="0"/>
              <a:cs typeface="ＭＳ Ｐゴシック" charset="0"/>
            </a:endParaRPr>
          </a:p>
        </p:txBody>
      </p:sp>
      <p:sp>
        <p:nvSpPr>
          <p:cNvPr id="176132" name="Rectangle 4"/>
          <p:cNvSpPr>
            <a:spLocks noChangeArrowheads="1"/>
          </p:cNvSpPr>
          <p:nvPr/>
        </p:nvSpPr>
        <p:spPr bwMode="auto">
          <a:xfrm>
            <a:off x="1447800" y="228600"/>
            <a:ext cx="7467600" cy="339725"/>
          </a:xfrm>
          <a:prstGeom prst="rect">
            <a:avLst/>
          </a:prstGeom>
          <a:noFill/>
          <a:ln w="9525">
            <a:noFill/>
            <a:miter lim="800000"/>
            <a:headEnd/>
            <a:tailEnd/>
          </a:ln>
        </p:spPr>
        <p:txBody>
          <a:bodyPr>
            <a:prstTxWarp prst="textNoShape">
              <a:avLst/>
            </a:prstTxWarp>
            <a:spAutoFit/>
          </a:bodyPr>
          <a:lstStyle/>
          <a:p>
            <a:pPr eaLnBrk="1" hangingPunct="1">
              <a:lnSpc>
                <a:spcPct val="90000"/>
              </a:lnSpc>
              <a:spcBef>
                <a:spcPct val="50000"/>
              </a:spcBef>
              <a:buClr>
                <a:schemeClr val="accent2"/>
              </a:buClr>
              <a:buFont typeface="Wingdings" pitchFamily="-107" charset="2"/>
              <a:buNone/>
            </a:pPr>
            <a:endParaRPr lang="it-IT" sz="1800">
              <a:latin typeface="Arial" pitchFamily="-107" charset="0"/>
            </a:endParaRPr>
          </a:p>
        </p:txBody>
      </p:sp>
      <p:sp>
        <p:nvSpPr>
          <p:cNvPr id="176133" name="Rectangle 5"/>
          <p:cNvSpPr>
            <a:spLocks noChangeArrowheads="1"/>
          </p:cNvSpPr>
          <p:nvPr/>
        </p:nvSpPr>
        <p:spPr bwMode="auto">
          <a:xfrm>
            <a:off x="1600200" y="228600"/>
            <a:ext cx="6934200" cy="2520950"/>
          </a:xfrm>
          <a:prstGeom prst="rect">
            <a:avLst/>
          </a:prstGeom>
          <a:solidFill>
            <a:srgbClr val="FFFFFF"/>
          </a:solidFill>
          <a:ln w="9525">
            <a:noFill/>
            <a:miter lim="800000"/>
            <a:headEnd/>
            <a:tailEnd/>
          </a:ln>
        </p:spPr>
        <p:txBody>
          <a:bodyPr>
            <a:prstTxWarp prst="textNoShape">
              <a:avLst/>
            </a:prstTxWarp>
            <a:spAutoFit/>
          </a:bodyPr>
          <a:lstStyle/>
          <a:p>
            <a:pPr marL="342900" indent="-342900" eaLnBrk="1" hangingPunct="1">
              <a:lnSpc>
                <a:spcPct val="90000"/>
              </a:lnSpc>
              <a:spcBef>
                <a:spcPct val="50000"/>
              </a:spcBef>
              <a:buClr>
                <a:schemeClr val="accent2"/>
              </a:buClr>
              <a:buFont typeface="Wingdings" pitchFamily="-107" charset="2"/>
              <a:buNone/>
            </a:pPr>
            <a:r>
              <a:rPr lang="en-US" sz="1900" dirty="0">
                <a:solidFill>
                  <a:srgbClr val="FF0000"/>
                </a:solidFill>
                <a:latin typeface="Arial" pitchFamily="-107" charset="0"/>
              </a:rPr>
              <a:t>Given the property rights</a:t>
            </a:r>
            <a:r>
              <a:rPr lang="en-US" sz="1900" dirty="0">
                <a:latin typeface="Arial" pitchFamily="-107" charset="0"/>
              </a:rPr>
              <a:t> </a:t>
            </a:r>
            <a:r>
              <a:rPr lang="en-US" sz="1900" dirty="0">
                <a:solidFill>
                  <a:schemeClr val="tx2"/>
                </a:solidFill>
                <a:latin typeface="Arial" pitchFamily="-107" charset="0"/>
              </a:rPr>
              <a:t>system </a:t>
            </a:r>
            <a:r>
              <a:rPr lang="en-US" sz="2000" dirty="0">
                <a:solidFill>
                  <a:schemeClr val="tx2"/>
                </a:solidFill>
                <a:latin typeface="Arial" pitchFamily="-107" charset="0"/>
              </a:rPr>
              <a:t>P</a:t>
            </a:r>
            <a:r>
              <a:rPr lang="en-US" sz="2000" baseline="50000" dirty="0">
                <a:solidFill>
                  <a:srgbClr val="006633"/>
                </a:solidFill>
                <a:latin typeface="Arial" pitchFamily="-107" charset="0"/>
              </a:rPr>
              <a:t>G</a:t>
            </a:r>
            <a:r>
              <a:rPr lang="en-US" sz="1900" dirty="0">
                <a:solidFill>
                  <a:schemeClr val="tx2"/>
                </a:solidFill>
                <a:latin typeface="Arial" pitchFamily="-107" charset="0"/>
              </a:rPr>
              <a:t>, the firm will </a:t>
            </a:r>
            <a:r>
              <a:rPr lang="en-US" sz="1900" dirty="0" err="1">
                <a:solidFill>
                  <a:schemeClr val="tx2"/>
                </a:solidFill>
                <a:latin typeface="Arial" pitchFamily="-107" charset="0"/>
              </a:rPr>
              <a:t>maximise</a:t>
            </a:r>
            <a:r>
              <a:rPr lang="en-US" sz="1900" dirty="0">
                <a:solidFill>
                  <a:schemeClr val="tx2"/>
                </a:solidFill>
                <a:latin typeface="Arial" pitchFamily="-107" charset="0"/>
              </a:rPr>
              <a:t>:</a:t>
            </a:r>
            <a:r>
              <a:rPr lang="en-US" sz="1900" baseline="-25000" dirty="0">
                <a:solidFill>
                  <a:schemeClr val="tx2"/>
                </a:solidFill>
                <a:latin typeface="Arial" pitchFamily="-107" charset="0"/>
              </a:rPr>
              <a:t>:</a:t>
            </a:r>
            <a:r>
              <a:rPr lang="en-US" sz="1900" dirty="0">
                <a:solidFill>
                  <a:schemeClr val="tx2"/>
                </a:solidFill>
                <a:latin typeface="Arial" pitchFamily="-107" charset="0"/>
              </a:rPr>
              <a:t> </a:t>
            </a:r>
          </a:p>
          <a:p>
            <a:pPr marL="342900" indent="-342900" eaLnBrk="1" hangingPunct="1">
              <a:lnSpc>
                <a:spcPct val="90000"/>
              </a:lnSpc>
              <a:spcBef>
                <a:spcPct val="50000"/>
              </a:spcBef>
              <a:buClr>
                <a:schemeClr val="accent2"/>
              </a:buClr>
              <a:buFont typeface="Times" pitchFamily="-107" charset="0"/>
              <a:buNone/>
            </a:pPr>
            <a:r>
              <a:rPr lang="en-US" sz="1900" dirty="0">
                <a:solidFill>
                  <a:schemeClr val="tx2"/>
                </a:solidFill>
                <a:latin typeface="Arial" pitchFamily="-107" charset="0"/>
              </a:rPr>
              <a:t>   (1)    R</a:t>
            </a:r>
            <a:r>
              <a:rPr lang="en-US" sz="1900" baseline="-25000" dirty="0">
                <a:solidFill>
                  <a:srgbClr val="006633"/>
                </a:solidFill>
                <a:latin typeface="Arial" pitchFamily="-107" charset="0"/>
              </a:rPr>
              <a:t>G</a:t>
            </a:r>
            <a:r>
              <a:rPr lang="en-US" sz="1900" dirty="0">
                <a:solidFill>
                  <a:schemeClr val="tx2"/>
                </a:solidFill>
                <a:latin typeface="Arial" pitchFamily="-107" charset="0"/>
              </a:rPr>
              <a:t> = Q(I</a:t>
            </a:r>
            <a:r>
              <a:rPr lang="en-US" sz="1900" baseline="-25000" dirty="0">
                <a:solidFill>
                  <a:srgbClr val="006633"/>
                </a:solidFill>
                <a:latin typeface="Arial" pitchFamily="-107" charset="0"/>
              </a:rPr>
              <a:t>G</a:t>
            </a:r>
            <a:r>
              <a:rPr lang="en-US" sz="1900" dirty="0">
                <a:solidFill>
                  <a:schemeClr val="tx2"/>
                </a:solidFill>
                <a:latin typeface="Arial" pitchFamily="-107" charset="0"/>
              </a:rPr>
              <a:t>, I</a:t>
            </a:r>
            <a:r>
              <a:rPr lang="en-US" sz="1900" baseline="-25000" dirty="0">
                <a:solidFill>
                  <a:srgbClr val="996633"/>
                </a:solidFill>
                <a:latin typeface="Arial" pitchFamily="-107" charset="0"/>
              </a:rPr>
              <a:t>B</a:t>
            </a:r>
            <a:r>
              <a:rPr lang="en-US" sz="1900" dirty="0">
                <a:solidFill>
                  <a:schemeClr val="tx2"/>
                </a:solidFill>
                <a:latin typeface="Arial" pitchFamily="-107" charset="0"/>
              </a:rPr>
              <a:t>) – [</a:t>
            </a:r>
            <a:r>
              <a:rPr lang="en-US" sz="1900" dirty="0" err="1">
                <a:solidFill>
                  <a:schemeClr val="tx2"/>
                </a:solidFill>
                <a:latin typeface="Arial" pitchFamily="-107" charset="0"/>
              </a:rPr>
              <a:t>I</a:t>
            </a:r>
            <a:r>
              <a:rPr lang="en-US" sz="1900" baseline="-25000" dirty="0" err="1">
                <a:solidFill>
                  <a:srgbClr val="006633"/>
                </a:solidFill>
                <a:latin typeface="Arial" pitchFamily="-107" charset="0"/>
              </a:rPr>
              <a:t>G</a:t>
            </a:r>
            <a:r>
              <a:rPr lang="en-US" sz="1900" dirty="0" err="1">
                <a:solidFill>
                  <a:schemeClr val="tx2"/>
                </a:solidFill>
                <a:latin typeface="Arial" pitchFamily="-107" charset="0"/>
              </a:rPr>
              <a:t>c</a:t>
            </a:r>
            <a:r>
              <a:rPr lang="en-US" sz="1900" baseline="-25000" dirty="0" err="1">
                <a:solidFill>
                  <a:srgbClr val="006633"/>
                </a:solidFill>
                <a:latin typeface="Arial" pitchFamily="-107" charset="0"/>
              </a:rPr>
              <a:t>G</a:t>
            </a:r>
            <a:r>
              <a:rPr lang="en-US" sz="1900" dirty="0">
                <a:solidFill>
                  <a:schemeClr val="tx2"/>
                </a:solidFill>
                <a:latin typeface="Arial" pitchFamily="-107" charset="0"/>
              </a:rPr>
              <a:t>+ (</a:t>
            </a:r>
            <a:r>
              <a:rPr lang="en-US" sz="1900" dirty="0">
                <a:solidFill>
                  <a:srgbClr val="0000FF"/>
                </a:solidFill>
                <a:latin typeface="Arial" pitchFamily="-107" charset="0"/>
              </a:rPr>
              <a:t>x</a:t>
            </a:r>
            <a:r>
              <a:rPr lang="en-US" sz="1900" dirty="0">
                <a:solidFill>
                  <a:schemeClr val="tx2"/>
                </a:solidFill>
                <a:latin typeface="Arial" pitchFamily="-107" charset="0"/>
              </a:rPr>
              <a:t> + </a:t>
            </a:r>
            <a:r>
              <a:rPr lang="en-US" sz="1900" dirty="0" err="1">
                <a:solidFill>
                  <a:schemeClr val="tx2"/>
                </a:solidFill>
                <a:latin typeface="Arial" pitchFamily="-107" charset="0"/>
              </a:rPr>
              <a:t>c</a:t>
            </a:r>
            <a:r>
              <a:rPr lang="en-US" sz="1900" baseline="-25000" dirty="0" err="1">
                <a:solidFill>
                  <a:srgbClr val="996633"/>
                </a:solidFill>
                <a:latin typeface="Arial" pitchFamily="-107" charset="0"/>
              </a:rPr>
              <a:t>B</a:t>
            </a:r>
            <a:r>
              <a:rPr lang="en-US" sz="1900" dirty="0">
                <a:solidFill>
                  <a:schemeClr val="tx2"/>
                </a:solidFill>
                <a:latin typeface="Arial" pitchFamily="-107" charset="0"/>
              </a:rPr>
              <a:t>) I</a:t>
            </a:r>
            <a:r>
              <a:rPr lang="en-US" sz="1900" baseline="-25000" dirty="0">
                <a:solidFill>
                  <a:srgbClr val="996633"/>
                </a:solidFill>
                <a:latin typeface="Arial" pitchFamily="-107" charset="0"/>
              </a:rPr>
              <a:t>B</a:t>
            </a:r>
            <a:r>
              <a:rPr lang="en-US" sz="1900" dirty="0">
                <a:solidFill>
                  <a:schemeClr val="tx2"/>
                </a:solidFill>
                <a:latin typeface="Arial" pitchFamily="-107" charset="0"/>
              </a:rPr>
              <a:t>]       </a:t>
            </a:r>
            <a:r>
              <a:rPr lang="en-GB" dirty="0">
                <a:solidFill>
                  <a:srgbClr val="FF0000"/>
                </a:solidFill>
                <a:latin typeface="Geneva" pitchFamily="-107" charset="0"/>
              </a:rPr>
              <a:t>-----&gt;</a:t>
            </a:r>
            <a:r>
              <a:rPr lang="en-US" dirty="0">
                <a:solidFill>
                  <a:schemeClr val="tx2"/>
                </a:solidFill>
                <a:latin typeface="Arial" pitchFamily="-107" charset="0"/>
              </a:rPr>
              <a:t>T</a:t>
            </a:r>
            <a:r>
              <a:rPr lang="en-US" baseline="50000" dirty="0">
                <a:solidFill>
                  <a:srgbClr val="006633"/>
                </a:solidFill>
                <a:latin typeface="Arial" pitchFamily="-107" charset="0"/>
              </a:rPr>
              <a:t>G</a:t>
            </a:r>
            <a:r>
              <a:rPr lang="en-GB" dirty="0">
                <a:latin typeface="Geneva" pitchFamily="-107" charset="0"/>
              </a:rPr>
              <a:t> </a:t>
            </a:r>
          </a:p>
          <a:p>
            <a:pPr marL="342900" indent="-342900" eaLnBrk="1" hangingPunct="1">
              <a:lnSpc>
                <a:spcPct val="90000"/>
              </a:lnSpc>
              <a:spcBef>
                <a:spcPct val="50000"/>
              </a:spcBef>
              <a:buClr>
                <a:schemeClr val="accent2"/>
              </a:buClr>
              <a:buFont typeface="Times" pitchFamily="-107" charset="0"/>
              <a:buNone/>
            </a:pPr>
            <a:endParaRPr lang="en-US" sz="1900" dirty="0">
              <a:solidFill>
                <a:schemeClr val="tx2"/>
              </a:solidFill>
              <a:latin typeface="Arial" pitchFamily="-107" charset="0"/>
            </a:endParaRPr>
          </a:p>
          <a:p>
            <a:pPr marL="342900" indent="-342900" eaLnBrk="1" hangingPunct="1">
              <a:lnSpc>
                <a:spcPct val="90000"/>
              </a:lnSpc>
              <a:spcBef>
                <a:spcPct val="50000"/>
              </a:spcBef>
              <a:buClr>
                <a:schemeClr val="accent2"/>
              </a:buClr>
              <a:buFont typeface="Wingdings" pitchFamily="-107" charset="2"/>
              <a:buNone/>
            </a:pPr>
            <a:r>
              <a:rPr lang="en-US" sz="1900" dirty="0">
                <a:solidFill>
                  <a:srgbClr val="FF0000"/>
                </a:solidFill>
                <a:latin typeface="Arial" pitchFamily="-107" charset="0"/>
              </a:rPr>
              <a:t>Given the property rights</a:t>
            </a:r>
            <a:r>
              <a:rPr lang="en-US" sz="1900" dirty="0">
                <a:solidFill>
                  <a:schemeClr val="tx2"/>
                </a:solidFill>
                <a:latin typeface="Arial" pitchFamily="-107" charset="0"/>
              </a:rPr>
              <a:t> system </a:t>
            </a:r>
            <a:r>
              <a:rPr lang="en-US" sz="2000" dirty="0">
                <a:solidFill>
                  <a:schemeClr val="tx2"/>
                </a:solidFill>
                <a:latin typeface="Arial" pitchFamily="-107" charset="0"/>
              </a:rPr>
              <a:t>P</a:t>
            </a:r>
            <a:r>
              <a:rPr lang="en-US" sz="2000" baseline="50000" dirty="0">
                <a:solidFill>
                  <a:srgbClr val="996633"/>
                </a:solidFill>
                <a:latin typeface="Arial" pitchFamily="-107" charset="0"/>
              </a:rPr>
              <a:t>B</a:t>
            </a:r>
            <a:r>
              <a:rPr lang="en-US" sz="1900" dirty="0">
                <a:solidFill>
                  <a:schemeClr val="tx2"/>
                </a:solidFill>
                <a:latin typeface="Arial" pitchFamily="-107" charset="0"/>
              </a:rPr>
              <a:t> , the firm will </a:t>
            </a:r>
            <a:r>
              <a:rPr lang="en-US" sz="1900" dirty="0" err="1">
                <a:solidFill>
                  <a:schemeClr val="tx2"/>
                </a:solidFill>
                <a:latin typeface="Arial" pitchFamily="-107" charset="0"/>
              </a:rPr>
              <a:t>maximise</a:t>
            </a:r>
            <a:r>
              <a:rPr lang="en-US" sz="1900" dirty="0">
                <a:solidFill>
                  <a:schemeClr val="tx2"/>
                </a:solidFill>
                <a:latin typeface="Arial" pitchFamily="-107" charset="0"/>
              </a:rPr>
              <a:t>:</a:t>
            </a:r>
            <a:r>
              <a:rPr lang="en-US" sz="1900" baseline="-25000" dirty="0">
                <a:solidFill>
                  <a:schemeClr val="tx2"/>
                </a:solidFill>
                <a:latin typeface="Arial" pitchFamily="-107" charset="0"/>
              </a:rPr>
              <a:t>:</a:t>
            </a:r>
            <a:r>
              <a:rPr lang="en-US" sz="1900" dirty="0">
                <a:solidFill>
                  <a:schemeClr val="tx2"/>
                </a:solidFill>
                <a:latin typeface="Arial" pitchFamily="-107" charset="0"/>
              </a:rPr>
              <a:t> </a:t>
            </a:r>
          </a:p>
          <a:p>
            <a:pPr marL="342900" indent="-342900" eaLnBrk="1" hangingPunct="1">
              <a:lnSpc>
                <a:spcPct val="90000"/>
              </a:lnSpc>
              <a:spcBef>
                <a:spcPct val="50000"/>
              </a:spcBef>
              <a:buClr>
                <a:schemeClr val="accent2"/>
              </a:buClr>
              <a:buFont typeface="Wingdings" pitchFamily="-107" charset="2"/>
              <a:buNone/>
            </a:pPr>
            <a:r>
              <a:rPr lang="it-IT" sz="1900" dirty="0">
                <a:solidFill>
                  <a:schemeClr val="tx2"/>
                </a:solidFill>
                <a:latin typeface="Arial" pitchFamily="-107" charset="0"/>
              </a:rPr>
              <a:t>    (2)  </a:t>
            </a:r>
            <a:r>
              <a:rPr lang="en-US" sz="1900" dirty="0">
                <a:solidFill>
                  <a:schemeClr val="tx2"/>
                </a:solidFill>
                <a:latin typeface="Arial" pitchFamily="-107" charset="0"/>
              </a:rPr>
              <a:t>R</a:t>
            </a:r>
            <a:r>
              <a:rPr lang="en-US" sz="1900" baseline="-25000" dirty="0">
                <a:solidFill>
                  <a:srgbClr val="996633"/>
                </a:solidFill>
                <a:latin typeface="Arial" pitchFamily="-107" charset="0"/>
              </a:rPr>
              <a:t>B</a:t>
            </a:r>
            <a:r>
              <a:rPr lang="it-IT" sz="1900" dirty="0">
                <a:solidFill>
                  <a:schemeClr val="tx2"/>
                </a:solidFill>
                <a:latin typeface="Arial" pitchFamily="-107" charset="0"/>
              </a:rPr>
              <a:t> = </a:t>
            </a:r>
            <a:r>
              <a:rPr lang="en-US" sz="1900" dirty="0">
                <a:solidFill>
                  <a:schemeClr val="tx2"/>
                </a:solidFill>
                <a:latin typeface="Arial" pitchFamily="-107" charset="0"/>
              </a:rPr>
              <a:t>Q(I</a:t>
            </a:r>
            <a:r>
              <a:rPr lang="en-US" sz="1900" baseline="-25000" dirty="0">
                <a:solidFill>
                  <a:srgbClr val="006633"/>
                </a:solidFill>
                <a:latin typeface="Arial" pitchFamily="-107" charset="0"/>
              </a:rPr>
              <a:t>G</a:t>
            </a:r>
            <a:r>
              <a:rPr lang="en-US" sz="1900" dirty="0">
                <a:solidFill>
                  <a:schemeClr val="tx2"/>
                </a:solidFill>
                <a:latin typeface="Arial" pitchFamily="-107" charset="0"/>
              </a:rPr>
              <a:t>, I</a:t>
            </a:r>
            <a:r>
              <a:rPr lang="en-US" sz="1900" baseline="-25000" dirty="0">
                <a:solidFill>
                  <a:srgbClr val="996633"/>
                </a:solidFill>
                <a:latin typeface="Arial" pitchFamily="-107" charset="0"/>
              </a:rPr>
              <a:t>B</a:t>
            </a:r>
            <a:r>
              <a:rPr lang="en-US" sz="1900" dirty="0">
                <a:solidFill>
                  <a:schemeClr val="tx2"/>
                </a:solidFill>
                <a:latin typeface="Arial" pitchFamily="-107" charset="0"/>
              </a:rPr>
              <a:t>) </a:t>
            </a:r>
            <a:r>
              <a:rPr lang="it-IT" sz="1900" dirty="0">
                <a:solidFill>
                  <a:schemeClr val="tx2"/>
                </a:solidFill>
                <a:latin typeface="Arial" pitchFamily="-107" charset="0"/>
              </a:rPr>
              <a:t>– [(</a:t>
            </a:r>
            <a:r>
              <a:rPr lang="it-IT" sz="1900" dirty="0">
                <a:solidFill>
                  <a:srgbClr val="0000FF"/>
                </a:solidFill>
                <a:latin typeface="Arial" pitchFamily="-107" charset="0"/>
              </a:rPr>
              <a:t>y </a:t>
            </a:r>
            <a:r>
              <a:rPr lang="it-IT" sz="1900" dirty="0">
                <a:solidFill>
                  <a:schemeClr val="tx2"/>
                </a:solidFill>
                <a:latin typeface="Arial" pitchFamily="-107" charset="0"/>
              </a:rPr>
              <a:t>+</a:t>
            </a:r>
            <a:r>
              <a:rPr lang="en-US" sz="1900" dirty="0" err="1">
                <a:solidFill>
                  <a:schemeClr val="tx2"/>
                </a:solidFill>
                <a:latin typeface="Arial" pitchFamily="-107" charset="0"/>
              </a:rPr>
              <a:t>c</a:t>
            </a:r>
            <a:r>
              <a:rPr lang="en-US" sz="1900" baseline="-25000" dirty="0" err="1">
                <a:solidFill>
                  <a:srgbClr val="006633"/>
                </a:solidFill>
                <a:latin typeface="Arial" pitchFamily="-107" charset="0"/>
              </a:rPr>
              <a:t>G</a:t>
            </a:r>
            <a:r>
              <a:rPr lang="it-IT" sz="1900" dirty="0">
                <a:solidFill>
                  <a:schemeClr val="tx2"/>
                </a:solidFill>
                <a:latin typeface="Arial" pitchFamily="-107" charset="0"/>
              </a:rPr>
              <a:t>) </a:t>
            </a:r>
            <a:r>
              <a:rPr lang="en-US" sz="1900" dirty="0">
                <a:solidFill>
                  <a:schemeClr val="tx2"/>
                </a:solidFill>
                <a:latin typeface="Arial" pitchFamily="-107" charset="0"/>
              </a:rPr>
              <a:t>I</a:t>
            </a:r>
            <a:r>
              <a:rPr lang="en-US" sz="1900" baseline="-25000" dirty="0">
                <a:solidFill>
                  <a:srgbClr val="006633"/>
                </a:solidFill>
                <a:latin typeface="Arial" pitchFamily="-107" charset="0"/>
              </a:rPr>
              <a:t>G</a:t>
            </a:r>
            <a:r>
              <a:rPr lang="it-IT" sz="1900" dirty="0">
                <a:solidFill>
                  <a:schemeClr val="tx2"/>
                </a:solidFill>
                <a:latin typeface="Arial" pitchFamily="-107" charset="0"/>
              </a:rPr>
              <a:t>+ </a:t>
            </a:r>
            <a:r>
              <a:rPr lang="en-US" sz="1900" dirty="0" err="1">
                <a:solidFill>
                  <a:schemeClr val="tx2"/>
                </a:solidFill>
                <a:latin typeface="Arial" pitchFamily="-107" charset="0"/>
              </a:rPr>
              <a:t>c</a:t>
            </a:r>
            <a:r>
              <a:rPr lang="en-US" sz="1900" baseline="-25000" dirty="0" err="1">
                <a:solidFill>
                  <a:srgbClr val="996633"/>
                </a:solidFill>
                <a:latin typeface="Arial" pitchFamily="-107" charset="0"/>
              </a:rPr>
              <a:t>B</a:t>
            </a:r>
            <a:r>
              <a:rPr lang="en-US" sz="1900" baseline="-25000" dirty="0">
                <a:solidFill>
                  <a:schemeClr val="tx2"/>
                </a:solidFill>
                <a:latin typeface="Arial" pitchFamily="-107" charset="0"/>
              </a:rPr>
              <a:t> </a:t>
            </a:r>
            <a:r>
              <a:rPr lang="en-US" sz="1900" dirty="0">
                <a:solidFill>
                  <a:schemeClr val="tx2"/>
                </a:solidFill>
                <a:latin typeface="Arial" pitchFamily="-107" charset="0"/>
              </a:rPr>
              <a:t>I</a:t>
            </a:r>
            <a:r>
              <a:rPr lang="en-US" sz="1900" baseline="-25000" dirty="0">
                <a:solidFill>
                  <a:srgbClr val="996633"/>
                </a:solidFill>
                <a:latin typeface="Arial" pitchFamily="-107" charset="0"/>
              </a:rPr>
              <a:t>B</a:t>
            </a:r>
            <a:r>
              <a:rPr lang="it-IT" sz="1900" dirty="0">
                <a:solidFill>
                  <a:schemeClr val="tx2"/>
                </a:solidFill>
                <a:latin typeface="Arial" pitchFamily="-107" charset="0"/>
              </a:rPr>
              <a:t>]        </a:t>
            </a:r>
            <a:r>
              <a:rPr lang="en-GB" dirty="0">
                <a:solidFill>
                  <a:srgbClr val="FF0000"/>
                </a:solidFill>
                <a:latin typeface="Geneva" pitchFamily="-107" charset="0"/>
              </a:rPr>
              <a:t>-----&gt; </a:t>
            </a:r>
            <a:r>
              <a:rPr lang="en-US" dirty="0">
                <a:solidFill>
                  <a:schemeClr val="tx2"/>
                </a:solidFill>
                <a:latin typeface="Arial" pitchFamily="-107" charset="0"/>
              </a:rPr>
              <a:t>T</a:t>
            </a:r>
            <a:r>
              <a:rPr lang="en-US" baseline="50000" dirty="0">
                <a:solidFill>
                  <a:srgbClr val="996633"/>
                </a:solidFill>
                <a:latin typeface="Arial" pitchFamily="-107" charset="0"/>
              </a:rPr>
              <a:t>B</a:t>
            </a:r>
            <a:r>
              <a:rPr lang="en-GB" dirty="0">
                <a:latin typeface="Geneva" pitchFamily="-107" charset="0"/>
              </a:rPr>
              <a:t> </a:t>
            </a:r>
            <a:endParaRPr lang="it-IT" sz="1900" dirty="0">
              <a:solidFill>
                <a:schemeClr val="tx2"/>
              </a:solidFill>
              <a:latin typeface="Arial" pitchFamily="-107" charset="0"/>
            </a:endParaRPr>
          </a:p>
          <a:p>
            <a:pPr marL="342900" indent="-342900" eaLnBrk="1" hangingPunct="1"/>
            <a:endParaRPr lang="en-GB" sz="1800" dirty="0">
              <a:latin typeface="Arial" pitchFamily="-107"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r>
              <a:rPr lang="it-IT" sz="2700">
                <a:ea typeface="ＭＳ Ｐゴシック" charset="0"/>
                <a:cs typeface="ＭＳ Ｐゴシック" charset="0"/>
              </a:rPr>
              <a:t> </a:t>
            </a:r>
          </a:p>
        </p:txBody>
      </p:sp>
      <p:sp>
        <p:nvSpPr>
          <p:cNvPr id="177155" name="Rectangle 3"/>
          <p:cNvSpPr>
            <a:spLocks noGrp="1" noChangeArrowheads="1"/>
          </p:cNvSpPr>
          <p:nvPr>
            <p:ph type="body" idx="1"/>
          </p:nvPr>
        </p:nvSpPr>
        <p:spPr>
          <a:xfrm>
            <a:off x="228600" y="3581400"/>
            <a:ext cx="8610600" cy="3048000"/>
          </a:xfrm>
          <a:solidFill>
            <a:srgbClr val="FFFFFF"/>
          </a:solidFill>
        </p:spPr>
        <p:txBody>
          <a:bodyPr/>
          <a:lstStyle/>
          <a:p>
            <a:pPr marL="571500" indent="-571500">
              <a:lnSpc>
                <a:spcPct val="80000"/>
              </a:lnSpc>
              <a:buFontTx/>
              <a:buNone/>
            </a:pPr>
            <a:r>
              <a:rPr lang="en-GB" sz="2800" dirty="0">
                <a:ea typeface="ＭＳ Ｐゴシック" charset="0"/>
                <a:cs typeface="ＭＳ Ｐゴシック" charset="0"/>
              </a:rPr>
              <a:t>	</a:t>
            </a:r>
          </a:p>
          <a:p>
            <a:pPr marL="571500" indent="-571500">
              <a:lnSpc>
                <a:spcPct val="80000"/>
              </a:lnSpc>
              <a:buFontTx/>
              <a:buNone/>
            </a:pPr>
            <a:r>
              <a:rPr lang="en-US" sz="2000" dirty="0">
                <a:solidFill>
                  <a:schemeClr val="accent2"/>
                </a:solidFill>
                <a:ea typeface="ＭＳ Ｐゴシック" charset="0"/>
                <a:cs typeface="ＭＳ Ｐゴシック" charset="0"/>
              </a:rPr>
              <a:t>In the domain of property rights P</a:t>
            </a:r>
            <a:r>
              <a:rPr lang="en-US" sz="2000" dirty="0">
                <a:ea typeface="ＭＳ Ｐゴシック" charset="0"/>
                <a:cs typeface="ＭＳ Ｐゴシック" charset="0"/>
              </a:rPr>
              <a:t> the benefit from choosing the </a:t>
            </a:r>
          </a:p>
          <a:p>
            <a:pPr marL="571500" indent="-571500">
              <a:lnSpc>
                <a:spcPct val="80000"/>
              </a:lnSpc>
              <a:buFontTx/>
              <a:buNone/>
            </a:pPr>
            <a:r>
              <a:rPr lang="en-US" sz="2000" dirty="0">
                <a:ea typeface="ＭＳ Ｐゴシック" charset="0"/>
                <a:cs typeface="ＭＳ Ｐゴシック" charset="0"/>
              </a:rPr>
              <a:t>property rights structure P</a:t>
            </a:r>
            <a:r>
              <a:rPr lang="en-US" sz="2000" baseline="50000" dirty="0">
                <a:solidFill>
                  <a:srgbClr val="006633"/>
                </a:solidFill>
                <a:ea typeface="ＭＳ Ｐゴシック" charset="0"/>
                <a:cs typeface="ＭＳ Ｐゴシック" charset="0"/>
              </a:rPr>
              <a:t>G</a:t>
            </a:r>
            <a:r>
              <a:rPr lang="en-US" sz="2000" dirty="0">
                <a:ea typeface="ＭＳ Ｐゴシック" charset="0"/>
                <a:cs typeface="ＭＳ Ｐゴシック" charset="0"/>
              </a:rPr>
              <a:t> (instead of choosing P</a:t>
            </a:r>
            <a:r>
              <a:rPr lang="en-US" sz="2000" baseline="50000" dirty="0">
                <a:solidFill>
                  <a:srgbClr val="996633"/>
                </a:solidFill>
                <a:ea typeface="ＭＳ Ｐゴシック" charset="0"/>
                <a:cs typeface="ＭＳ Ｐゴシック" charset="0"/>
              </a:rPr>
              <a:t>B</a:t>
            </a:r>
            <a:r>
              <a:rPr lang="en-US" sz="2000" dirty="0">
                <a:ea typeface="ＭＳ Ｐゴシック" charset="0"/>
                <a:cs typeface="ＭＳ Ｐゴシック" charset="0"/>
              </a:rPr>
              <a:t>) increases when a </a:t>
            </a:r>
          </a:p>
          <a:p>
            <a:pPr marL="571500" indent="-571500">
              <a:lnSpc>
                <a:spcPct val="80000"/>
              </a:lnSpc>
              <a:buFontTx/>
              <a:buNone/>
            </a:pPr>
            <a:r>
              <a:rPr lang="en-US" sz="2000" dirty="0">
                <a:ea typeface="ＭＳ Ｐゴシック" charset="0"/>
                <a:cs typeface="ＭＳ Ｐゴシック" charset="0"/>
              </a:rPr>
              <a:t>technology characterized by a relatively higher intensity of investment by </a:t>
            </a:r>
          </a:p>
          <a:p>
            <a:pPr marL="571500" indent="-571500">
              <a:lnSpc>
                <a:spcPct val="80000"/>
              </a:lnSpc>
              <a:buFontTx/>
              <a:buNone/>
            </a:pPr>
            <a:r>
              <a:rPr lang="en-US" sz="2000" dirty="0">
                <a:ea typeface="ＭＳ Ｐゴシック" charset="0"/>
                <a:cs typeface="ＭＳ Ｐゴシック" charset="0"/>
              </a:rPr>
              <a:t>agents </a:t>
            </a:r>
            <a:r>
              <a:rPr lang="en-US" sz="2000" dirty="0">
                <a:solidFill>
                  <a:srgbClr val="006633"/>
                </a:solidFill>
                <a:ea typeface="ＭＳ Ｐゴシック" charset="0"/>
                <a:cs typeface="ＭＳ Ｐゴシック" charset="0"/>
              </a:rPr>
              <a:t>G</a:t>
            </a:r>
            <a:r>
              <a:rPr lang="en-US" sz="2000" dirty="0">
                <a:solidFill>
                  <a:srgbClr val="00FF00"/>
                </a:solidFill>
                <a:ea typeface="ＭＳ Ｐゴシック" charset="0"/>
                <a:cs typeface="ＭＳ Ｐゴシック" charset="0"/>
              </a:rPr>
              <a:t> </a:t>
            </a:r>
            <a:r>
              <a:rPr lang="en-US" sz="2000" dirty="0">
                <a:ea typeface="ＭＳ Ｐゴシック" charset="0"/>
                <a:cs typeface="ＭＳ Ｐゴシック" charset="0"/>
              </a:rPr>
              <a:t>is selected in domain T, that is when T</a:t>
            </a:r>
            <a:r>
              <a:rPr lang="en-US" sz="2000" baseline="50000" dirty="0">
                <a:solidFill>
                  <a:srgbClr val="006633"/>
                </a:solidFill>
                <a:ea typeface="ＭＳ Ｐゴシック" charset="0"/>
                <a:cs typeface="ＭＳ Ｐゴシック" charset="0"/>
              </a:rPr>
              <a:t>G</a:t>
            </a:r>
            <a:r>
              <a:rPr lang="en-US" sz="2000" dirty="0">
                <a:ea typeface="ＭＳ Ｐゴシック" charset="0"/>
                <a:cs typeface="ＭＳ Ｐゴシック" charset="0"/>
              </a:rPr>
              <a:t> is selected instead of </a:t>
            </a:r>
            <a:r>
              <a:rPr lang="en-GB" sz="2000" dirty="0">
                <a:ea typeface="ＭＳ Ｐゴシック" charset="0"/>
                <a:cs typeface="ＭＳ Ｐゴシック" charset="0"/>
              </a:rPr>
              <a:t>T</a:t>
            </a:r>
            <a:r>
              <a:rPr lang="en-US" sz="2000" baseline="50000" dirty="0">
                <a:solidFill>
                  <a:srgbClr val="996633"/>
                </a:solidFill>
                <a:ea typeface="ＭＳ Ｐゴシック" charset="0"/>
                <a:cs typeface="ＭＳ Ｐゴシック" charset="0"/>
              </a:rPr>
              <a:t>B</a:t>
            </a:r>
            <a:r>
              <a:rPr lang="en-US" sz="2000" dirty="0">
                <a:ea typeface="ＭＳ Ｐゴシック" charset="0"/>
                <a:cs typeface="ＭＳ Ｐゴシック" charset="0"/>
              </a:rPr>
              <a:t>.</a:t>
            </a:r>
            <a:endParaRPr lang="en-GB" sz="2000" dirty="0">
              <a:ea typeface="ＭＳ Ｐゴシック" charset="0"/>
              <a:cs typeface="ＭＳ Ｐゴシック" charset="0"/>
            </a:endParaRPr>
          </a:p>
          <a:p>
            <a:pPr marL="571500" indent="-571500">
              <a:lnSpc>
                <a:spcPct val="80000"/>
              </a:lnSpc>
              <a:spcBef>
                <a:spcPct val="70000"/>
              </a:spcBef>
              <a:buFontTx/>
              <a:buNone/>
            </a:pPr>
            <a:r>
              <a:rPr lang="it-IT" sz="1700" dirty="0">
                <a:ea typeface="ＭＳ Ｐゴシック" charset="0"/>
                <a:cs typeface="ＭＳ Ｐゴシック" charset="0"/>
              </a:rPr>
              <a:t>			</a:t>
            </a:r>
            <a:r>
              <a:rPr lang="it-IT" sz="2600" dirty="0">
                <a:ea typeface="ＭＳ Ｐゴシック" charset="0"/>
                <a:cs typeface="ＭＳ Ｐゴシック" charset="0"/>
              </a:rPr>
              <a:t>U(</a:t>
            </a:r>
            <a:r>
              <a:rPr lang="en-US" sz="2600" dirty="0">
                <a:ea typeface="ＭＳ Ｐゴシック" charset="0"/>
                <a:cs typeface="ＭＳ Ｐゴシック" charset="0"/>
              </a:rPr>
              <a:t>P</a:t>
            </a:r>
            <a:r>
              <a:rPr lang="en-US" sz="2600" baseline="50000" dirty="0">
                <a:solidFill>
                  <a:srgbClr val="006633"/>
                </a:solidFill>
                <a:ea typeface="ＭＳ Ｐゴシック" charset="0"/>
                <a:cs typeface="ＭＳ Ｐゴシック" charset="0"/>
              </a:rPr>
              <a:t>G</a:t>
            </a:r>
            <a:r>
              <a:rPr lang="it-IT" sz="2600" dirty="0">
                <a:ea typeface="ＭＳ Ｐゴシック" charset="0"/>
                <a:cs typeface="ＭＳ Ｐゴシック" charset="0"/>
              </a:rPr>
              <a:t>, </a:t>
            </a:r>
            <a:r>
              <a:rPr lang="en-US" sz="2600" dirty="0">
                <a:ea typeface="ＭＳ Ｐゴシック" charset="0"/>
                <a:cs typeface="ＭＳ Ｐゴシック" charset="0"/>
              </a:rPr>
              <a:t>T</a:t>
            </a:r>
            <a:r>
              <a:rPr lang="en-US" sz="2600" baseline="50000" dirty="0">
                <a:solidFill>
                  <a:srgbClr val="006633"/>
                </a:solidFill>
                <a:ea typeface="ＭＳ Ｐゴシック" charset="0"/>
                <a:cs typeface="ＭＳ Ｐゴシック" charset="0"/>
              </a:rPr>
              <a:t>G</a:t>
            </a:r>
            <a:r>
              <a:rPr lang="en-US" sz="2600" dirty="0">
                <a:ea typeface="ＭＳ Ｐゴシック" charset="0"/>
                <a:cs typeface="ＭＳ Ｐゴシック" charset="0"/>
              </a:rPr>
              <a:t> </a:t>
            </a:r>
            <a:r>
              <a:rPr lang="it-IT" sz="2600" dirty="0">
                <a:ea typeface="ＭＳ Ｐゴシック" charset="0"/>
                <a:cs typeface="ＭＳ Ｐゴシック" charset="0"/>
              </a:rPr>
              <a:t>) - U(</a:t>
            </a:r>
            <a:r>
              <a:rPr lang="en-US" sz="2600" dirty="0">
                <a:ea typeface="ＭＳ Ｐゴシック" charset="0"/>
                <a:cs typeface="ＭＳ Ｐゴシック" charset="0"/>
              </a:rPr>
              <a:t>P</a:t>
            </a:r>
            <a:r>
              <a:rPr lang="en-US" sz="2600" baseline="50000" dirty="0">
                <a:solidFill>
                  <a:srgbClr val="996633"/>
                </a:solidFill>
                <a:ea typeface="ＭＳ Ｐゴシック" charset="0"/>
                <a:cs typeface="ＭＳ Ｐゴシック" charset="0"/>
              </a:rPr>
              <a:t>B</a:t>
            </a:r>
            <a:r>
              <a:rPr lang="en-US" sz="2600" dirty="0">
                <a:ea typeface="ＭＳ Ｐゴシック" charset="0"/>
                <a:cs typeface="ＭＳ Ｐゴシック" charset="0"/>
              </a:rPr>
              <a:t> </a:t>
            </a:r>
            <a:r>
              <a:rPr lang="it-IT" sz="2600" dirty="0">
                <a:ea typeface="ＭＳ Ｐゴシック" charset="0"/>
                <a:cs typeface="ＭＳ Ｐゴシック" charset="0"/>
              </a:rPr>
              <a:t>, </a:t>
            </a:r>
            <a:r>
              <a:rPr lang="en-US" sz="2600" dirty="0">
                <a:ea typeface="ＭＳ Ｐゴシック" charset="0"/>
                <a:cs typeface="ＭＳ Ｐゴシック" charset="0"/>
              </a:rPr>
              <a:t>T</a:t>
            </a:r>
            <a:r>
              <a:rPr lang="en-US" sz="2600" baseline="50000" dirty="0">
                <a:solidFill>
                  <a:srgbClr val="006633"/>
                </a:solidFill>
                <a:ea typeface="ＭＳ Ｐゴシック" charset="0"/>
                <a:cs typeface="ＭＳ Ｐゴシック" charset="0"/>
              </a:rPr>
              <a:t>G</a:t>
            </a:r>
            <a:r>
              <a:rPr lang="en-US" sz="2600" dirty="0">
                <a:ea typeface="ＭＳ Ｐゴシック" charset="0"/>
                <a:cs typeface="ＭＳ Ｐゴシック" charset="0"/>
              </a:rPr>
              <a:t> </a:t>
            </a:r>
            <a:r>
              <a:rPr lang="it-IT" sz="2600" dirty="0">
                <a:ea typeface="ＭＳ Ｐゴシック" charset="0"/>
                <a:cs typeface="ＭＳ Ｐゴシック" charset="0"/>
              </a:rPr>
              <a:t>) </a:t>
            </a:r>
            <a:r>
              <a:rPr lang="en-GB" sz="2600" dirty="0">
                <a:ea typeface="ＭＳ Ｐゴシック" charset="0"/>
                <a:cs typeface="ＭＳ Ｐゴシック" charset="0"/>
              </a:rPr>
              <a:t>≥</a:t>
            </a:r>
            <a:r>
              <a:rPr lang="it-IT" sz="2600" dirty="0">
                <a:ea typeface="ＭＳ Ｐゴシック" charset="0"/>
                <a:cs typeface="ＭＳ Ｐゴシック" charset="0"/>
              </a:rPr>
              <a:t> U(</a:t>
            </a:r>
            <a:r>
              <a:rPr lang="en-US" sz="2600" dirty="0">
                <a:ea typeface="ＭＳ Ｐゴシック" charset="0"/>
                <a:cs typeface="ＭＳ Ｐゴシック" charset="0"/>
              </a:rPr>
              <a:t>P</a:t>
            </a:r>
            <a:r>
              <a:rPr lang="en-US" sz="2600" baseline="50000" dirty="0">
                <a:solidFill>
                  <a:srgbClr val="006633"/>
                </a:solidFill>
                <a:ea typeface="ＭＳ Ｐゴシック" charset="0"/>
                <a:cs typeface="ＭＳ Ｐゴシック" charset="0"/>
              </a:rPr>
              <a:t>G</a:t>
            </a:r>
            <a:r>
              <a:rPr lang="it-IT" sz="2600" dirty="0">
                <a:ea typeface="ＭＳ Ｐゴシック" charset="0"/>
                <a:cs typeface="ＭＳ Ｐゴシック" charset="0"/>
              </a:rPr>
              <a:t>, </a:t>
            </a:r>
            <a:r>
              <a:rPr lang="en-US" sz="2600" dirty="0">
                <a:ea typeface="ＭＳ Ｐゴシック" charset="0"/>
                <a:cs typeface="ＭＳ Ｐゴシック" charset="0"/>
              </a:rPr>
              <a:t>T</a:t>
            </a:r>
            <a:r>
              <a:rPr lang="en-US" sz="2600" baseline="50000" dirty="0">
                <a:solidFill>
                  <a:srgbClr val="996633"/>
                </a:solidFill>
                <a:ea typeface="ＭＳ Ｐゴシック" charset="0"/>
                <a:cs typeface="ＭＳ Ｐゴシック" charset="0"/>
              </a:rPr>
              <a:t>B</a:t>
            </a:r>
            <a:r>
              <a:rPr lang="it-IT" sz="2600" dirty="0">
                <a:ea typeface="ＭＳ Ｐゴシック" charset="0"/>
                <a:cs typeface="ＭＳ Ｐゴシック" charset="0"/>
              </a:rPr>
              <a:t>) - U(</a:t>
            </a:r>
            <a:r>
              <a:rPr lang="en-US" sz="2600" dirty="0">
                <a:ea typeface="ＭＳ Ｐゴシック" charset="0"/>
                <a:cs typeface="ＭＳ Ｐゴシック" charset="0"/>
              </a:rPr>
              <a:t>P</a:t>
            </a:r>
            <a:r>
              <a:rPr lang="en-US" sz="2600" baseline="50000" dirty="0">
                <a:solidFill>
                  <a:srgbClr val="996633"/>
                </a:solidFill>
                <a:ea typeface="ＭＳ Ｐゴシック" charset="0"/>
                <a:cs typeface="ＭＳ Ｐゴシック" charset="0"/>
              </a:rPr>
              <a:t>B</a:t>
            </a:r>
            <a:r>
              <a:rPr lang="it-IT" sz="2600" dirty="0">
                <a:ea typeface="ＭＳ Ｐゴシック" charset="0"/>
                <a:cs typeface="ＭＳ Ｐゴシック" charset="0"/>
              </a:rPr>
              <a:t>, </a:t>
            </a:r>
            <a:r>
              <a:rPr lang="en-US" sz="2600" dirty="0">
                <a:ea typeface="ＭＳ Ｐゴシック" charset="0"/>
                <a:cs typeface="ＭＳ Ｐゴシック" charset="0"/>
              </a:rPr>
              <a:t>T</a:t>
            </a:r>
            <a:r>
              <a:rPr lang="en-US" sz="2600" baseline="50000" dirty="0">
                <a:solidFill>
                  <a:srgbClr val="996633"/>
                </a:solidFill>
                <a:ea typeface="ＭＳ Ｐゴシック" charset="0"/>
                <a:cs typeface="ＭＳ Ｐゴシック" charset="0"/>
              </a:rPr>
              <a:t>B</a:t>
            </a:r>
            <a:r>
              <a:rPr lang="it-IT" sz="2600" dirty="0">
                <a:ea typeface="ＭＳ Ｐゴシック" charset="0"/>
                <a:cs typeface="ＭＳ Ｐゴシック" charset="0"/>
              </a:rPr>
              <a:t>)</a:t>
            </a:r>
          </a:p>
        </p:txBody>
      </p:sp>
      <p:sp>
        <p:nvSpPr>
          <p:cNvPr id="177156" name="Rectangle 4"/>
          <p:cNvSpPr>
            <a:spLocks noChangeArrowheads="1"/>
          </p:cNvSpPr>
          <p:nvPr/>
        </p:nvSpPr>
        <p:spPr bwMode="auto">
          <a:xfrm>
            <a:off x="1981200" y="228600"/>
            <a:ext cx="6357938" cy="366713"/>
          </a:xfrm>
          <a:prstGeom prst="rect">
            <a:avLst/>
          </a:prstGeom>
          <a:noFill/>
          <a:ln w="9525">
            <a:noFill/>
            <a:miter lim="800000"/>
            <a:headEnd/>
            <a:tailEnd/>
          </a:ln>
        </p:spPr>
        <p:txBody>
          <a:bodyPr>
            <a:prstTxWarp prst="textNoShape">
              <a:avLst/>
            </a:prstTxWarp>
            <a:spAutoFit/>
          </a:bodyPr>
          <a:lstStyle/>
          <a:p>
            <a:pPr eaLnBrk="1" hangingPunct="1"/>
            <a:endParaRPr lang="it-IT" sz="1800">
              <a:latin typeface="Arial" pitchFamily="-107" charset="0"/>
            </a:endParaRPr>
          </a:p>
        </p:txBody>
      </p:sp>
      <p:sp>
        <p:nvSpPr>
          <p:cNvPr id="177157" name="Rectangle 5"/>
          <p:cNvSpPr>
            <a:spLocks noChangeArrowheads="1"/>
          </p:cNvSpPr>
          <p:nvPr/>
        </p:nvSpPr>
        <p:spPr bwMode="auto">
          <a:xfrm>
            <a:off x="0" y="152400"/>
            <a:ext cx="8839200" cy="5146024"/>
          </a:xfrm>
          <a:prstGeom prst="rect">
            <a:avLst/>
          </a:prstGeom>
          <a:noFill/>
          <a:ln w="9525">
            <a:noFill/>
            <a:miter lim="800000"/>
            <a:headEnd/>
            <a:tailEnd/>
          </a:ln>
        </p:spPr>
        <p:txBody>
          <a:bodyPr wrap="square">
            <a:prstTxWarp prst="textNoShape">
              <a:avLst/>
            </a:prstTxWarp>
            <a:spAutoFit/>
          </a:bodyPr>
          <a:lstStyle/>
          <a:p>
            <a:pPr algn="ctr" eaLnBrk="1" hangingPunct="1">
              <a:spcBef>
                <a:spcPct val="20000"/>
              </a:spcBef>
              <a:buClr>
                <a:schemeClr val="tx1"/>
              </a:buClr>
              <a:buSzPct val="70000"/>
              <a:buFont typeface="Wingdings" pitchFamily="-107" charset="2"/>
              <a:buNone/>
            </a:pPr>
            <a:r>
              <a:rPr lang="en-US" sz="1800" dirty="0">
                <a:solidFill>
                  <a:schemeClr val="tx2"/>
                </a:solidFill>
                <a:latin typeface="Arial" pitchFamily="-107" charset="0"/>
              </a:rPr>
              <a:t>      </a:t>
            </a:r>
            <a:r>
              <a:rPr lang="en-GB" sz="2000" dirty="0">
                <a:solidFill>
                  <a:schemeClr val="tx2"/>
                </a:solidFill>
                <a:latin typeface="Arial" pitchFamily="-107" charset="0"/>
              </a:rPr>
              <a:t>(3)	</a:t>
            </a:r>
            <a:r>
              <a:rPr lang="en-US" sz="2000" dirty="0" err="1">
                <a:solidFill>
                  <a:schemeClr val="accent2"/>
                </a:solidFill>
                <a:latin typeface="Arial" pitchFamily="-107" charset="0"/>
              </a:rPr>
              <a:t>y</a:t>
            </a:r>
            <a:r>
              <a:rPr lang="en-US" sz="2000" dirty="0" err="1">
                <a:solidFill>
                  <a:schemeClr val="tx2"/>
                </a:solidFill>
                <a:latin typeface="Arial" pitchFamily="-107" charset="0"/>
              </a:rPr>
              <a:t>I</a:t>
            </a:r>
            <a:r>
              <a:rPr lang="en-US" sz="2000" baseline="-25000" dirty="0" err="1">
                <a:solidFill>
                  <a:srgbClr val="006633"/>
                </a:solidFill>
                <a:latin typeface="Arial" pitchFamily="-107" charset="0"/>
              </a:rPr>
              <a:t>G</a:t>
            </a:r>
            <a:r>
              <a:rPr lang="en-US" sz="2000" dirty="0">
                <a:solidFill>
                  <a:srgbClr val="006633"/>
                </a:solidFill>
                <a:latin typeface="Arial" pitchFamily="-107" charset="0"/>
              </a:rPr>
              <a:t> </a:t>
            </a:r>
            <a:r>
              <a:rPr lang="en-US" sz="2000" dirty="0">
                <a:solidFill>
                  <a:schemeClr val="tx2"/>
                </a:solidFill>
                <a:latin typeface="Arial" pitchFamily="-107" charset="0"/>
              </a:rPr>
              <a:t>≥ </a:t>
            </a:r>
            <a:r>
              <a:rPr lang="en-US" sz="2000" dirty="0">
                <a:solidFill>
                  <a:schemeClr val="accent2"/>
                </a:solidFill>
                <a:latin typeface="Arial" pitchFamily="-107" charset="0"/>
              </a:rPr>
              <a:t>x</a:t>
            </a:r>
            <a:r>
              <a:rPr lang="en-US" sz="2000" dirty="0">
                <a:solidFill>
                  <a:schemeClr val="hlink"/>
                </a:solidFill>
                <a:latin typeface="Arial" pitchFamily="-107" charset="0"/>
              </a:rPr>
              <a:t> </a:t>
            </a:r>
            <a:r>
              <a:rPr lang="en-US" sz="2000" dirty="0">
                <a:solidFill>
                  <a:schemeClr val="tx2"/>
                </a:solidFill>
                <a:latin typeface="Arial" pitchFamily="-107" charset="0"/>
              </a:rPr>
              <a:t>I</a:t>
            </a:r>
            <a:r>
              <a:rPr lang="en-US" sz="2000" baseline="-25000" dirty="0">
                <a:solidFill>
                  <a:srgbClr val="996633"/>
                </a:solidFill>
                <a:latin typeface="Arial" pitchFamily="-107" charset="0"/>
              </a:rPr>
              <a:t>B         </a:t>
            </a:r>
            <a:endParaRPr lang="en-US" sz="2000" baseline="-25000" dirty="0">
              <a:solidFill>
                <a:schemeClr val="tx2"/>
              </a:solidFill>
              <a:latin typeface="Arial" pitchFamily="-107" charset="0"/>
            </a:endParaRPr>
          </a:p>
          <a:p>
            <a:pPr algn="ctr" eaLnBrk="1" hangingPunct="1">
              <a:spcBef>
                <a:spcPct val="20000"/>
              </a:spcBef>
              <a:buClr>
                <a:schemeClr val="tx1"/>
              </a:buClr>
              <a:buSzPct val="70000"/>
              <a:buFont typeface="Wingdings" pitchFamily="-107" charset="2"/>
              <a:buNone/>
            </a:pPr>
            <a:r>
              <a:rPr lang="en-US" sz="2000" dirty="0">
                <a:solidFill>
                  <a:schemeClr val="tx2"/>
                </a:solidFill>
                <a:latin typeface="Arial" pitchFamily="-107" charset="0"/>
              </a:rPr>
              <a:t> </a:t>
            </a:r>
          </a:p>
          <a:p>
            <a:pPr algn="ctr" eaLnBrk="1" hangingPunct="1">
              <a:spcBef>
                <a:spcPct val="20000"/>
              </a:spcBef>
              <a:buClr>
                <a:schemeClr val="tx1"/>
              </a:buClr>
              <a:buSzPct val="70000"/>
              <a:buFont typeface="Wingdings" pitchFamily="-107" charset="2"/>
              <a:buNone/>
            </a:pPr>
            <a:r>
              <a:rPr lang="en-US" sz="2000" dirty="0">
                <a:solidFill>
                  <a:schemeClr val="tx2"/>
                </a:solidFill>
                <a:latin typeface="Arial" pitchFamily="-107" charset="0"/>
              </a:rPr>
              <a:t>(4)      </a:t>
            </a:r>
            <a:r>
              <a:rPr lang="en-US" sz="2000" dirty="0">
                <a:solidFill>
                  <a:schemeClr val="accent2"/>
                </a:solidFill>
                <a:latin typeface="Arial" pitchFamily="-107" charset="0"/>
              </a:rPr>
              <a:t>x</a:t>
            </a:r>
            <a:r>
              <a:rPr lang="en-US" sz="2000" dirty="0">
                <a:solidFill>
                  <a:schemeClr val="hlink"/>
                </a:solidFill>
                <a:latin typeface="Arial" pitchFamily="-107" charset="0"/>
              </a:rPr>
              <a:t> </a:t>
            </a:r>
            <a:r>
              <a:rPr lang="en-US" sz="2000" dirty="0">
                <a:solidFill>
                  <a:schemeClr val="tx2"/>
                </a:solidFill>
                <a:latin typeface="Arial" pitchFamily="-107" charset="0"/>
              </a:rPr>
              <a:t>I</a:t>
            </a:r>
            <a:r>
              <a:rPr lang="en-US" sz="2000" baseline="-25000" dirty="0">
                <a:solidFill>
                  <a:srgbClr val="996633"/>
                </a:solidFill>
                <a:latin typeface="Arial" pitchFamily="-107" charset="0"/>
              </a:rPr>
              <a:t>B    </a:t>
            </a:r>
            <a:r>
              <a:rPr lang="en-US" sz="2000" dirty="0">
                <a:solidFill>
                  <a:schemeClr val="tx2"/>
                </a:solidFill>
                <a:latin typeface="Arial" pitchFamily="-107" charset="0"/>
              </a:rPr>
              <a:t>≥</a:t>
            </a:r>
            <a:r>
              <a:rPr lang="en-US" sz="2000" baseline="-25000" dirty="0">
                <a:solidFill>
                  <a:srgbClr val="996633"/>
                </a:solidFill>
                <a:latin typeface="Arial" pitchFamily="-107" charset="0"/>
              </a:rPr>
              <a:t>   </a:t>
            </a:r>
            <a:r>
              <a:rPr lang="en-US" sz="2000" baseline="-25000" dirty="0">
                <a:solidFill>
                  <a:schemeClr val="accent2"/>
                </a:solidFill>
                <a:latin typeface="Arial" pitchFamily="-107" charset="0"/>
              </a:rPr>
              <a:t> </a:t>
            </a:r>
            <a:r>
              <a:rPr lang="en-US" sz="2000" dirty="0">
                <a:solidFill>
                  <a:schemeClr val="accent2"/>
                </a:solidFill>
                <a:latin typeface="Arial" pitchFamily="-107" charset="0"/>
              </a:rPr>
              <a:t>y</a:t>
            </a:r>
            <a:r>
              <a:rPr lang="en-US" sz="2000" dirty="0">
                <a:solidFill>
                  <a:schemeClr val="hlink"/>
                </a:solidFill>
                <a:latin typeface="Arial" pitchFamily="-107" charset="0"/>
              </a:rPr>
              <a:t> </a:t>
            </a:r>
            <a:r>
              <a:rPr lang="en-US" sz="2000" dirty="0">
                <a:solidFill>
                  <a:schemeClr val="tx2"/>
                </a:solidFill>
                <a:latin typeface="Arial" pitchFamily="-107" charset="0"/>
              </a:rPr>
              <a:t>I</a:t>
            </a:r>
            <a:r>
              <a:rPr lang="en-US" sz="2000" baseline="-25000" dirty="0">
                <a:solidFill>
                  <a:srgbClr val="006633"/>
                </a:solidFill>
                <a:latin typeface="Arial" pitchFamily="-107" charset="0"/>
              </a:rPr>
              <a:t>G</a:t>
            </a:r>
            <a:endParaRPr lang="en-US" sz="2000" dirty="0">
              <a:solidFill>
                <a:schemeClr val="tx2"/>
              </a:solidFill>
              <a:latin typeface="Arial" pitchFamily="-107" charset="0"/>
            </a:endParaRPr>
          </a:p>
          <a:p>
            <a:pPr algn="ctr" eaLnBrk="1" hangingPunct="1">
              <a:spcBef>
                <a:spcPct val="20000"/>
              </a:spcBef>
              <a:buClr>
                <a:schemeClr val="tx1"/>
              </a:buClr>
              <a:buSzPct val="70000"/>
              <a:buFont typeface="Wingdings" pitchFamily="-107" charset="2"/>
              <a:buNone/>
            </a:pPr>
            <a:endParaRPr lang="en-US" sz="2000" dirty="0">
              <a:solidFill>
                <a:schemeClr val="hlink"/>
              </a:solidFill>
              <a:latin typeface="Arial" pitchFamily="-107" charset="0"/>
            </a:endParaRPr>
          </a:p>
          <a:p>
            <a:pPr algn="ctr" eaLnBrk="1" hangingPunct="1">
              <a:spcBef>
                <a:spcPct val="20000"/>
              </a:spcBef>
              <a:buClr>
                <a:schemeClr val="tx1"/>
              </a:buClr>
              <a:buSzPct val="70000"/>
              <a:buFont typeface="Wingdings" pitchFamily="-107" charset="2"/>
              <a:buNone/>
            </a:pPr>
            <a:r>
              <a:rPr lang="en-US" sz="2000" dirty="0">
                <a:solidFill>
                  <a:srgbClr val="FF0066"/>
                </a:solidFill>
                <a:latin typeface="Arial" pitchFamily="-107" charset="0"/>
              </a:rPr>
              <a:t>can be rewritten as:</a:t>
            </a:r>
          </a:p>
          <a:p>
            <a:pPr algn="ctr" eaLnBrk="1" hangingPunct="1">
              <a:spcBef>
                <a:spcPct val="20000"/>
              </a:spcBef>
              <a:buClr>
                <a:schemeClr val="tx1"/>
              </a:buClr>
              <a:buSzPct val="70000"/>
              <a:buFont typeface="Wingdings" pitchFamily="-107" charset="2"/>
              <a:buNone/>
            </a:pPr>
            <a:endParaRPr lang="en-US" sz="2000" dirty="0">
              <a:solidFill>
                <a:schemeClr val="tx2"/>
              </a:solidFill>
              <a:latin typeface="Arial" pitchFamily="-107" charset="0"/>
            </a:endParaRPr>
          </a:p>
          <a:p>
            <a:pPr algn="ctr" eaLnBrk="1" hangingPunct="1">
              <a:spcBef>
                <a:spcPct val="20000"/>
              </a:spcBef>
              <a:buClr>
                <a:schemeClr val="tx1"/>
              </a:buClr>
              <a:buSzPct val="70000"/>
              <a:buFont typeface="Wingdings" pitchFamily="-107" charset="2"/>
              <a:buNone/>
            </a:pPr>
            <a:r>
              <a:rPr lang="en-US" sz="2000" dirty="0">
                <a:solidFill>
                  <a:schemeClr val="tx2"/>
                </a:solidFill>
                <a:latin typeface="Arial" pitchFamily="-107" charset="0"/>
              </a:rPr>
              <a:t>(3’) T</a:t>
            </a:r>
            <a:r>
              <a:rPr lang="en-US" sz="2000" baseline="50000" dirty="0">
                <a:solidFill>
                  <a:srgbClr val="006633"/>
                </a:solidFill>
                <a:latin typeface="Arial" pitchFamily="-107" charset="0"/>
              </a:rPr>
              <a:t>G</a:t>
            </a:r>
            <a:r>
              <a:rPr lang="en-US" sz="2000" dirty="0">
                <a:solidFill>
                  <a:schemeClr val="tx2"/>
                </a:solidFill>
                <a:latin typeface="Arial" pitchFamily="-107" charset="0"/>
              </a:rPr>
              <a:t> =I</a:t>
            </a:r>
            <a:r>
              <a:rPr lang="en-US" sz="2000" baseline="-25000" dirty="0">
                <a:solidFill>
                  <a:srgbClr val="006633"/>
                </a:solidFill>
                <a:latin typeface="Arial" pitchFamily="-107" charset="0"/>
              </a:rPr>
              <a:t>G</a:t>
            </a:r>
            <a:r>
              <a:rPr lang="en-US" sz="2000" dirty="0">
                <a:solidFill>
                  <a:schemeClr val="tx2"/>
                </a:solidFill>
                <a:latin typeface="Arial" pitchFamily="-107" charset="0"/>
              </a:rPr>
              <a:t> /I</a:t>
            </a:r>
            <a:r>
              <a:rPr lang="en-US" sz="2000" baseline="-25000" dirty="0">
                <a:solidFill>
                  <a:srgbClr val="996633"/>
                </a:solidFill>
                <a:latin typeface="Arial" pitchFamily="-107" charset="0"/>
              </a:rPr>
              <a:t>B</a:t>
            </a:r>
            <a:r>
              <a:rPr lang="en-US" sz="2000" dirty="0">
                <a:solidFill>
                  <a:schemeClr val="tx2"/>
                </a:solidFill>
                <a:latin typeface="Arial" pitchFamily="-107" charset="0"/>
              </a:rPr>
              <a:t> ≥  </a:t>
            </a:r>
            <a:r>
              <a:rPr lang="en-US" sz="2000" dirty="0">
                <a:solidFill>
                  <a:schemeClr val="accent2"/>
                </a:solidFill>
                <a:latin typeface="Arial" pitchFamily="-107" charset="0"/>
              </a:rPr>
              <a:t>x</a:t>
            </a:r>
            <a:r>
              <a:rPr lang="en-US" sz="2000" dirty="0">
                <a:solidFill>
                  <a:schemeClr val="tx2"/>
                </a:solidFill>
                <a:latin typeface="Arial" pitchFamily="-107" charset="0"/>
              </a:rPr>
              <a:t> / </a:t>
            </a:r>
            <a:r>
              <a:rPr lang="en-US" sz="2000" dirty="0">
                <a:solidFill>
                  <a:schemeClr val="accent2"/>
                </a:solidFill>
                <a:latin typeface="Arial" pitchFamily="-107" charset="0"/>
              </a:rPr>
              <a:t>y</a:t>
            </a:r>
          </a:p>
          <a:p>
            <a:pPr algn="ctr" eaLnBrk="1" hangingPunct="1">
              <a:spcBef>
                <a:spcPct val="20000"/>
              </a:spcBef>
              <a:buClr>
                <a:schemeClr val="tx1"/>
              </a:buClr>
              <a:buSzPct val="70000"/>
              <a:buFont typeface="Wingdings" pitchFamily="-107" charset="2"/>
              <a:buNone/>
            </a:pPr>
            <a:endParaRPr lang="en-US" sz="2000" dirty="0">
              <a:solidFill>
                <a:schemeClr val="tx2"/>
              </a:solidFill>
              <a:latin typeface="Arial" pitchFamily="-107" charset="0"/>
            </a:endParaRPr>
          </a:p>
          <a:p>
            <a:pPr algn="ctr" eaLnBrk="1" hangingPunct="1">
              <a:spcBef>
                <a:spcPct val="20000"/>
              </a:spcBef>
              <a:buClr>
                <a:schemeClr val="tx1"/>
              </a:buClr>
              <a:buSzPct val="70000"/>
              <a:buFont typeface="Wingdings" pitchFamily="-107" charset="2"/>
              <a:buNone/>
            </a:pPr>
            <a:r>
              <a:rPr lang="en-US" sz="2000" dirty="0">
                <a:solidFill>
                  <a:schemeClr val="tx2"/>
                </a:solidFill>
                <a:latin typeface="Arial" pitchFamily="-107" charset="0"/>
              </a:rPr>
              <a:t>(4’) T</a:t>
            </a:r>
            <a:r>
              <a:rPr lang="en-US" sz="2000" baseline="50000" dirty="0">
                <a:solidFill>
                  <a:srgbClr val="996633"/>
                </a:solidFill>
                <a:latin typeface="Arial" pitchFamily="-107" charset="0"/>
              </a:rPr>
              <a:t>B</a:t>
            </a:r>
            <a:r>
              <a:rPr lang="en-US" sz="2000" dirty="0">
                <a:solidFill>
                  <a:schemeClr val="tx2"/>
                </a:solidFill>
                <a:latin typeface="Arial" pitchFamily="-107" charset="0"/>
              </a:rPr>
              <a:t> =I</a:t>
            </a:r>
            <a:r>
              <a:rPr lang="en-US" sz="2000" baseline="-25000" dirty="0">
                <a:solidFill>
                  <a:srgbClr val="006633"/>
                </a:solidFill>
                <a:latin typeface="Arial" pitchFamily="-107" charset="0"/>
              </a:rPr>
              <a:t>G</a:t>
            </a:r>
            <a:r>
              <a:rPr lang="en-US" sz="2000" dirty="0">
                <a:solidFill>
                  <a:schemeClr val="tx2"/>
                </a:solidFill>
                <a:latin typeface="Arial" pitchFamily="-107" charset="0"/>
              </a:rPr>
              <a:t> /I</a:t>
            </a:r>
            <a:r>
              <a:rPr lang="en-US" sz="2000" baseline="-25000" dirty="0">
                <a:solidFill>
                  <a:srgbClr val="996633"/>
                </a:solidFill>
                <a:latin typeface="Arial" pitchFamily="-107" charset="0"/>
              </a:rPr>
              <a:t>B</a:t>
            </a:r>
            <a:r>
              <a:rPr lang="en-US" sz="2000" dirty="0">
                <a:solidFill>
                  <a:schemeClr val="tx2"/>
                </a:solidFill>
                <a:latin typeface="Arial" pitchFamily="-107" charset="0"/>
              </a:rPr>
              <a:t> ≤ </a:t>
            </a:r>
            <a:r>
              <a:rPr lang="en-US" sz="2000" dirty="0">
                <a:solidFill>
                  <a:schemeClr val="accent2"/>
                </a:solidFill>
                <a:latin typeface="Arial" pitchFamily="-107" charset="0"/>
              </a:rPr>
              <a:t>x</a:t>
            </a:r>
            <a:r>
              <a:rPr lang="en-US" sz="2000" dirty="0">
                <a:solidFill>
                  <a:schemeClr val="tx2"/>
                </a:solidFill>
                <a:latin typeface="Arial" pitchFamily="-107" charset="0"/>
              </a:rPr>
              <a:t> / </a:t>
            </a:r>
            <a:r>
              <a:rPr lang="en-US" sz="2000" dirty="0">
                <a:solidFill>
                  <a:schemeClr val="accent2"/>
                </a:solidFill>
                <a:latin typeface="Arial" pitchFamily="-107" charset="0"/>
              </a:rPr>
              <a:t>y</a:t>
            </a:r>
            <a:endParaRPr lang="en-US" sz="1800" dirty="0">
              <a:solidFill>
                <a:schemeClr val="tx2"/>
              </a:solidFill>
              <a:latin typeface="Arial" pitchFamily="-107" charset="0"/>
            </a:endParaRPr>
          </a:p>
          <a:p>
            <a:pPr algn="ctr" eaLnBrk="1" hangingPunct="1">
              <a:spcBef>
                <a:spcPct val="20000"/>
              </a:spcBef>
              <a:buClr>
                <a:schemeClr val="tx1"/>
              </a:buClr>
              <a:buSzPct val="70000"/>
              <a:buFont typeface="Wingdings" pitchFamily="-107" charset="2"/>
              <a:buNone/>
            </a:pPr>
            <a:r>
              <a:rPr lang="en-US" sz="1900" dirty="0">
                <a:solidFill>
                  <a:schemeClr val="tx2"/>
                </a:solidFill>
                <a:latin typeface="Arial" pitchFamily="-107" charset="0"/>
              </a:rPr>
              <a:t> </a:t>
            </a:r>
            <a:r>
              <a:rPr lang="en-US" sz="1800" dirty="0">
                <a:solidFill>
                  <a:schemeClr val="tx2"/>
                </a:solidFill>
                <a:latin typeface="Arial" pitchFamily="-107" charset="0"/>
              </a:rPr>
              <a:t> </a:t>
            </a:r>
          </a:p>
          <a:p>
            <a:pPr algn="ctr" eaLnBrk="1" hangingPunct="1">
              <a:spcBef>
                <a:spcPct val="20000"/>
              </a:spcBef>
              <a:buClr>
                <a:schemeClr val="tx1"/>
              </a:buClr>
              <a:buSzPct val="70000"/>
              <a:buFont typeface="Wingdings" pitchFamily="-107" charset="2"/>
              <a:buNone/>
            </a:pPr>
            <a:endParaRPr lang="en-US" sz="1800" dirty="0">
              <a:solidFill>
                <a:schemeClr val="tx2"/>
              </a:solidFill>
              <a:latin typeface="Arial" pitchFamily="-107" charset="0"/>
            </a:endParaRPr>
          </a:p>
          <a:p>
            <a:pPr eaLnBrk="1" hangingPunct="1"/>
            <a:endParaRPr lang="en-GB" sz="1800" dirty="0">
              <a:latin typeface="Arial" pitchFamily="-107" charset="0"/>
            </a:endParaRPr>
          </a:p>
          <a:p>
            <a:pPr eaLnBrk="1" hangingPunct="1"/>
            <a:endParaRPr lang="en-GB" sz="1800" dirty="0">
              <a:latin typeface="Arial" pitchFamily="-107" charset="0"/>
            </a:endParaRPr>
          </a:p>
          <a:p>
            <a:pPr eaLnBrk="1" hangingPunct="1"/>
            <a:endParaRPr lang="en-GB" sz="1800" dirty="0">
              <a:latin typeface="Arial" pitchFamily="-107" charset="0"/>
            </a:endParaRPr>
          </a:p>
          <a:p>
            <a:pPr eaLnBrk="1" hangingPunct="1"/>
            <a:endParaRPr lang="en-GB" sz="1800" dirty="0">
              <a:latin typeface="Arial" pitchFamily="-107" charset="0"/>
            </a:endParaRPr>
          </a:p>
        </p:txBody>
      </p:sp>
      <p:sp>
        <p:nvSpPr>
          <p:cNvPr id="177158" name="AutoShape 6"/>
          <p:cNvSpPr>
            <a:spLocks noChangeArrowheads="1"/>
          </p:cNvSpPr>
          <p:nvPr/>
        </p:nvSpPr>
        <p:spPr bwMode="auto">
          <a:xfrm>
            <a:off x="5867400" y="381000"/>
            <a:ext cx="762000" cy="76200"/>
          </a:xfrm>
          <a:prstGeom prst="rightArrow">
            <a:avLst>
              <a:gd name="adj1" fmla="val 50000"/>
              <a:gd name="adj2" fmla="val 250000"/>
            </a:avLst>
          </a:prstGeom>
          <a:solidFill>
            <a:schemeClr val="accent1"/>
          </a:solidFill>
          <a:ln w="9525">
            <a:solidFill>
              <a:schemeClr val="tx1"/>
            </a:solidFill>
            <a:miter lim="800000"/>
            <a:headEnd/>
            <a:tailEnd/>
          </a:ln>
        </p:spPr>
        <p:txBody>
          <a:bodyPr wrap="none" anchor="ctr">
            <a:prstTxWarp prst="textNoShape">
              <a:avLst/>
            </a:prstTxWarp>
          </a:bodyPr>
          <a:lstStyle/>
          <a:p>
            <a:endParaRPr lang="it-IT"/>
          </a:p>
        </p:txBody>
      </p:sp>
      <p:sp>
        <p:nvSpPr>
          <p:cNvPr id="177159" name="Rectangle 7"/>
          <p:cNvSpPr>
            <a:spLocks noChangeArrowheads="1"/>
          </p:cNvSpPr>
          <p:nvPr/>
        </p:nvSpPr>
        <p:spPr bwMode="auto">
          <a:xfrm>
            <a:off x="6934200" y="228600"/>
            <a:ext cx="455613" cy="366713"/>
          </a:xfrm>
          <a:prstGeom prst="rect">
            <a:avLst/>
          </a:prstGeom>
          <a:noFill/>
          <a:ln w="9525">
            <a:noFill/>
            <a:miter lim="800000"/>
            <a:headEnd/>
            <a:tailEnd/>
          </a:ln>
        </p:spPr>
        <p:txBody>
          <a:bodyPr wrap="none">
            <a:prstTxWarp prst="textNoShape">
              <a:avLst/>
            </a:prstTxWarp>
            <a:spAutoFit/>
          </a:bodyPr>
          <a:lstStyle/>
          <a:p>
            <a:pPr eaLnBrk="1" hangingPunct="1"/>
            <a:r>
              <a:rPr lang="en-US" sz="1800">
                <a:solidFill>
                  <a:schemeClr val="tx2"/>
                </a:solidFill>
                <a:latin typeface="Arial" pitchFamily="-107" charset="0"/>
              </a:rPr>
              <a:t>P</a:t>
            </a:r>
            <a:r>
              <a:rPr lang="en-US" sz="1800" baseline="50000">
                <a:solidFill>
                  <a:srgbClr val="006633"/>
                </a:solidFill>
                <a:latin typeface="Arial" pitchFamily="-107" charset="0"/>
              </a:rPr>
              <a:t>G</a:t>
            </a:r>
            <a:endParaRPr lang="en-GB" sz="1800" baseline="50000">
              <a:solidFill>
                <a:srgbClr val="006633"/>
              </a:solidFill>
              <a:latin typeface="Arial" pitchFamily="-107" charset="0"/>
            </a:endParaRPr>
          </a:p>
        </p:txBody>
      </p:sp>
      <p:sp>
        <p:nvSpPr>
          <p:cNvPr id="177160" name="Rectangle 8"/>
          <p:cNvSpPr>
            <a:spLocks noChangeArrowheads="1"/>
          </p:cNvSpPr>
          <p:nvPr/>
        </p:nvSpPr>
        <p:spPr bwMode="auto">
          <a:xfrm>
            <a:off x="5875338" y="854075"/>
            <a:ext cx="184150" cy="366713"/>
          </a:xfrm>
          <a:prstGeom prst="rect">
            <a:avLst/>
          </a:prstGeom>
          <a:noFill/>
          <a:ln w="9525">
            <a:noFill/>
            <a:miter lim="800000"/>
            <a:headEnd/>
            <a:tailEnd/>
          </a:ln>
        </p:spPr>
        <p:txBody>
          <a:bodyPr wrap="none">
            <a:prstTxWarp prst="textNoShape">
              <a:avLst/>
            </a:prstTxWarp>
            <a:spAutoFit/>
          </a:bodyPr>
          <a:lstStyle/>
          <a:p>
            <a:pPr eaLnBrk="1" hangingPunct="1"/>
            <a:endParaRPr lang="it-IT" sz="1800">
              <a:latin typeface="Arial" pitchFamily="-107" charset="0"/>
            </a:endParaRPr>
          </a:p>
        </p:txBody>
      </p:sp>
      <p:sp>
        <p:nvSpPr>
          <p:cNvPr id="177161" name="AutoShape 9"/>
          <p:cNvSpPr>
            <a:spLocks noChangeArrowheads="1"/>
          </p:cNvSpPr>
          <p:nvPr/>
        </p:nvSpPr>
        <p:spPr bwMode="auto">
          <a:xfrm>
            <a:off x="5791200" y="1066800"/>
            <a:ext cx="762000" cy="76200"/>
          </a:xfrm>
          <a:prstGeom prst="rightArrow">
            <a:avLst>
              <a:gd name="adj1" fmla="val 50000"/>
              <a:gd name="adj2" fmla="val 250000"/>
            </a:avLst>
          </a:prstGeom>
          <a:solidFill>
            <a:schemeClr val="accent1"/>
          </a:solidFill>
          <a:ln w="9525">
            <a:solidFill>
              <a:schemeClr val="tx1"/>
            </a:solidFill>
            <a:miter lim="800000"/>
            <a:headEnd/>
            <a:tailEnd/>
          </a:ln>
        </p:spPr>
        <p:txBody>
          <a:bodyPr wrap="none" anchor="ctr">
            <a:prstTxWarp prst="textNoShape">
              <a:avLst/>
            </a:prstTxWarp>
          </a:bodyPr>
          <a:lstStyle/>
          <a:p>
            <a:endParaRPr lang="it-IT"/>
          </a:p>
        </p:txBody>
      </p:sp>
      <p:sp>
        <p:nvSpPr>
          <p:cNvPr id="177162" name="Rectangle 10"/>
          <p:cNvSpPr>
            <a:spLocks noChangeArrowheads="1"/>
          </p:cNvSpPr>
          <p:nvPr/>
        </p:nvSpPr>
        <p:spPr bwMode="auto">
          <a:xfrm>
            <a:off x="6934200" y="914400"/>
            <a:ext cx="438150" cy="366713"/>
          </a:xfrm>
          <a:prstGeom prst="rect">
            <a:avLst/>
          </a:prstGeom>
          <a:noFill/>
          <a:ln w="9525">
            <a:noFill/>
            <a:miter lim="800000"/>
            <a:headEnd/>
            <a:tailEnd/>
          </a:ln>
        </p:spPr>
        <p:txBody>
          <a:bodyPr wrap="none">
            <a:prstTxWarp prst="textNoShape">
              <a:avLst/>
            </a:prstTxWarp>
            <a:spAutoFit/>
          </a:bodyPr>
          <a:lstStyle/>
          <a:p>
            <a:pPr eaLnBrk="1" hangingPunct="1"/>
            <a:r>
              <a:rPr lang="en-US" sz="1800">
                <a:solidFill>
                  <a:schemeClr val="tx2"/>
                </a:solidFill>
                <a:latin typeface="Arial" pitchFamily="-107" charset="0"/>
              </a:rPr>
              <a:t>P</a:t>
            </a:r>
            <a:r>
              <a:rPr lang="en-US" sz="1800" baseline="50000">
                <a:solidFill>
                  <a:srgbClr val="996633"/>
                </a:solidFill>
                <a:latin typeface="Arial" pitchFamily="-107" charset="0"/>
              </a:rPr>
              <a:t>B</a:t>
            </a:r>
            <a:endParaRPr lang="en-GB" sz="1800" baseline="50000">
              <a:solidFill>
                <a:srgbClr val="996633"/>
              </a:solidFill>
              <a:latin typeface="Arial" pitchFamily="-107" charset="0"/>
            </a:endParaRPr>
          </a:p>
        </p:txBody>
      </p:sp>
      <p:sp>
        <p:nvSpPr>
          <p:cNvPr id="177163" name="Rectangle 11"/>
          <p:cNvSpPr>
            <a:spLocks noChangeArrowheads="1"/>
          </p:cNvSpPr>
          <p:nvPr/>
        </p:nvSpPr>
        <p:spPr bwMode="auto">
          <a:xfrm>
            <a:off x="7315200" y="3124200"/>
            <a:ext cx="438150" cy="366713"/>
          </a:xfrm>
          <a:prstGeom prst="rect">
            <a:avLst/>
          </a:prstGeom>
          <a:noFill/>
          <a:ln w="9525">
            <a:noFill/>
            <a:miter lim="800000"/>
            <a:headEnd/>
            <a:tailEnd/>
          </a:ln>
        </p:spPr>
        <p:txBody>
          <a:bodyPr wrap="none">
            <a:prstTxWarp prst="textNoShape">
              <a:avLst/>
            </a:prstTxWarp>
            <a:spAutoFit/>
          </a:bodyPr>
          <a:lstStyle/>
          <a:p>
            <a:pPr eaLnBrk="1" hangingPunct="1"/>
            <a:r>
              <a:rPr lang="en-US" sz="1800">
                <a:solidFill>
                  <a:schemeClr val="tx2"/>
                </a:solidFill>
                <a:latin typeface="Arial" pitchFamily="-107" charset="0"/>
              </a:rPr>
              <a:t>P</a:t>
            </a:r>
            <a:r>
              <a:rPr lang="en-US" sz="1800" baseline="50000">
                <a:solidFill>
                  <a:srgbClr val="996633"/>
                </a:solidFill>
                <a:latin typeface="Arial" pitchFamily="-107" charset="0"/>
              </a:rPr>
              <a:t>B</a:t>
            </a:r>
            <a:endParaRPr lang="en-GB" sz="1800" baseline="50000">
              <a:solidFill>
                <a:srgbClr val="996633"/>
              </a:solidFill>
              <a:latin typeface="Arial" pitchFamily="-107" charset="0"/>
            </a:endParaRPr>
          </a:p>
        </p:txBody>
      </p:sp>
      <p:sp>
        <p:nvSpPr>
          <p:cNvPr id="177164" name="Rectangle 12"/>
          <p:cNvSpPr>
            <a:spLocks noChangeArrowheads="1"/>
          </p:cNvSpPr>
          <p:nvPr/>
        </p:nvSpPr>
        <p:spPr bwMode="auto">
          <a:xfrm>
            <a:off x="6084888" y="1790700"/>
            <a:ext cx="184150" cy="366713"/>
          </a:xfrm>
          <a:prstGeom prst="rect">
            <a:avLst/>
          </a:prstGeom>
          <a:noFill/>
          <a:ln w="9525">
            <a:noFill/>
            <a:miter lim="800000"/>
            <a:headEnd/>
            <a:tailEnd/>
          </a:ln>
        </p:spPr>
        <p:txBody>
          <a:bodyPr wrap="none">
            <a:prstTxWarp prst="textNoShape">
              <a:avLst/>
            </a:prstTxWarp>
            <a:spAutoFit/>
          </a:bodyPr>
          <a:lstStyle/>
          <a:p>
            <a:pPr eaLnBrk="1" hangingPunct="1"/>
            <a:endParaRPr lang="it-IT" sz="1800">
              <a:latin typeface="Arial" pitchFamily="-107" charset="0"/>
            </a:endParaRPr>
          </a:p>
        </p:txBody>
      </p:sp>
      <p:sp>
        <p:nvSpPr>
          <p:cNvPr id="177165" name="AutoShape 13"/>
          <p:cNvSpPr>
            <a:spLocks noChangeArrowheads="1"/>
          </p:cNvSpPr>
          <p:nvPr/>
        </p:nvSpPr>
        <p:spPr bwMode="auto">
          <a:xfrm>
            <a:off x="5562600" y="2590800"/>
            <a:ext cx="762000" cy="76200"/>
          </a:xfrm>
          <a:prstGeom prst="rightArrow">
            <a:avLst>
              <a:gd name="adj1" fmla="val 50000"/>
              <a:gd name="adj2" fmla="val 250000"/>
            </a:avLst>
          </a:prstGeom>
          <a:solidFill>
            <a:schemeClr val="accent1"/>
          </a:solidFill>
          <a:ln w="9525">
            <a:solidFill>
              <a:schemeClr val="tx1"/>
            </a:solidFill>
            <a:miter lim="800000"/>
            <a:headEnd/>
            <a:tailEnd/>
          </a:ln>
        </p:spPr>
        <p:txBody>
          <a:bodyPr wrap="none" anchor="ctr">
            <a:prstTxWarp prst="textNoShape">
              <a:avLst/>
            </a:prstTxWarp>
          </a:bodyPr>
          <a:lstStyle/>
          <a:p>
            <a:endParaRPr lang="it-IT"/>
          </a:p>
        </p:txBody>
      </p:sp>
      <p:sp>
        <p:nvSpPr>
          <p:cNvPr id="177166" name="Rectangle 14"/>
          <p:cNvSpPr>
            <a:spLocks noChangeArrowheads="1"/>
          </p:cNvSpPr>
          <p:nvPr/>
        </p:nvSpPr>
        <p:spPr bwMode="auto">
          <a:xfrm>
            <a:off x="6781800" y="2286000"/>
            <a:ext cx="184150" cy="366713"/>
          </a:xfrm>
          <a:prstGeom prst="rect">
            <a:avLst/>
          </a:prstGeom>
          <a:noFill/>
          <a:ln w="9525">
            <a:noFill/>
            <a:miter lim="800000"/>
            <a:headEnd/>
            <a:tailEnd/>
          </a:ln>
        </p:spPr>
        <p:txBody>
          <a:bodyPr wrap="none">
            <a:prstTxWarp prst="textNoShape">
              <a:avLst/>
            </a:prstTxWarp>
            <a:spAutoFit/>
          </a:bodyPr>
          <a:lstStyle/>
          <a:p>
            <a:pPr eaLnBrk="1" hangingPunct="1"/>
            <a:endParaRPr lang="it-IT" sz="1800">
              <a:latin typeface="Arial" pitchFamily="-107" charset="0"/>
            </a:endParaRPr>
          </a:p>
        </p:txBody>
      </p:sp>
      <p:sp>
        <p:nvSpPr>
          <p:cNvPr id="177167" name="AutoShape 15"/>
          <p:cNvSpPr>
            <a:spLocks noChangeArrowheads="1"/>
          </p:cNvSpPr>
          <p:nvPr/>
        </p:nvSpPr>
        <p:spPr bwMode="auto">
          <a:xfrm>
            <a:off x="6019800" y="3276600"/>
            <a:ext cx="762000" cy="76200"/>
          </a:xfrm>
          <a:prstGeom prst="rightArrow">
            <a:avLst>
              <a:gd name="adj1" fmla="val 50000"/>
              <a:gd name="adj2" fmla="val 250000"/>
            </a:avLst>
          </a:prstGeom>
          <a:solidFill>
            <a:schemeClr val="accent1"/>
          </a:solidFill>
          <a:ln w="9525">
            <a:solidFill>
              <a:schemeClr val="tx1"/>
            </a:solidFill>
            <a:miter lim="800000"/>
            <a:headEnd/>
            <a:tailEnd/>
          </a:ln>
        </p:spPr>
        <p:txBody>
          <a:bodyPr wrap="none" anchor="ctr">
            <a:prstTxWarp prst="textNoShape">
              <a:avLst/>
            </a:prstTxWarp>
          </a:bodyPr>
          <a:lstStyle/>
          <a:p>
            <a:endParaRPr lang="it-IT"/>
          </a:p>
        </p:txBody>
      </p:sp>
      <p:sp>
        <p:nvSpPr>
          <p:cNvPr id="177168" name="Rectangle 16"/>
          <p:cNvSpPr>
            <a:spLocks noChangeArrowheads="1"/>
          </p:cNvSpPr>
          <p:nvPr/>
        </p:nvSpPr>
        <p:spPr bwMode="auto">
          <a:xfrm>
            <a:off x="6858000" y="2438400"/>
            <a:ext cx="455613" cy="366713"/>
          </a:xfrm>
          <a:prstGeom prst="rect">
            <a:avLst/>
          </a:prstGeom>
          <a:noFill/>
          <a:ln w="9525">
            <a:noFill/>
            <a:miter lim="800000"/>
            <a:headEnd/>
            <a:tailEnd/>
          </a:ln>
        </p:spPr>
        <p:txBody>
          <a:bodyPr wrap="none">
            <a:prstTxWarp prst="textNoShape">
              <a:avLst/>
            </a:prstTxWarp>
            <a:spAutoFit/>
          </a:bodyPr>
          <a:lstStyle/>
          <a:p>
            <a:pPr eaLnBrk="1" hangingPunct="1"/>
            <a:r>
              <a:rPr lang="en-US" sz="1800">
                <a:solidFill>
                  <a:schemeClr val="tx2"/>
                </a:solidFill>
                <a:latin typeface="Arial" pitchFamily="-107" charset="0"/>
              </a:rPr>
              <a:t>P</a:t>
            </a:r>
            <a:r>
              <a:rPr lang="en-US" sz="1800" baseline="50000">
                <a:solidFill>
                  <a:srgbClr val="006633"/>
                </a:solidFill>
                <a:latin typeface="Arial" pitchFamily="-107" charset="0"/>
              </a:rPr>
              <a:t>G</a:t>
            </a:r>
            <a:endParaRPr lang="en-GB" sz="1800" baseline="50000">
              <a:solidFill>
                <a:srgbClr val="006633"/>
              </a:solidFill>
              <a:latin typeface="Arial" pitchFamily="-107"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685800" y="152400"/>
            <a:ext cx="8001000" cy="1598613"/>
          </a:xfrm>
        </p:spPr>
        <p:txBody>
          <a:bodyPr/>
          <a:lstStyle/>
          <a:p>
            <a:pPr marL="800100" indent="-800100"/>
            <a:r>
              <a:rPr lang="en-US" sz="2000" dirty="0">
                <a:ea typeface="ＭＳ Ｐゴシック" charset="0"/>
                <a:cs typeface="ＭＳ Ｐゴシック" charset="0"/>
              </a:rPr>
              <a:t>               </a:t>
            </a:r>
            <a:r>
              <a:rPr lang="en-US" sz="2400" dirty="0">
                <a:ea typeface="ＭＳ Ｐゴシック" charset="0"/>
                <a:cs typeface="ＭＳ Ｐゴシック" charset="0"/>
              </a:rPr>
              <a:t>(1)         R</a:t>
            </a:r>
            <a:r>
              <a:rPr lang="en-US" sz="2400" baseline="-25000" dirty="0">
                <a:solidFill>
                  <a:srgbClr val="006633"/>
                </a:solidFill>
                <a:ea typeface="ＭＳ Ｐゴシック" charset="0"/>
                <a:cs typeface="ＭＳ Ｐゴシック" charset="0"/>
              </a:rPr>
              <a:t>G</a:t>
            </a:r>
            <a:r>
              <a:rPr lang="en-US" sz="2400" dirty="0">
                <a:ea typeface="ＭＳ Ｐゴシック" charset="0"/>
                <a:cs typeface="ＭＳ Ｐゴシック" charset="0"/>
              </a:rPr>
              <a:t> = Q(I</a:t>
            </a:r>
            <a:r>
              <a:rPr lang="en-US" sz="2400" baseline="-25000" dirty="0">
                <a:solidFill>
                  <a:srgbClr val="006633"/>
                </a:solidFill>
                <a:ea typeface="ＭＳ Ｐゴシック" charset="0"/>
                <a:cs typeface="ＭＳ Ｐゴシック" charset="0"/>
              </a:rPr>
              <a:t>G</a:t>
            </a:r>
            <a:r>
              <a:rPr lang="en-US" sz="2400" dirty="0">
                <a:ea typeface="ＭＳ Ｐゴシック" charset="0"/>
                <a:cs typeface="ＭＳ Ｐゴシック" charset="0"/>
              </a:rPr>
              <a:t>, I</a:t>
            </a:r>
            <a:r>
              <a:rPr lang="en-US" sz="2400" baseline="-25000" dirty="0">
                <a:solidFill>
                  <a:srgbClr val="996633"/>
                </a:solidFill>
                <a:ea typeface="ＭＳ Ｐゴシック" charset="0"/>
                <a:cs typeface="ＭＳ Ｐゴシック" charset="0"/>
              </a:rPr>
              <a:t>B</a:t>
            </a:r>
            <a:r>
              <a:rPr lang="en-US" sz="2400" dirty="0">
                <a:ea typeface="ＭＳ Ｐゴシック" charset="0"/>
                <a:cs typeface="ＭＳ Ｐゴシック" charset="0"/>
              </a:rPr>
              <a:t>) – [</a:t>
            </a:r>
            <a:r>
              <a:rPr lang="en-US" sz="2400" dirty="0" err="1">
                <a:ea typeface="ＭＳ Ｐゴシック" charset="0"/>
                <a:cs typeface="ＭＳ Ｐゴシック" charset="0"/>
              </a:rPr>
              <a:t>I</a:t>
            </a:r>
            <a:r>
              <a:rPr lang="en-US" sz="2400" baseline="-25000" dirty="0" err="1">
                <a:solidFill>
                  <a:srgbClr val="006633"/>
                </a:solidFill>
                <a:ea typeface="ＭＳ Ｐゴシック" charset="0"/>
                <a:cs typeface="ＭＳ Ｐゴシック" charset="0"/>
              </a:rPr>
              <a:t>G</a:t>
            </a:r>
            <a:r>
              <a:rPr lang="en-US" sz="2400" dirty="0" err="1">
                <a:ea typeface="ＭＳ Ｐゴシック" charset="0"/>
                <a:cs typeface="ＭＳ Ｐゴシック" charset="0"/>
              </a:rPr>
              <a:t>c</a:t>
            </a:r>
            <a:r>
              <a:rPr lang="en-US" sz="2400" baseline="-25000" dirty="0" err="1">
                <a:solidFill>
                  <a:srgbClr val="006633"/>
                </a:solidFill>
                <a:ea typeface="ＭＳ Ｐゴシック" charset="0"/>
                <a:cs typeface="ＭＳ Ｐゴシック" charset="0"/>
              </a:rPr>
              <a:t>G</a:t>
            </a:r>
            <a:r>
              <a:rPr lang="en-US" sz="2400" dirty="0">
                <a:ea typeface="ＭＳ Ｐゴシック" charset="0"/>
                <a:cs typeface="ＭＳ Ｐゴシック" charset="0"/>
              </a:rPr>
              <a:t>+ (</a:t>
            </a:r>
            <a:r>
              <a:rPr lang="en-US" sz="2400" dirty="0">
                <a:solidFill>
                  <a:schemeClr val="accent2"/>
                </a:solidFill>
                <a:ea typeface="ＭＳ Ｐゴシック" charset="0"/>
                <a:cs typeface="ＭＳ Ｐゴシック" charset="0"/>
              </a:rPr>
              <a:t>x</a:t>
            </a:r>
            <a:r>
              <a:rPr lang="en-US" sz="2400" dirty="0">
                <a:ea typeface="ＭＳ Ｐゴシック" charset="0"/>
                <a:cs typeface="ＭＳ Ｐゴシック" charset="0"/>
              </a:rPr>
              <a:t> + </a:t>
            </a:r>
            <a:r>
              <a:rPr lang="en-US" sz="2400" dirty="0" err="1">
                <a:ea typeface="ＭＳ Ｐゴシック" charset="0"/>
                <a:cs typeface="ＭＳ Ｐゴシック" charset="0"/>
              </a:rPr>
              <a:t>c</a:t>
            </a:r>
            <a:r>
              <a:rPr lang="en-US" sz="2400" baseline="-25000" dirty="0" err="1">
                <a:solidFill>
                  <a:srgbClr val="996633"/>
                </a:solidFill>
                <a:ea typeface="ＭＳ Ｐゴシック" charset="0"/>
                <a:cs typeface="ＭＳ Ｐゴシック" charset="0"/>
              </a:rPr>
              <a:t>B</a:t>
            </a:r>
            <a:r>
              <a:rPr lang="en-US" sz="2400" dirty="0">
                <a:ea typeface="ＭＳ Ｐゴシック" charset="0"/>
                <a:cs typeface="ＭＳ Ｐゴシック" charset="0"/>
              </a:rPr>
              <a:t>) I</a:t>
            </a:r>
            <a:r>
              <a:rPr lang="en-US" sz="2400" baseline="-25000" dirty="0">
                <a:solidFill>
                  <a:srgbClr val="996633"/>
                </a:solidFill>
                <a:ea typeface="ＭＳ Ｐゴシック" charset="0"/>
                <a:cs typeface="ＭＳ Ｐゴシック" charset="0"/>
              </a:rPr>
              <a:t>B</a:t>
            </a:r>
            <a:r>
              <a:rPr lang="en-US" sz="2400" dirty="0">
                <a:ea typeface="ＭＳ Ｐゴシック" charset="0"/>
                <a:cs typeface="ＭＳ Ｐゴシック" charset="0"/>
              </a:rPr>
              <a:t>]</a:t>
            </a:r>
            <a:br>
              <a:rPr lang="en-US" sz="2400" dirty="0">
                <a:ea typeface="ＭＳ Ｐゴシック" charset="0"/>
                <a:cs typeface="ＭＳ Ｐゴシック" charset="0"/>
              </a:rPr>
            </a:br>
            <a:br>
              <a:rPr lang="en-US" sz="2400" dirty="0">
                <a:ea typeface="ＭＳ Ｐゴシック" charset="0"/>
                <a:cs typeface="ＭＳ Ｐゴシック" charset="0"/>
              </a:rPr>
            </a:br>
            <a:r>
              <a:rPr lang="en-US" sz="2400" dirty="0">
                <a:ea typeface="ＭＳ Ｐゴシック" charset="0"/>
                <a:cs typeface="ＭＳ Ｐゴシック" charset="0"/>
              </a:rPr>
              <a:t>    </a:t>
            </a:r>
            <a:r>
              <a:rPr lang="it-IT" sz="2400" dirty="0">
                <a:ea typeface="ＭＳ Ｐゴシック" charset="0"/>
                <a:cs typeface="ＭＳ Ｐゴシック" charset="0"/>
              </a:rPr>
              <a:t>(2)	</a:t>
            </a:r>
            <a:r>
              <a:rPr lang="en-US" sz="2400" dirty="0">
                <a:ea typeface="ＭＳ Ｐゴシック" charset="0"/>
                <a:cs typeface="ＭＳ Ｐゴシック" charset="0"/>
              </a:rPr>
              <a:t>R</a:t>
            </a:r>
            <a:r>
              <a:rPr lang="en-US" sz="2400" baseline="-25000" dirty="0">
                <a:solidFill>
                  <a:srgbClr val="996633"/>
                </a:solidFill>
                <a:ea typeface="ＭＳ Ｐゴシック" charset="0"/>
                <a:cs typeface="ＭＳ Ｐゴシック" charset="0"/>
              </a:rPr>
              <a:t>B</a:t>
            </a:r>
            <a:r>
              <a:rPr lang="it-IT" sz="2400" dirty="0">
                <a:ea typeface="ＭＳ Ｐゴシック" charset="0"/>
                <a:cs typeface="ＭＳ Ｐゴシック" charset="0"/>
              </a:rPr>
              <a:t> = </a:t>
            </a:r>
            <a:r>
              <a:rPr lang="en-US" sz="2400" dirty="0">
                <a:ea typeface="ＭＳ Ｐゴシック" charset="0"/>
                <a:cs typeface="ＭＳ Ｐゴシック" charset="0"/>
              </a:rPr>
              <a:t>Q(I</a:t>
            </a:r>
            <a:r>
              <a:rPr lang="en-US" sz="2400" baseline="-25000" dirty="0">
                <a:solidFill>
                  <a:srgbClr val="006633"/>
                </a:solidFill>
                <a:ea typeface="ＭＳ Ｐゴシック" charset="0"/>
                <a:cs typeface="ＭＳ Ｐゴシック" charset="0"/>
              </a:rPr>
              <a:t>G</a:t>
            </a:r>
            <a:r>
              <a:rPr lang="en-US" sz="2400" dirty="0">
                <a:ea typeface="ＭＳ Ｐゴシック" charset="0"/>
                <a:cs typeface="ＭＳ Ｐゴシック" charset="0"/>
              </a:rPr>
              <a:t>, I</a:t>
            </a:r>
            <a:r>
              <a:rPr lang="en-US" sz="2400" baseline="-25000" dirty="0">
                <a:solidFill>
                  <a:srgbClr val="996633"/>
                </a:solidFill>
                <a:ea typeface="ＭＳ Ｐゴシック" charset="0"/>
                <a:cs typeface="ＭＳ Ｐゴシック" charset="0"/>
              </a:rPr>
              <a:t>B</a:t>
            </a:r>
            <a:r>
              <a:rPr lang="en-US" sz="2400" dirty="0">
                <a:ea typeface="ＭＳ Ｐゴシック" charset="0"/>
                <a:cs typeface="ＭＳ Ｐゴシック" charset="0"/>
              </a:rPr>
              <a:t>) </a:t>
            </a:r>
            <a:r>
              <a:rPr lang="it-IT" sz="2400" dirty="0">
                <a:ea typeface="ＭＳ Ｐゴシック" charset="0"/>
                <a:cs typeface="ＭＳ Ｐゴシック" charset="0"/>
              </a:rPr>
              <a:t>– [(</a:t>
            </a:r>
            <a:r>
              <a:rPr lang="it-IT" sz="2400" dirty="0">
                <a:solidFill>
                  <a:schemeClr val="accent2"/>
                </a:solidFill>
                <a:ea typeface="ＭＳ Ｐゴシック" charset="0"/>
                <a:cs typeface="ＭＳ Ｐゴシック" charset="0"/>
              </a:rPr>
              <a:t>y</a:t>
            </a:r>
            <a:r>
              <a:rPr lang="it-IT" sz="2400" dirty="0">
                <a:ea typeface="ＭＳ Ｐゴシック" charset="0"/>
                <a:cs typeface="ＭＳ Ｐゴシック" charset="0"/>
              </a:rPr>
              <a:t> +</a:t>
            </a:r>
            <a:r>
              <a:rPr lang="en-US" sz="2400" dirty="0" err="1">
                <a:ea typeface="ＭＳ Ｐゴシック" charset="0"/>
                <a:cs typeface="ＭＳ Ｐゴシック" charset="0"/>
              </a:rPr>
              <a:t>c</a:t>
            </a:r>
            <a:r>
              <a:rPr lang="en-US" sz="2400" baseline="-25000" dirty="0" err="1">
                <a:solidFill>
                  <a:srgbClr val="006633"/>
                </a:solidFill>
                <a:ea typeface="ＭＳ Ｐゴシック" charset="0"/>
                <a:cs typeface="ＭＳ Ｐゴシック" charset="0"/>
              </a:rPr>
              <a:t>G</a:t>
            </a:r>
            <a:r>
              <a:rPr lang="it-IT" sz="2400" dirty="0">
                <a:ea typeface="ＭＳ Ｐゴシック" charset="0"/>
                <a:cs typeface="ＭＳ Ｐゴシック" charset="0"/>
              </a:rPr>
              <a:t>) </a:t>
            </a:r>
            <a:r>
              <a:rPr lang="en-US" sz="2400" dirty="0">
                <a:ea typeface="ＭＳ Ｐゴシック" charset="0"/>
                <a:cs typeface="ＭＳ Ｐゴシック" charset="0"/>
              </a:rPr>
              <a:t>I</a:t>
            </a:r>
            <a:r>
              <a:rPr lang="en-US" sz="2400" baseline="-25000" dirty="0">
                <a:solidFill>
                  <a:srgbClr val="006633"/>
                </a:solidFill>
                <a:ea typeface="ＭＳ Ｐゴシック" charset="0"/>
                <a:cs typeface="ＭＳ Ｐゴシック" charset="0"/>
              </a:rPr>
              <a:t>G</a:t>
            </a:r>
            <a:r>
              <a:rPr lang="it-IT" sz="2400" dirty="0">
                <a:ea typeface="ＭＳ Ｐゴシック" charset="0"/>
                <a:cs typeface="ＭＳ Ｐゴシック" charset="0"/>
              </a:rPr>
              <a:t>+ </a:t>
            </a:r>
            <a:r>
              <a:rPr lang="en-US" sz="2400" dirty="0" err="1">
                <a:ea typeface="ＭＳ Ｐゴシック" charset="0"/>
                <a:cs typeface="ＭＳ Ｐゴシック" charset="0"/>
              </a:rPr>
              <a:t>c</a:t>
            </a:r>
            <a:r>
              <a:rPr lang="en-US" sz="2400" baseline="-25000" dirty="0" err="1">
                <a:solidFill>
                  <a:srgbClr val="996633"/>
                </a:solidFill>
                <a:ea typeface="ＭＳ Ｐゴシック" charset="0"/>
                <a:cs typeface="ＭＳ Ｐゴシック" charset="0"/>
              </a:rPr>
              <a:t>B</a:t>
            </a:r>
            <a:r>
              <a:rPr lang="en-US" sz="2400" baseline="-25000" dirty="0">
                <a:ea typeface="ＭＳ Ｐゴシック" charset="0"/>
                <a:cs typeface="ＭＳ Ｐゴシック" charset="0"/>
              </a:rPr>
              <a:t> </a:t>
            </a:r>
            <a:r>
              <a:rPr lang="en-US" sz="2400" dirty="0">
                <a:ea typeface="ＭＳ Ｐゴシック" charset="0"/>
                <a:cs typeface="ＭＳ Ｐゴシック" charset="0"/>
              </a:rPr>
              <a:t>I</a:t>
            </a:r>
            <a:r>
              <a:rPr lang="en-US" sz="2400" baseline="-25000" dirty="0">
                <a:solidFill>
                  <a:srgbClr val="996633"/>
                </a:solidFill>
                <a:ea typeface="ＭＳ Ｐゴシック" charset="0"/>
                <a:cs typeface="ＭＳ Ｐゴシック" charset="0"/>
              </a:rPr>
              <a:t>B</a:t>
            </a:r>
            <a:r>
              <a:rPr lang="it-IT" sz="2400" dirty="0">
                <a:ea typeface="ＭＳ Ｐゴシック" charset="0"/>
                <a:cs typeface="ＭＳ Ｐゴシック" charset="0"/>
              </a:rPr>
              <a:t>]</a:t>
            </a:r>
            <a:br>
              <a:rPr lang="it-IT" sz="2400" dirty="0">
                <a:ea typeface="ＭＳ Ｐゴシック" charset="0"/>
                <a:cs typeface="ＭＳ Ｐゴシック" charset="0"/>
              </a:rPr>
            </a:br>
            <a:br>
              <a:rPr lang="en-US" sz="2000" dirty="0">
                <a:ea typeface="ＭＳ Ｐゴシック" charset="0"/>
                <a:cs typeface="ＭＳ Ｐゴシック" charset="0"/>
              </a:rPr>
            </a:br>
            <a:r>
              <a:rPr lang="en-US" sz="2000" dirty="0">
                <a:solidFill>
                  <a:srgbClr val="FF0000"/>
                </a:solidFill>
                <a:ea typeface="ＭＳ Ｐゴシック" charset="0"/>
                <a:cs typeface="ＭＳ Ｐゴシック" charset="0"/>
              </a:rPr>
              <a:t>Maximizing (1) and (2)</a:t>
            </a:r>
            <a:r>
              <a:rPr lang="en-US" sz="2000" dirty="0">
                <a:ea typeface="ＭＳ Ｐゴシック" charset="0"/>
                <a:cs typeface="ＭＳ Ｐゴシック" charset="0"/>
              </a:rPr>
              <a:t> </a:t>
            </a:r>
            <a:r>
              <a:rPr lang="en-US" sz="2000" b="1" dirty="0">
                <a:solidFill>
                  <a:srgbClr val="FF0066"/>
                </a:solidFill>
                <a:ea typeface="ＭＳ Ｐゴシック" charset="0"/>
                <a:cs typeface="ＭＳ Ｐゴシック" charset="0"/>
              </a:rPr>
              <a:t>imply that:</a:t>
            </a:r>
            <a:endParaRPr lang="en-GB" sz="2000" dirty="0">
              <a:ea typeface="ＭＳ Ｐゴシック" charset="0"/>
              <a:cs typeface="ＭＳ Ｐゴシック" charset="0"/>
            </a:endParaRPr>
          </a:p>
        </p:txBody>
      </p:sp>
      <p:sp>
        <p:nvSpPr>
          <p:cNvPr id="178179" name="Rectangle 3"/>
          <p:cNvSpPr>
            <a:spLocks noGrp="1" noChangeArrowheads="1"/>
          </p:cNvSpPr>
          <p:nvPr>
            <p:ph type="body" idx="1"/>
          </p:nvPr>
        </p:nvSpPr>
        <p:spPr>
          <a:xfrm>
            <a:off x="1066800" y="2209800"/>
            <a:ext cx="7391400" cy="1600200"/>
          </a:xfrm>
          <a:solidFill>
            <a:srgbClr val="FFFFFF"/>
          </a:solidFill>
        </p:spPr>
        <p:txBody>
          <a:bodyPr/>
          <a:lstStyle/>
          <a:p>
            <a:pPr>
              <a:lnSpc>
                <a:spcPct val="80000"/>
              </a:lnSpc>
              <a:spcBef>
                <a:spcPct val="70000"/>
              </a:spcBef>
              <a:buFontTx/>
              <a:buNone/>
            </a:pPr>
            <a:endParaRPr lang="en-US" sz="2600">
              <a:ea typeface="ＭＳ Ｐゴシック" charset="0"/>
              <a:cs typeface="ＭＳ Ｐゴシック" charset="0"/>
            </a:endParaRPr>
          </a:p>
          <a:p>
            <a:pPr>
              <a:lnSpc>
                <a:spcPct val="80000"/>
              </a:lnSpc>
              <a:spcBef>
                <a:spcPct val="70000"/>
              </a:spcBef>
              <a:buFontTx/>
              <a:buNone/>
            </a:pPr>
            <a:r>
              <a:rPr lang="en-US" sz="2600">
                <a:ea typeface="ＭＳ Ｐゴシック" charset="0"/>
                <a:cs typeface="ＭＳ Ｐゴシック" charset="0"/>
              </a:rPr>
              <a:t>T</a:t>
            </a:r>
            <a:r>
              <a:rPr lang="en-US" sz="2600" baseline="50000">
                <a:solidFill>
                  <a:srgbClr val="006633"/>
                </a:solidFill>
                <a:ea typeface="ＭＳ Ｐゴシック" charset="0"/>
                <a:cs typeface="ＭＳ Ｐゴシック" charset="0"/>
              </a:rPr>
              <a:t>G</a:t>
            </a:r>
            <a:r>
              <a:rPr lang="en-US" sz="2600">
                <a:ea typeface="ＭＳ Ｐゴシック" charset="0"/>
                <a:cs typeface="ＭＳ Ｐゴシック" charset="0"/>
              </a:rPr>
              <a:t> =I</a:t>
            </a:r>
            <a:r>
              <a:rPr lang="en-US" sz="2600" baseline="-25000">
                <a:solidFill>
                  <a:srgbClr val="006633"/>
                </a:solidFill>
                <a:ea typeface="ＭＳ Ｐゴシック" charset="0"/>
                <a:cs typeface="ＭＳ Ｐゴシック" charset="0"/>
              </a:rPr>
              <a:t>G</a:t>
            </a:r>
            <a:r>
              <a:rPr lang="en-US" sz="2600">
                <a:ea typeface="ＭＳ Ｐゴシック" charset="0"/>
                <a:cs typeface="ＭＳ Ｐゴシック" charset="0"/>
              </a:rPr>
              <a:t> /I</a:t>
            </a:r>
            <a:r>
              <a:rPr lang="en-US" sz="2600" baseline="-25000">
                <a:solidFill>
                  <a:srgbClr val="996633"/>
                </a:solidFill>
                <a:ea typeface="ＭＳ Ｐゴシック" charset="0"/>
                <a:cs typeface="ＭＳ Ｐゴシック" charset="0"/>
              </a:rPr>
              <a:t>B</a:t>
            </a:r>
            <a:r>
              <a:rPr lang="en-US" sz="2600">
                <a:ea typeface="ＭＳ Ｐゴシック" charset="0"/>
                <a:cs typeface="ＭＳ Ｐゴシック" charset="0"/>
              </a:rPr>
              <a:t> ≥ T</a:t>
            </a:r>
            <a:r>
              <a:rPr lang="en-US" sz="2600" baseline="50000">
                <a:solidFill>
                  <a:srgbClr val="996633"/>
                </a:solidFill>
                <a:ea typeface="ＭＳ Ｐゴシック" charset="0"/>
                <a:cs typeface="ＭＳ Ｐゴシック" charset="0"/>
              </a:rPr>
              <a:t>B</a:t>
            </a:r>
            <a:r>
              <a:rPr lang="en-US" sz="2600">
                <a:ea typeface="ＭＳ Ｐゴシック" charset="0"/>
                <a:cs typeface="ＭＳ Ｐゴシック" charset="0"/>
              </a:rPr>
              <a:t> =I</a:t>
            </a:r>
            <a:r>
              <a:rPr lang="en-US" sz="2600" baseline="-25000">
                <a:solidFill>
                  <a:srgbClr val="006633"/>
                </a:solidFill>
                <a:ea typeface="ＭＳ Ｐゴシック" charset="0"/>
                <a:cs typeface="ＭＳ Ｐゴシック" charset="0"/>
              </a:rPr>
              <a:t>G</a:t>
            </a:r>
            <a:r>
              <a:rPr lang="en-US" sz="2600">
                <a:solidFill>
                  <a:srgbClr val="006633"/>
                </a:solidFill>
                <a:ea typeface="ＭＳ Ｐゴシック" charset="0"/>
                <a:cs typeface="ＭＳ Ｐゴシック" charset="0"/>
              </a:rPr>
              <a:t> </a:t>
            </a:r>
            <a:r>
              <a:rPr lang="en-US" sz="2600">
                <a:ea typeface="ＭＳ Ｐゴシック" charset="0"/>
                <a:cs typeface="ＭＳ Ｐゴシック" charset="0"/>
              </a:rPr>
              <a:t>/I</a:t>
            </a:r>
            <a:r>
              <a:rPr lang="en-US" sz="2600" baseline="-25000">
                <a:solidFill>
                  <a:srgbClr val="996633"/>
                </a:solidFill>
                <a:ea typeface="ＭＳ Ｐゴシック" charset="0"/>
                <a:cs typeface="ＭＳ Ｐゴシック" charset="0"/>
              </a:rPr>
              <a:t>B</a:t>
            </a:r>
            <a:r>
              <a:rPr lang="en-US" sz="1700">
                <a:ea typeface="ＭＳ Ｐゴシック" charset="0"/>
                <a:cs typeface="ＭＳ Ｐゴシック" charset="0"/>
              </a:rPr>
              <a:t> </a:t>
            </a:r>
            <a:endParaRPr lang="en-GB" sz="1700">
              <a:ea typeface="ＭＳ Ｐゴシック" charset="0"/>
              <a:cs typeface="ＭＳ Ｐゴシック" charset="0"/>
            </a:endParaRPr>
          </a:p>
          <a:p>
            <a:pPr>
              <a:lnSpc>
                <a:spcPct val="80000"/>
              </a:lnSpc>
              <a:buFontTx/>
              <a:buNone/>
            </a:pPr>
            <a:r>
              <a:rPr lang="en-GB" sz="1700">
                <a:ea typeface="ＭＳ Ｐゴシック" charset="0"/>
                <a:cs typeface="ＭＳ Ｐゴシック" charset="0"/>
              </a:rPr>
              <a:t>	</a:t>
            </a:r>
          </a:p>
          <a:p>
            <a:pPr>
              <a:lnSpc>
                <a:spcPct val="80000"/>
              </a:lnSpc>
              <a:buFontTx/>
              <a:buNone/>
            </a:pPr>
            <a:r>
              <a:rPr lang="en-GB" sz="1700">
                <a:ea typeface="ＭＳ Ｐゴシック" charset="0"/>
                <a:cs typeface="ＭＳ Ｐゴシック" charset="0"/>
              </a:rPr>
              <a:t>	 </a:t>
            </a:r>
            <a:endParaRPr lang="en-GB" sz="1700" baseline="50000">
              <a:ea typeface="ＭＳ Ｐゴシック" charset="0"/>
              <a:cs typeface="ＭＳ Ｐゴシック" charset="0"/>
            </a:endParaRPr>
          </a:p>
          <a:p>
            <a:pPr>
              <a:lnSpc>
                <a:spcPct val="80000"/>
              </a:lnSpc>
              <a:spcBef>
                <a:spcPct val="100000"/>
              </a:spcBef>
              <a:buFontTx/>
              <a:buNone/>
            </a:pPr>
            <a:r>
              <a:rPr lang="it-IT" sz="1700">
                <a:ea typeface="ＭＳ Ｐゴシック" charset="0"/>
                <a:cs typeface="ＭＳ Ｐゴシック" charset="0"/>
              </a:rPr>
              <a:t>	</a:t>
            </a:r>
            <a:r>
              <a:rPr lang="it-IT" sz="2000" b="1">
                <a:solidFill>
                  <a:srgbClr val="FF0066"/>
                </a:solidFill>
                <a:ea typeface="ＭＳ Ｐゴシック" charset="0"/>
                <a:cs typeface="ＭＳ Ｐゴシック" charset="0"/>
              </a:rPr>
              <a:t> </a:t>
            </a:r>
            <a:r>
              <a:rPr lang="en-GB" sz="2400">
                <a:ea typeface="ＭＳ Ｐゴシック" charset="0"/>
                <a:cs typeface="ＭＳ Ｐゴシック" charset="0"/>
              </a:rPr>
              <a:t> </a:t>
            </a:r>
            <a:r>
              <a:rPr lang="en-GB" sz="2400">
                <a:solidFill>
                  <a:schemeClr val="accent2"/>
                </a:solidFill>
                <a:ea typeface="ＭＳ Ｐゴシック" charset="0"/>
                <a:cs typeface="ＭＳ Ｐゴシック" charset="0"/>
              </a:rPr>
              <a:t>In the domain of technology T</a:t>
            </a:r>
            <a:r>
              <a:rPr lang="en-GB" sz="2400">
                <a:ea typeface="ＭＳ Ｐゴシック" charset="0"/>
                <a:cs typeface="ＭＳ Ｐゴシック" charset="0"/>
              </a:rPr>
              <a:t> the benefit from choosing technology </a:t>
            </a:r>
            <a:r>
              <a:rPr lang="en-US" sz="2400">
                <a:ea typeface="ＭＳ Ｐゴシック" charset="0"/>
                <a:cs typeface="ＭＳ Ｐゴシック" charset="0"/>
              </a:rPr>
              <a:t>T</a:t>
            </a:r>
            <a:r>
              <a:rPr lang="en-US" sz="2400" baseline="50000">
                <a:solidFill>
                  <a:srgbClr val="996633"/>
                </a:solidFill>
                <a:ea typeface="ＭＳ Ｐゴシック" charset="0"/>
                <a:cs typeface="ＭＳ Ｐゴシック" charset="0"/>
              </a:rPr>
              <a:t>B</a:t>
            </a:r>
            <a:r>
              <a:rPr lang="en-GB" sz="2400">
                <a:ea typeface="ＭＳ Ｐゴシック" charset="0"/>
                <a:cs typeface="ＭＳ Ｐゴシック" charset="0"/>
              </a:rPr>
              <a:t>, characterized by a relatively higher intensity of investment by agents </a:t>
            </a:r>
            <a:r>
              <a:rPr lang="en-GB" sz="2400">
                <a:solidFill>
                  <a:srgbClr val="996633"/>
                </a:solidFill>
                <a:ea typeface="ＭＳ Ｐゴシック" charset="0"/>
                <a:cs typeface="ＭＳ Ｐゴシック" charset="0"/>
              </a:rPr>
              <a:t>B</a:t>
            </a:r>
            <a:r>
              <a:rPr lang="en-GB" sz="2400">
                <a:ea typeface="ＭＳ Ｐゴシック" charset="0"/>
                <a:cs typeface="ＭＳ Ｐゴシック" charset="0"/>
              </a:rPr>
              <a:t>, increases when the property rights structure selected in domain P is </a:t>
            </a:r>
            <a:r>
              <a:rPr lang="en-US" sz="2400">
                <a:ea typeface="ＭＳ Ｐゴシック" charset="0"/>
                <a:cs typeface="ＭＳ Ｐゴシック" charset="0"/>
              </a:rPr>
              <a:t>P</a:t>
            </a:r>
            <a:r>
              <a:rPr lang="en-US" sz="2400" baseline="50000">
                <a:solidFill>
                  <a:srgbClr val="996633"/>
                </a:solidFill>
                <a:ea typeface="ＭＳ Ｐゴシック" charset="0"/>
                <a:cs typeface="ＭＳ Ｐゴシック" charset="0"/>
              </a:rPr>
              <a:t>B</a:t>
            </a:r>
            <a:r>
              <a:rPr lang="en-US" sz="2400">
                <a:ea typeface="ＭＳ Ｐゴシック" charset="0"/>
                <a:cs typeface="ＭＳ Ｐゴシック" charset="0"/>
              </a:rPr>
              <a:t> </a:t>
            </a:r>
            <a:r>
              <a:rPr lang="en-GB" sz="2400">
                <a:ea typeface="ＭＳ Ｐゴシック" charset="0"/>
                <a:cs typeface="ＭＳ Ｐゴシック" charset="0"/>
              </a:rPr>
              <a:t>instead of </a:t>
            </a:r>
            <a:r>
              <a:rPr lang="en-US" sz="2400">
                <a:ea typeface="ＭＳ Ｐゴシック" charset="0"/>
                <a:cs typeface="ＭＳ Ｐゴシック" charset="0"/>
              </a:rPr>
              <a:t>P</a:t>
            </a:r>
            <a:r>
              <a:rPr lang="en-US" sz="2400" baseline="50000">
                <a:solidFill>
                  <a:srgbClr val="00FF00"/>
                </a:solidFill>
                <a:ea typeface="ＭＳ Ｐゴシック" charset="0"/>
                <a:cs typeface="ＭＳ Ｐゴシック" charset="0"/>
              </a:rPr>
              <a:t>G</a:t>
            </a:r>
            <a:r>
              <a:rPr lang="en-GB" sz="2400">
                <a:ea typeface="ＭＳ Ｐゴシック" charset="0"/>
                <a:cs typeface="ＭＳ Ｐゴシック" charset="0"/>
              </a:rPr>
              <a:t>.</a:t>
            </a:r>
          </a:p>
          <a:p>
            <a:pPr>
              <a:lnSpc>
                <a:spcPct val="80000"/>
              </a:lnSpc>
              <a:buFontTx/>
              <a:buNone/>
            </a:pPr>
            <a:endParaRPr lang="it-IT" sz="1700">
              <a:ea typeface="ＭＳ Ｐゴシック" charset="0"/>
              <a:cs typeface="ＭＳ Ｐゴシック" charset="0"/>
            </a:endParaRPr>
          </a:p>
          <a:p>
            <a:pPr>
              <a:lnSpc>
                <a:spcPct val="80000"/>
              </a:lnSpc>
              <a:buFontTx/>
              <a:buNone/>
            </a:pPr>
            <a:r>
              <a:rPr lang="it-IT" sz="2600">
                <a:ea typeface="ＭＳ Ｐゴシック" charset="0"/>
                <a:cs typeface="ＭＳ Ｐゴシック" charset="0"/>
              </a:rPr>
              <a:t>U(</a:t>
            </a:r>
            <a:r>
              <a:rPr lang="en-US" sz="2600">
                <a:ea typeface="ＭＳ Ｐゴシック" charset="0"/>
                <a:cs typeface="ＭＳ Ｐゴシック" charset="0"/>
              </a:rPr>
              <a:t>T</a:t>
            </a:r>
            <a:r>
              <a:rPr lang="en-US" sz="2600" baseline="50000">
                <a:solidFill>
                  <a:srgbClr val="996633"/>
                </a:solidFill>
                <a:ea typeface="ＭＳ Ｐゴシック" charset="0"/>
                <a:cs typeface="ＭＳ Ｐゴシック" charset="0"/>
              </a:rPr>
              <a:t>B</a:t>
            </a:r>
            <a:r>
              <a:rPr lang="it-IT" sz="2600">
                <a:ea typeface="ＭＳ Ｐゴシック" charset="0"/>
                <a:cs typeface="ＭＳ Ｐゴシック" charset="0"/>
              </a:rPr>
              <a:t>, </a:t>
            </a:r>
            <a:r>
              <a:rPr lang="en-US" sz="2600">
                <a:ea typeface="ＭＳ Ｐゴシック" charset="0"/>
                <a:cs typeface="ＭＳ Ｐゴシック" charset="0"/>
              </a:rPr>
              <a:t>P</a:t>
            </a:r>
            <a:r>
              <a:rPr lang="en-US" sz="2600" baseline="50000">
                <a:solidFill>
                  <a:srgbClr val="996633"/>
                </a:solidFill>
                <a:ea typeface="ＭＳ Ｐゴシック" charset="0"/>
                <a:cs typeface="ＭＳ Ｐゴシック" charset="0"/>
              </a:rPr>
              <a:t>B</a:t>
            </a:r>
            <a:r>
              <a:rPr lang="it-IT" sz="2600">
                <a:ea typeface="ＭＳ Ｐゴシック" charset="0"/>
                <a:cs typeface="ＭＳ Ｐゴシック" charset="0"/>
              </a:rPr>
              <a:t>) - U(</a:t>
            </a:r>
            <a:r>
              <a:rPr lang="en-US" sz="2600">
                <a:ea typeface="ＭＳ Ｐゴシック" charset="0"/>
                <a:cs typeface="ＭＳ Ｐゴシック" charset="0"/>
              </a:rPr>
              <a:t>T</a:t>
            </a:r>
            <a:r>
              <a:rPr lang="en-US" sz="2600" baseline="50000">
                <a:solidFill>
                  <a:srgbClr val="006633"/>
                </a:solidFill>
                <a:ea typeface="ＭＳ Ｐゴシック" charset="0"/>
                <a:cs typeface="ＭＳ Ｐゴシック" charset="0"/>
              </a:rPr>
              <a:t>G</a:t>
            </a:r>
            <a:r>
              <a:rPr lang="en-US" sz="2600">
                <a:ea typeface="ＭＳ Ｐゴシック" charset="0"/>
                <a:cs typeface="ＭＳ Ｐゴシック" charset="0"/>
              </a:rPr>
              <a:t> </a:t>
            </a:r>
            <a:r>
              <a:rPr lang="it-IT" sz="2600">
                <a:ea typeface="ＭＳ Ｐゴシック" charset="0"/>
                <a:cs typeface="ＭＳ Ｐゴシック" charset="0"/>
              </a:rPr>
              <a:t>, </a:t>
            </a:r>
            <a:r>
              <a:rPr lang="en-US" sz="2600">
                <a:ea typeface="ＭＳ Ｐゴシック" charset="0"/>
                <a:cs typeface="ＭＳ Ｐゴシック" charset="0"/>
              </a:rPr>
              <a:t>P</a:t>
            </a:r>
            <a:r>
              <a:rPr lang="en-US" sz="2600" baseline="50000">
                <a:solidFill>
                  <a:srgbClr val="996633"/>
                </a:solidFill>
                <a:ea typeface="ＭＳ Ｐゴシック" charset="0"/>
                <a:cs typeface="ＭＳ Ｐゴシック" charset="0"/>
              </a:rPr>
              <a:t>B</a:t>
            </a:r>
            <a:r>
              <a:rPr lang="it-IT" sz="2600">
                <a:ea typeface="ＭＳ Ｐゴシック" charset="0"/>
                <a:cs typeface="ＭＳ Ｐゴシック" charset="0"/>
              </a:rPr>
              <a:t> ) </a:t>
            </a:r>
            <a:r>
              <a:rPr lang="en-GB" sz="2600">
                <a:ea typeface="ＭＳ Ｐゴシック" charset="0"/>
                <a:cs typeface="ＭＳ Ｐゴシック" charset="0"/>
              </a:rPr>
              <a:t>≥</a:t>
            </a:r>
            <a:r>
              <a:rPr lang="it-IT" sz="2600">
                <a:ea typeface="ＭＳ Ｐゴシック" charset="0"/>
                <a:cs typeface="ＭＳ Ｐゴシック" charset="0"/>
              </a:rPr>
              <a:t> U(</a:t>
            </a:r>
            <a:r>
              <a:rPr lang="en-US" sz="2600">
                <a:ea typeface="ＭＳ Ｐゴシック" charset="0"/>
                <a:cs typeface="ＭＳ Ｐゴシック" charset="0"/>
              </a:rPr>
              <a:t>T</a:t>
            </a:r>
            <a:r>
              <a:rPr lang="en-US" sz="2600" baseline="50000">
                <a:solidFill>
                  <a:srgbClr val="996633"/>
                </a:solidFill>
                <a:ea typeface="ＭＳ Ｐゴシック" charset="0"/>
                <a:cs typeface="ＭＳ Ｐゴシック" charset="0"/>
              </a:rPr>
              <a:t>B</a:t>
            </a:r>
            <a:r>
              <a:rPr lang="it-IT" sz="2600">
                <a:ea typeface="ＭＳ Ｐゴシック" charset="0"/>
                <a:cs typeface="ＭＳ Ｐゴシック" charset="0"/>
              </a:rPr>
              <a:t>, </a:t>
            </a:r>
            <a:r>
              <a:rPr lang="en-US" sz="2600">
                <a:ea typeface="ＭＳ Ｐゴシック" charset="0"/>
                <a:cs typeface="ＭＳ Ｐゴシック" charset="0"/>
              </a:rPr>
              <a:t>P</a:t>
            </a:r>
            <a:r>
              <a:rPr lang="en-US" sz="2600" baseline="50000">
                <a:solidFill>
                  <a:srgbClr val="006633"/>
                </a:solidFill>
                <a:ea typeface="ＭＳ Ｐゴシック" charset="0"/>
                <a:cs typeface="ＭＳ Ｐゴシック" charset="0"/>
              </a:rPr>
              <a:t>G</a:t>
            </a:r>
            <a:r>
              <a:rPr lang="en-US" sz="2600">
                <a:ea typeface="ＭＳ Ｐゴシック" charset="0"/>
                <a:cs typeface="ＭＳ Ｐゴシック" charset="0"/>
              </a:rPr>
              <a:t> </a:t>
            </a:r>
            <a:r>
              <a:rPr lang="it-IT" sz="2600">
                <a:ea typeface="ＭＳ Ｐゴシック" charset="0"/>
                <a:cs typeface="ＭＳ Ｐゴシック" charset="0"/>
              </a:rPr>
              <a:t>) - U(</a:t>
            </a:r>
            <a:r>
              <a:rPr lang="en-US" sz="2600">
                <a:ea typeface="ＭＳ Ｐゴシック" charset="0"/>
                <a:cs typeface="ＭＳ Ｐゴシック" charset="0"/>
              </a:rPr>
              <a:t>T</a:t>
            </a:r>
            <a:r>
              <a:rPr lang="en-US" sz="2600" baseline="50000">
                <a:solidFill>
                  <a:srgbClr val="006633"/>
                </a:solidFill>
                <a:ea typeface="ＭＳ Ｐゴシック" charset="0"/>
                <a:cs typeface="ＭＳ Ｐゴシック" charset="0"/>
              </a:rPr>
              <a:t>G</a:t>
            </a:r>
            <a:r>
              <a:rPr lang="en-US" sz="2600">
                <a:ea typeface="ＭＳ Ｐゴシック" charset="0"/>
                <a:cs typeface="ＭＳ Ｐゴシック" charset="0"/>
              </a:rPr>
              <a:t> </a:t>
            </a:r>
            <a:r>
              <a:rPr lang="it-IT" sz="2600">
                <a:ea typeface="ＭＳ Ｐゴシック" charset="0"/>
                <a:cs typeface="ＭＳ Ｐゴシック" charset="0"/>
              </a:rPr>
              <a:t>, </a:t>
            </a:r>
            <a:r>
              <a:rPr lang="en-US" sz="2600">
                <a:ea typeface="ＭＳ Ｐゴシック" charset="0"/>
                <a:cs typeface="ＭＳ Ｐゴシック" charset="0"/>
              </a:rPr>
              <a:t>P</a:t>
            </a:r>
            <a:r>
              <a:rPr lang="en-US" sz="2600" baseline="50000">
                <a:solidFill>
                  <a:srgbClr val="006633"/>
                </a:solidFill>
                <a:ea typeface="ＭＳ Ｐゴシック" charset="0"/>
                <a:cs typeface="ＭＳ Ｐゴシック" charset="0"/>
              </a:rPr>
              <a:t>G</a:t>
            </a:r>
            <a:r>
              <a:rPr lang="en-US" sz="2600">
                <a:ea typeface="ＭＳ Ｐゴシック" charset="0"/>
                <a:cs typeface="ＭＳ Ｐゴシック" charset="0"/>
              </a:rPr>
              <a:t> </a:t>
            </a:r>
            <a:r>
              <a:rPr lang="it-IT" sz="2600">
                <a:ea typeface="ＭＳ Ｐゴシック" charset="0"/>
                <a:cs typeface="ＭＳ Ｐゴシック" charset="0"/>
              </a:rPr>
              <a:t>)</a:t>
            </a:r>
          </a:p>
          <a:p>
            <a:pPr>
              <a:lnSpc>
                <a:spcPct val="90000"/>
              </a:lnSpc>
            </a:pPr>
            <a:endParaRPr lang="en-GB" sz="2600">
              <a:ea typeface="ＭＳ Ｐゴシック" charset="0"/>
              <a:cs typeface="ＭＳ Ｐゴシック"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r>
              <a:rPr lang="it-IT" sz="2700">
                <a:ea typeface="ＭＳ Ｐゴシック" charset="0"/>
                <a:cs typeface="ＭＳ Ｐゴシック" charset="0"/>
              </a:rPr>
              <a:t> </a:t>
            </a:r>
          </a:p>
        </p:txBody>
      </p:sp>
      <p:sp>
        <p:nvSpPr>
          <p:cNvPr id="179203" name="Rectangle 3"/>
          <p:cNvSpPr>
            <a:spLocks noGrp="1" noChangeArrowheads="1"/>
          </p:cNvSpPr>
          <p:nvPr>
            <p:ph type="body" idx="1"/>
          </p:nvPr>
        </p:nvSpPr>
        <p:spPr>
          <a:xfrm>
            <a:off x="381000" y="533400"/>
            <a:ext cx="8610600" cy="5715000"/>
          </a:xfrm>
          <a:solidFill>
            <a:srgbClr val="FFFFFF"/>
          </a:solidFill>
        </p:spPr>
        <p:txBody>
          <a:bodyPr/>
          <a:lstStyle/>
          <a:p>
            <a:pPr>
              <a:buFontTx/>
              <a:buNone/>
            </a:pPr>
            <a:r>
              <a:rPr lang="it-IT" sz="2000" b="1" dirty="0">
                <a:solidFill>
                  <a:srgbClr val="FF0066"/>
                </a:solidFill>
                <a:ea typeface="ＭＳ Ｐゴシック" charset="0"/>
                <a:cs typeface="ＭＳ Ｐゴシック" charset="0"/>
              </a:rPr>
              <a:t> </a:t>
            </a:r>
            <a:r>
              <a:rPr lang="en-US" sz="2000" dirty="0">
                <a:ea typeface="ＭＳ Ｐゴシック" charset="0"/>
                <a:cs typeface="ＭＳ Ｐゴシック" charset="0"/>
              </a:rPr>
              <a:t>(P</a:t>
            </a:r>
            <a:r>
              <a:rPr lang="en-US" sz="2000" baseline="50000" dirty="0">
                <a:solidFill>
                  <a:srgbClr val="006633"/>
                </a:solidFill>
                <a:ea typeface="ＭＳ Ｐゴシック" charset="0"/>
                <a:cs typeface="ＭＳ Ｐゴシック" charset="0"/>
              </a:rPr>
              <a:t>G</a:t>
            </a:r>
            <a:r>
              <a:rPr lang="en-US" sz="2000" dirty="0">
                <a:ea typeface="ＭＳ Ｐゴシック" charset="0"/>
                <a:cs typeface="ＭＳ Ｐゴシック" charset="0"/>
              </a:rPr>
              <a:t>, T</a:t>
            </a:r>
            <a:r>
              <a:rPr lang="en-US" sz="2000" baseline="50000" dirty="0">
                <a:solidFill>
                  <a:srgbClr val="006633"/>
                </a:solidFill>
                <a:ea typeface="ＭＳ Ｐゴシック" charset="0"/>
                <a:cs typeface="ＭＳ Ｐゴシック" charset="0"/>
              </a:rPr>
              <a:t>G</a:t>
            </a:r>
            <a:r>
              <a:rPr lang="en-US" sz="2000" dirty="0">
                <a:ea typeface="ＭＳ Ｐゴシック" charset="0"/>
                <a:cs typeface="ＭＳ Ｐゴシック" charset="0"/>
              </a:rPr>
              <a:t>) is a </a:t>
            </a:r>
            <a:r>
              <a:rPr lang="en-US" sz="2000" b="1" dirty="0">
                <a:solidFill>
                  <a:srgbClr val="006633"/>
                </a:solidFill>
                <a:ea typeface="ＭＳ Ｐゴシック" charset="0"/>
                <a:cs typeface="ＭＳ Ｐゴシック" charset="0"/>
              </a:rPr>
              <a:t>green (organizational)</a:t>
            </a:r>
            <a:r>
              <a:rPr lang="en-US" sz="2000" dirty="0">
                <a:solidFill>
                  <a:srgbClr val="006633"/>
                </a:solidFill>
                <a:ea typeface="ＭＳ Ｐゴシック" charset="0"/>
                <a:cs typeface="ＭＳ Ｐゴシック" charset="0"/>
              </a:rPr>
              <a:t> </a:t>
            </a:r>
            <a:r>
              <a:rPr lang="en-US" sz="2000" b="1" dirty="0">
                <a:solidFill>
                  <a:srgbClr val="006633"/>
                </a:solidFill>
                <a:ea typeface="ＭＳ Ｐゴシック" charset="0"/>
                <a:cs typeface="ＭＳ Ｐゴシック" charset="0"/>
              </a:rPr>
              <a:t>equilibrium</a:t>
            </a:r>
            <a:r>
              <a:rPr lang="en-US" sz="2000" dirty="0">
                <a:ea typeface="ＭＳ Ｐゴシック" charset="0"/>
                <a:cs typeface="ＭＳ Ｐゴシック" charset="0"/>
              </a:rPr>
              <a:t> </a:t>
            </a:r>
          </a:p>
          <a:p>
            <a:pPr>
              <a:buFontTx/>
              <a:buNone/>
            </a:pPr>
            <a:r>
              <a:rPr lang="en-US" sz="2000" dirty="0">
                <a:ea typeface="ＭＳ Ｐゴシック" charset="0"/>
                <a:cs typeface="ＭＳ Ｐゴシック" charset="0"/>
              </a:rPr>
              <a:t>for the set of values for which the property rights structure P</a:t>
            </a:r>
            <a:r>
              <a:rPr lang="en-US" sz="2000" baseline="50000" dirty="0">
                <a:solidFill>
                  <a:srgbClr val="006633"/>
                </a:solidFill>
                <a:ea typeface="ＭＳ Ｐゴシック" charset="0"/>
                <a:cs typeface="ＭＳ Ｐゴシック" charset="0"/>
              </a:rPr>
              <a:t>G</a:t>
            </a:r>
            <a:r>
              <a:rPr lang="en-US" sz="2000" dirty="0">
                <a:solidFill>
                  <a:srgbClr val="006633"/>
                </a:solidFill>
                <a:ea typeface="ＭＳ Ｐゴシック" charset="0"/>
                <a:cs typeface="ＭＳ Ｐゴシック" charset="0"/>
              </a:rPr>
              <a:t> </a:t>
            </a:r>
            <a:r>
              <a:rPr lang="en-US" sz="2000" dirty="0">
                <a:ea typeface="ＭＳ Ｐゴシック" charset="0"/>
                <a:cs typeface="ＭＳ Ｐゴシック" charset="0"/>
              </a:rPr>
              <a:t>maximizes profits under the prevailing technology T</a:t>
            </a:r>
            <a:r>
              <a:rPr lang="en-US" sz="2000" baseline="50000" dirty="0">
                <a:solidFill>
                  <a:srgbClr val="006633"/>
                </a:solidFill>
                <a:ea typeface="ＭＳ Ｐゴシック" charset="0"/>
                <a:cs typeface="ＭＳ Ｐゴシック" charset="0"/>
              </a:rPr>
              <a:t>G</a:t>
            </a:r>
            <a:r>
              <a:rPr lang="en-US" sz="2000" dirty="0">
                <a:solidFill>
                  <a:srgbClr val="00FF00"/>
                </a:solidFill>
                <a:ea typeface="ＭＳ Ｐゴシック" charset="0"/>
                <a:cs typeface="ＭＳ Ｐゴシック" charset="0"/>
              </a:rPr>
              <a:t> </a:t>
            </a:r>
            <a:r>
              <a:rPr lang="en-US" sz="2000" dirty="0">
                <a:ea typeface="ＭＳ Ｐゴシック" charset="0"/>
                <a:cs typeface="ＭＳ Ｐゴシック" charset="0"/>
              </a:rPr>
              <a:t>and, in turn, the choice of technology T</a:t>
            </a:r>
            <a:r>
              <a:rPr lang="en-US" sz="2000" baseline="50000" dirty="0">
                <a:solidFill>
                  <a:srgbClr val="006633"/>
                </a:solidFill>
                <a:ea typeface="ＭＳ Ｐゴシック" charset="0"/>
                <a:cs typeface="ＭＳ Ｐゴシック" charset="0"/>
              </a:rPr>
              <a:t>G</a:t>
            </a:r>
            <a:r>
              <a:rPr lang="en-US" sz="2000" dirty="0">
                <a:ea typeface="ＭＳ Ｐゴシック" charset="0"/>
                <a:cs typeface="ＭＳ Ｐゴシック" charset="0"/>
              </a:rPr>
              <a:t> maximizes profits given the property rights structure P</a:t>
            </a:r>
            <a:r>
              <a:rPr lang="en-US" sz="2000" baseline="50000" dirty="0">
                <a:solidFill>
                  <a:srgbClr val="006633"/>
                </a:solidFill>
                <a:ea typeface="ＭＳ Ｐゴシック" charset="0"/>
                <a:cs typeface="ＭＳ Ｐゴシック" charset="0"/>
              </a:rPr>
              <a:t>G</a:t>
            </a:r>
            <a:r>
              <a:rPr lang="en-US" sz="2000" dirty="0">
                <a:ea typeface="ＭＳ Ｐゴシック" charset="0"/>
                <a:cs typeface="ＭＳ Ｐゴシック" charset="0"/>
              </a:rPr>
              <a:t> . This occurs when the values of the arguments</a:t>
            </a:r>
            <a:r>
              <a:rPr lang="en-GB" sz="2000" dirty="0">
                <a:ea typeface="ＭＳ Ｐゴシック" charset="0"/>
                <a:cs typeface="ＭＳ Ｐゴシック" charset="0"/>
              </a:rPr>
              <a:t> (I</a:t>
            </a:r>
            <a:r>
              <a:rPr lang="en-US" sz="2000" baseline="-25000" dirty="0">
                <a:solidFill>
                  <a:srgbClr val="006633"/>
                </a:solidFill>
                <a:ea typeface="ＭＳ Ｐゴシック" charset="0"/>
                <a:cs typeface="ＭＳ Ｐゴシック" charset="0"/>
              </a:rPr>
              <a:t>G</a:t>
            </a:r>
            <a:r>
              <a:rPr lang="en-US" sz="2000" baseline="50000" dirty="0">
                <a:solidFill>
                  <a:srgbClr val="006633"/>
                </a:solidFill>
                <a:ea typeface="ＭＳ Ｐゴシック" charset="0"/>
                <a:cs typeface="ＭＳ Ｐゴシック" charset="0"/>
              </a:rPr>
              <a:t>G</a:t>
            </a:r>
            <a:r>
              <a:rPr lang="en-GB" sz="2000" dirty="0">
                <a:ea typeface="ＭＳ Ｐゴシック" charset="0"/>
                <a:cs typeface="ＭＳ Ｐゴシック" charset="0"/>
              </a:rPr>
              <a:t>, I</a:t>
            </a:r>
            <a:r>
              <a:rPr lang="en-US" sz="2000" baseline="-25000" dirty="0">
                <a:solidFill>
                  <a:srgbClr val="996633"/>
                </a:solidFill>
                <a:ea typeface="ＭＳ Ｐゴシック" charset="0"/>
                <a:cs typeface="ＭＳ Ｐゴシック" charset="0"/>
              </a:rPr>
              <a:t>B</a:t>
            </a:r>
            <a:r>
              <a:rPr lang="en-US" sz="2000" baseline="50000" dirty="0">
                <a:solidFill>
                  <a:srgbClr val="006633"/>
                </a:solidFill>
                <a:ea typeface="ＭＳ Ｐゴシック" charset="0"/>
                <a:cs typeface="ＭＳ Ｐゴシック" charset="0"/>
              </a:rPr>
              <a:t>G</a:t>
            </a:r>
            <a:r>
              <a:rPr lang="en-US" sz="2000" dirty="0">
                <a:ea typeface="ＭＳ Ｐゴシック" charset="0"/>
                <a:cs typeface="ＭＳ Ｐゴシック" charset="0"/>
              </a:rPr>
              <a:t>) that maximize (1) satisfy also (3’), i.e. when:</a:t>
            </a:r>
          </a:p>
          <a:p>
            <a:pPr algn="ctr">
              <a:spcBef>
                <a:spcPct val="50000"/>
              </a:spcBef>
              <a:buFontTx/>
              <a:buNone/>
            </a:pPr>
            <a:r>
              <a:rPr lang="en-US" sz="2000" dirty="0">
                <a:ea typeface="ＭＳ Ｐゴシック" charset="0"/>
                <a:cs typeface="ＭＳ Ｐゴシック" charset="0"/>
              </a:rPr>
              <a:t>(5) </a:t>
            </a:r>
            <a:r>
              <a:rPr lang="en-GB" sz="2000" dirty="0">
                <a:ea typeface="ＭＳ Ｐゴシック" charset="0"/>
                <a:cs typeface="ＭＳ Ｐゴシック" charset="0"/>
              </a:rPr>
              <a:t>I</a:t>
            </a:r>
            <a:r>
              <a:rPr lang="en-US" sz="2000" baseline="-25000" dirty="0">
                <a:solidFill>
                  <a:srgbClr val="006633"/>
                </a:solidFill>
                <a:ea typeface="ＭＳ Ｐゴシック" charset="0"/>
                <a:cs typeface="ＭＳ Ｐゴシック" charset="0"/>
              </a:rPr>
              <a:t>G</a:t>
            </a:r>
            <a:r>
              <a:rPr lang="en-US" sz="2000" baseline="50000" dirty="0">
                <a:solidFill>
                  <a:srgbClr val="006633"/>
                </a:solidFill>
                <a:ea typeface="ＭＳ Ｐゴシック" charset="0"/>
                <a:cs typeface="ＭＳ Ｐゴシック" charset="0"/>
              </a:rPr>
              <a:t>G</a:t>
            </a:r>
            <a:r>
              <a:rPr lang="en-GB" sz="2000" dirty="0">
                <a:ea typeface="ＭＳ Ｐゴシック" charset="0"/>
                <a:cs typeface="ＭＳ Ｐゴシック" charset="0"/>
              </a:rPr>
              <a:t> / I</a:t>
            </a:r>
            <a:r>
              <a:rPr lang="en-US" sz="2000" baseline="-25000" dirty="0">
                <a:solidFill>
                  <a:srgbClr val="996633"/>
                </a:solidFill>
                <a:ea typeface="ＭＳ Ｐゴシック" charset="0"/>
                <a:cs typeface="ＭＳ Ｐゴシック" charset="0"/>
              </a:rPr>
              <a:t>B</a:t>
            </a:r>
            <a:r>
              <a:rPr lang="en-US" sz="2000" baseline="50000" dirty="0">
                <a:solidFill>
                  <a:srgbClr val="006633"/>
                </a:solidFill>
                <a:ea typeface="ＭＳ Ｐゴシック" charset="0"/>
                <a:cs typeface="ＭＳ Ｐゴシック" charset="0"/>
              </a:rPr>
              <a:t>G</a:t>
            </a:r>
            <a:r>
              <a:rPr lang="en-GB" sz="2000" dirty="0">
                <a:ea typeface="ＭＳ Ｐゴシック" charset="0"/>
                <a:cs typeface="ＭＳ Ｐゴシック" charset="0"/>
              </a:rPr>
              <a:t> ≥ </a:t>
            </a:r>
            <a:r>
              <a:rPr lang="en-US" sz="2000" dirty="0">
                <a:solidFill>
                  <a:schemeClr val="accent2"/>
                </a:solidFill>
                <a:ea typeface="ＭＳ Ｐゴシック" charset="0"/>
                <a:cs typeface="ＭＳ Ｐゴシック" charset="0"/>
              </a:rPr>
              <a:t>x</a:t>
            </a:r>
            <a:r>
              <a:rPr lang="en-US" sz="2000" dirty="0">
                <a:ea typeface="ＭＳ Ｐゴシック" charset="0"/>
                <a:cs typeface="ＭＳ Ｐゴシック" charset="0"/>
              </a:rPr>
              <a:t> / </a:t>
            </a:r>
            <a:r>
              <a:rPr lang="en-US" sz="2000" dirty="0">
                <a:solidFill>
                  <a:schemeClr val="accent2"/>
                </a:solidFill>
                <a:ea typeface="ＭＳ Ｐゴシック" charset="0"/>
                <a:cs typeface="ＭＳ Ｐゴシック" charset="0"/>
              </a:rPr>
              <a:t>y</a:t>
            </a:r>
          </a:p>
          <a:p>
            <a:pPr algn="ctr">
              <a:spcBef>
                <a:spcPct val="50000"/>
              </a:spcBef>
              <a:buFontTx/>
              <a:buNone/>
            </a:pPr>
            <a:endParaRPr lang="en-US" sz="2000" u="sng" dirty="0">
              <a:ea typeface="ＭＳ Ｐゴシック" charset="0"/>
              <a:cs typeface="ＭＳ Ｐゴシック" charset="0"/>
            </a:endParaRPr>
          </a:p>
          <a:p>
            <a:pPr>
              <a:spcBef>
                <a:spcPct val="100000"/>
              </a:spcBef>
              <a:buFontTx/>
              <a:buNone/>
            </a:pPr>
            <a:r>
              <a:rPr lang="en-US" sz="2000" dirty="0">
                <a:ea typeface="ＭＳ Ｐゴシック" charset="0"/>
                <a:cs typeface="ＭＳ Ｐゴシック" charset="0"/>
              </a:rPr>
              <a:t> (P</a:t>
            </a:r>
            <a:r>
              <a:rPr lang="en-US" sz="2000" baseline="50000" dirty="0">
                <a:solidFill>
                  <a:srgbClr val="996633"/>
                </a:solidFill>
                <a:ea typeface="ＭＳ Ｐゴシック" charset="0"/>
                <a:cs typeface="ＭＳ Ｐゴシック" charset="0"/>
              </a:rPr>
              <a:t>B</a:t>
            </a:r>
            <a:r>
              <a:rPr lang="en-GB" sz="2000" dirty="0">
                <a:ea typeface="ＭＳ Ｐゴシック" charset="0"/>
                <a:cs typeface="ＭＳ Ｐゴシック" charset="0"/>
              </a:rPr>
              <a:t>, </a:t>
            </a:r>
            <a:r>
              <a:rPr lang="en-US" sz="2000" dirty="0">
                <a:ea typeface="ＭＳ Ｐゴシック" charset="0"/>
                <a:cs typeface="ＭＳ Ｐゴシック" charset="0"/>
              </a:rPr>
              <a:t>T</a:t>
            </a:r>
            <a:r>
              <a:rPr lang="en-US" sz="2000" baseline="50000" dirty="0">
                <a:solidFill>
                  <a:srgbClr val="996633"/>
                </a:solidFill>
                <a:ea typeface="ＭＳ Ｐゴシック" charset="0"/>
                <a:cs typeface="ＭＳ Ｐゴシック" charset="0"/>
              </a:rPr>
              <a:t>B</a:t>
            </a:r>
            <a:r>
              <a:rPr lang="en-US" sz="2000" dirty="0">
                <a:ea typeface="ＭＳ Ｐゴシック" charset="0"/>
                <a:cs typeface="ＭＳ Ｐゴシック" charset="0"/>
              </a:rPr>
              <a:t>) is a </a:t>
            </a:r>
            <a:r>
              <a:rPr lang="en-US" sz="2000" b="1" dirty="0">
                <a:solidFill>
                  <a:srgbClr val="996633"/>
                </a:solidFill>
                <a:ea typeface="ＭＳ Ｐゴシック" charset="0"/>
                <a:cs typeface="ＭＳ Ｐゴシック" charset="0"/>
              </a:rPr>
              <a:t>brown (organizational)</a:t>
            </a:r>
            <a:r>
              <a:rPr lang="en-US" sz="2000" b="1" dirty="0">
                <a:ea typeface="ＭＳ Ｐゴシック" charset="0"/>
                <a:cs typeface="ＭＳ Ｐゴシック" charset="0"/>
              </a:rPr>
              <a:t> </a:t>
            </a:r>
            <a:r>
              <a:rPr lang="en-US" sz="2000" b="1" dirty="0">
                <a:solidFill>
                  <a:srgbClr val="996633"/>
                </a:solidFill>
                <a:ea typeface="ＭＳ Ｐゴシック" charset="0"/>
                <a:cs typeface="ＭＳ Ｐゴシック" charset="0"/>
              </a:rPr>
              <a:t>equilibrium</a:t>
            </a:r>
            <a:r>
              <a:rPr lang="en-US" sz="2000" dirty="0">
                <a:ea typeface="ＭＳ Ｐゴシック" charset="0"/>
                <a:cs typeface="ＭＳ Ｐゴシック" charset="0"/>
              </a:rPr>
              <a:t> for the set of values for which the property rights structure P</a:t>
            </a:r>
            <a:r>
              <a:rPr lang="en-US" sz="2000" baseline="50000" dirty="0">
                <a:solidFill>
                  <a:srgbClr val="996633"/>
                </a:solidFill>
                <a:ea typeface="ＭＳ Ｐゴシック" charset="0"/>
                <a:cs typeface="ＭＳ Ｐゴシック" charset="0"/>
              </a:rPr>
              <a:t>B</a:t>
            </a:r>
            <a:r>
              <a:rPr lang="en-US" sz="2000" baseline="50000" dirty="0">
                <a:ea typeface="ＭＳ Ｐゴシック" charset="0"/>
                <a:cs typeface="ＭＳ Ｐゴシック" charset="0"/>
              </a:rPr>
              <a:t> </a:t>
            </a:r>
            <a:r>
              <a:rPr lang="en-US" sz="2000" dirty="0">
                <a:ea typeface="ＭＳ Ｐゴシック" charset="0"/>
                <a:cs typeface="ＭＳ Ｐゴシック" charset="0"/>
              </a:rPr>
              <a:t>maximizes profits under the prevailing technology T</a:t>
            </a:r>
            <a:r>
              <a:rPr lang="en-US" sz="2000" baseline="50000" dirty="0">
                <a:solidFill>
                  <a:srgbClr val="996633"/>
                </a:solidFill>
                <a:ea typeface="ＭＳ Ｐゴシック" charset="0"/>
                <a:cs typeface="ＭＳ Ｐゴシック" charset="0"/>
              </a:rPr>
              <a:t>B</a:t>
            </a:r>
            <a:r>
              <a:rPr lang="en-GB" sz="2000" dirty="0">
                <a:ea typeface="ＭＳ Ｐゴシック" charset="0"/>
                <a:cs typeface="ＭＳ Ｐゴシック" charset="0"/>
              </a:rPr>
              <a:t> </a:t>
            </a:r>
            <a:r>
              <a:rPr lang="en-US" sz="2000" dirty="0">
                <a:ea typeface="ＭＳ Ｐゴシック" charset="0"/>
                <a:cs typeface="ＭＳ Ｐゴシック" charset="0"/>
              </a:rPr>
              <a:t>and, in turn, the choice of technology T</a:t>
            </a:r>
            <a:r>
              <a:rPr lang="en-US" sz="2000" baseline="50000" dirty="0">
                <a:solidFill>
                  <a:srgbClr val="996633"/>
                </a:solidFill>
                <a:ea typeface="ＭＳ Ｐゴシック" charset="0"/>
                <a:cs typeface="ＭＳ Ｐゴシック" charset="0"/>
              </a:rPr>
              <a:t>B</a:t>
            </a:r>
            <a:r>
              <a:rPr lang="en-GB" sz="2000" dirty="0">
                <a:ea typeface="ＭＳ Ｐゴシック" charset="0"/>
                <a:cs typeface="ＭＳ Ｐゴシック" charset="0"/>
              </a:rPr>
              <a:t> </a:t>
            </a:r>
            <a:r>
              <a:rPr lang="en-US" sz="2000" dirty="0">
                <a:ea typeface="ＭＳ Ｐゴシック" charset="0"/>
                <a:cs typeface="ＭＳ Ｐゴシック" charset="0"/>
              </a:rPr>
              <a:t>maximizes profits given the property rights structure P</a:t>
            </a:r>
            <a:r>
              <a:rPr lang="en-US" sz="2000" baseline="50000" dirty="0">
                <a:solidFill>
                  <a:srgbClr val="996633"/>
                </a:solidFill>
                <a:ea typeface="ＭＳ Ｐゴシック" charset="0"/>
                <a:cs typeface="ＭＳ Ｐゴシック" charset="0"/>
              </a:rPr>
              <a:t>B</a:t>
            </a:r>
            <a:r>
              <a:rPr lang="en-US" sz="2000" dirty="0">
                <a:ea typeface="ＭＳ Ｐゴシック" charset="0"/>
                <a:cs typeface="ＭＳ Ｐゴシック" charset="0"/>
              </a:rPr>
              <a:t>. This occurs when the values of the arguments</a:t>
            </a:r>
            <a:r>
              <a:rPr lang="en-GB" sz="2000" dirty="0">
                <a:ea typeface="ＭＳ Ｐゴシック" charset="0"/>
                <a:cs typeface="ＭＳ Ｐゴシック" charset="0"/>
              </a:rPr>
              <a:t> (I</a:t>
            </a:r>
            <a:r>
              <a:rPr lang="en-US" sz="2000" baseline="-25000" dirty="0">
                <a:solidFill>
                  <a:srgbClr val="006633"/>
                </a:solidFill>
                <a:ea typeface="ＭＳ Ｐゴシック" charset="0"/>
                <a:cs typeface="ＭＳ Ｐゴシック" charset="0"/>
              </a:rPr>
              <a:t>G</a:t>
            </a:r>
            <a:r>
              <a:rPr lang="en-US" sz="2000" baseline="50000" dirty="0">
                <a:solidFill>
                  <a:srgbClr val="996633"/>
                </a:solidFill>
                <a:ea typeface="ＭＳ Ｐゴシック" charset="0"/>
                <a:cs typeface="ＭＳ Ｐゴシック" charset="0"/>
              </a:rPr>
              <a:t>B</a:t>
            </a:r>
            <a:r>
              <a:rPr lang="en-GB" sz="2000" dirty="0">
                <a:ea typeface="ＭＳ Ｐゴシック" charset="0"/>
                <a:cs typeface="ＭＳ Ｐゴシック" charset="0"/>
              </a:rPr>
              <a:t>, </a:t>
            </a:r>
            <a:r>
              <a:rPr lang="en-GB" sz="2000" baseline="-25000" dirty="0">
                <a:ea typeface="ＭＳ Ｐゴシック" charset="0"/>
                <a:cs typeface="ＭＳ Ｐゴシック" charset="0"/>
              </a:rPr>
              <a:t> </a:t>
            </a:r>
            <a:r>
              <a:rPr lang="en-GB" sz="2000" dirty="0">
                <a:ea typeface="ＭＳ Ｐゴシック" charset="0"/>
                <a:cs typeface="ＭＳ Ｐゴシック" charset="0"/>
              </a:rPr>
              <a:t>I</a:t>
            </a:r>
            <a:r>
              <a:rPr lang="en-US" sz="2000" baseline="-25000" dirty="0">
                <a:solidFill>
                  <a:srgbClr val="996633"/>
                </a:solidFill>
                <a:ea typeface="ＭＳ Ｐゴシック" charset="0"/>
                <a:cs typeface="ＭＳ Ｐゴシック" charset="0"/>
              </a:rPr>
              <a:t>B</a:t>
            </a:r>
            <a:r>
              <a:rPr lang="en-US" sz="2000" baseline="50000" dirty="0">
                <a:solidFill>
                  <a:srgbClr val="996633"/>
                </a:solidFill>
                <a:ea typeface="ＭＳ Ｐゴシック" charset="0"/>
                <a:cs typeface="ＭＳ Ｐゴシック" charset="0"/>
              </a:rPr>
              <a:t>B</a:t>
            </a:r>
            <a:r>
              <a:rPr lang="en-GB" sz="2000" dirty="0">
                <a:ea typeface="ＭＳ Ｐゴシック" charset="0"/>
                <a:cs typeface="ＭＳ Ｐゴシック" charset="0"/>
              </a:rPr>
              <a:t>) </a:t>
            </a:r>
            <a:r>
              <a:rPr lang="en-US" sz="2000" dirty="0">
                <a:ea typeface="ＭＳ Ｐゴシック" charset="0"/>
                <a:cs typeface="ＭＳ Ｐゴシック" charset="0"/>
              </a:rPr>
              <a:t>that maximize (2) satisfy also (4’), i.e. when:</a:t>
            </a:r>
          </a:p>
          <a:p>
            <a:pPr>
              <a:spcBef>
                <a:spcPct val="100000"/>
              </a:spcBef>
              <a:buFontTx/>
              <a:buNone/>
            </a:pPr>
            <a:r>
              <a:rPr lang="en-US" sz="2000" dirty="0">
                <a:ea typeface="ＭＳ Ｐゴシック" charset="0"/>
                <a:cs typeface="ＭＳ Ｐゴシック" charset="0"/>
              </a:rPr>
              <a:t>                                               (6) </a:t>
            </a:r>
            <a:r>
              <a:rPr lang="en-GB" sz="2000" dirty="0">
                <a:ea typeface="ＭＳ Ｐゴシック" charset="0"/>
                <a:cs typeface="ＭＳ Ｐゴシック" charset="0"/>
              </a:rPr>
              <a:t>I</a:t>
            </a:r>
            <a:r>
              <a:rPr lang="en-US" sz="2000" baseline="-25000" dirty="0">
                <a:solidFill>
                  <a:srgbClr val="006633"/>
                </a:solidFill>
                <a:ea typeface="ＭＳ Ｐゴシック" charset="0"/>
                <a:cs typeface="ＭＳ Ｐゴシック" charset="0"/>
              </a:rPr>
              <a:t>G</a:t>
            </a:r>
            <a:r>
              <a:rPr lang="en-US" sz="2000" baseline="50000" dirty="0">
                <a:solidFill>
                  <a:srgbClr val="996633"/>
                </a:solidFill>
                <a:ea typeface="ＭＳ Ｐゴシック" charset="0"/>
                <a:cs typeface="ＭＳ Ｐゴシック" charset="0"/>
              </a:rPr>
              <a:t>B</a:t>
            </a:r>
            <a:r>
              <a:rPr lang="en-GB" sz="2000" dirty="0">
                <a:ea typeface="ＭＳ Ｐゴシック" charset="0"/>
                <a:cs typeface="ＭＳ Ｐゴシック" charset="0"/>
              </a:rPr>
              <a:t> / I</a:t>
            </a:r>
            <a:r>
              <a:rPr lang="en-US" sz="2000" baseline="-25000" dirty="0">
                <a:solidFill>
                  <a:srgbClr val="996633"/>
                </a:solidFill>
                <a:ea typeface="ＭＳ Ｐゴシック" charset="0"/>
                <a:cs typeface="ＭＳ Ｐゴシック" charset="0"/>
              </a:rPr>
              <a:t>B</a:t>
            </a:r>
            <a:r>
              <a:rPr lang="en-US" sz="2000" baseline="50000" dirty="0">
                <a:solidFill>
                  <a:srgbClr val="996633"/>
                </a:solidFill>
                <a:ea typeface="ＭＳ Ｐゴシック" charset="0"/>
                <a:cs typeface="ＭＳ Ｐゴシック" charset="0"/>
              </a:rPr>
              <a:t>B</a:t>
            </a:r>
            <a:r>
              <a:rPr lang="en-US" sz="2000" dirty="0">
                <a:ea typeface="ＭＳ Ｐゴシック" charset="0"/>
                <a:cs typeface="ＭＳ Ｐゴシック" charset="0"/>
              </a:rPr>
              <a:t> </a:t>
            </a:r>
            <a:r>
              <a:rPr lang="en-GB" sz="2000" dirty="0">
                <a:ea typeface="ＭＳ Ｐゴシック" charset="0"/>
                <a:cs typeface="ＭＳ Ｐゴシック" charset="0"/>
              </a:rPr>
              <a:t>≤ </a:t>
            </a:r>
            <a:r>
              <a:rPr lang="en-US" sz="2000" dirty="0">
                <a:solidFill>
                  <a:schemeClr val="accent2"/>
                </a:solidFill>
                <a:ea typeface="ＭＳ Ｐゴシック" charset="0"/>
                <a:cs typeface="ＭＳ Ｐゴシック" charset="0"/>
              </a:rPr>
              <a:t>x </a:t>
            </a:r>
            <a:r>
              <a:rPr lang="en-US" sz="2000" dirty="0">
                <a:ea typeface="ＭＳ Ｐゴシック" charset="0"/>
                <a:cs typeface="ＭＳ Ｐゴシック" charset="0"/>
              </a:rPr>
              <a:t>/</a:t>
            </a:r>
            <a:r>
              <a:rPr lang="en-US" sz="2000" dirty="0">
                <a:solidFill>
                  <a:schemeClr val="accent2"/>
                </a:solidFill>
                <a:ea typeface="ＭＳ Ｐゴシック" charset="0"/>
                <a:cs typeface="ＭＳ Ｐゴシック" charset="0"/>
              </a:rPr>
              <a:t> y</a:t>
            </a:r>
            <a:endParaRPr lang="it-IT" sz="2000" dirty="0">
              <a:solidFill>
                <a:schemeClr val="accent2"/>
              </a:solidFill>
              <a:ea typeface="ＭＳ Ｐゴシック" charset="0"/>
              <a:cs typeface="ＭＳ Ｐゴシック" charset="0"/>
            </a:endParaRPr>
          </a:p>
        </p:txBody>
      </p:sp>
      <p:sp>
        <p:nvSpPr>
          <p:cNvPr id="179204" name="Rectangle 4"/>
          <p:cNvSpPr>
            <a:spLocks noChangeArrowheads="1"/>
          </p:cNvSpPr>
          <p:nvPr/>
        </p:nvSpPr>
        <p:spPr bwMode="auto">
          <a:xfrm>
            <a:off x="0" y="0"/>
            <a:ext cx="8991600" cy="461963"/>
          </a:xfrm>
          <a:prstGeom prst="rect">
            <a:avLst/>
          </a:prstGeom>
          <a:noFill/>
          <a:ln w="9525">
            <a:noFill/>
            <a:miter lim="800000"/>
            <a:headEnd/>
            <a:tailEnd/>
          </a:ln>
        </p:spPr>
        <p:txBody>
          <a:bodyPr>
            <a:prstTxWarp prst="textNoShape">
              <a:avLst/>
            </a:prstTxWarp>
            <a:spAutoFit/>
          </a:bodyPr>
          <a:lstStyle/>
          <a:p>
            <a:pPr eaLnBrk="1" hangingPunct="1"/>
            <a:r>
              <a:rPr lang="en-GB" b="1">
                <a:solidFill>
                  <a:srgbClr val="FF0066"/>
                </a:solidFill>
                <a:latin typeface="Arial" pitchFamily="-107" charset="0"/>
              </a:rPr>
              <a:t> </a:t>
            </a:r>
            <a:endParaRPr lang="en-GB" sz="1800" b="1">
              <a:solidFill>
                <a:srgbClr val="FF0066"/>
              </a:solidFill>
              <a:latin typeface="Arial" pitchFamily="-107"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Grp="1" noChangeArrowheads="1"/>
          </p:cNvSpPr>
          <p:nvPr>
            <p:ph type="title"/>
          </p:nvPr>
        </p:nvSpPr>
        <p:spPr>
          <a:xfrm>
            <a:off x="2414588" y="0"/>
            <a:ext cx="6729412" cy="1606550"/>
          </a:xfrm>
          <a:solidFill>
            <a:srgbClr val="FFFFFF"/>
          </a:solidFill>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solidFill>
                  <a:srgbClr val="FF0000"/>
                </a:solidFill>
                <a:ea typeface="ＭＳ Ｐゴシック" charset="0"/>
                <a:cs typeface="ＭＳ Ｐゴシック" charset="0"/>
              </a:rPr>
              <a:t>Ronald’s Record</a:t>
            </a:r>
          </a:p>
        </p:txBody>
      </p:sp>
      <p:sp>
        <p:nvSpPr>
          <p:cNvPr id="105475" name="Rectangle 2"/>
          <p:cNvSpPr>
            <a:spLocks noChangeArrowheads="1"/>
          </p:cNvSpPr>
          <p:nvPr/>
        </p:nvSpPr>
        <p:spPr bwMode="auto">
          <a:xfrm>
            <a:off x="1" y="1606584"/>
            <a:ext cx="8839200" cy="5542159"/>
          </a:xfrm>
          <a:prstGeom prst="rect">
            <a:avLst/>
          </a:prstGeom>
          <a:noFill/>
          <a:ln w="9525">
            <a:noFill/>
            <a:round/>
            <a:headEnd/>
            <a:tailEnd/>
          </a:ln>
        </p:spPr>
        <p:txBody>
          <a:bodyPr lIns="90000" tIns="46800" rIns="90000" bIns="46800">
            <a:prstTxWarp prst="textNoShape">
              <a:avLst/>
            </a:prstTxWarp>
            <a:spAutoFit/>
          </a:bodyPr>
          <a:lstStyle/>
          <a:p>
            <a:pPr algn="just">
              <a:spcBef>
                <a:spcPts val="1200"/>
              </a:spcBef>
              <a:spcAft>
                <a:spcPts val="12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b="1" dirty="0">
                <a:solidFill>
                  <a:srgbClr val="333399"/>
                </a:solidFill>
                <a:latin typeface="Arial" charset="0"/>
                <a:ea typeface="ヒラギノ角ゴ Pro W3" charset="-128"/>
                <a:cs typeface="ヒラギノ角ゴ Pro W3" charset="-128"/>
              </a:rPr>
              <a:t>Young Ronald (1937) claims:</a:t>
            </a:r>
            <a:r>
              <a:rPr lang="en-US" b="1" dirty="0">
                <a:solidFill>
                  <a:srgbClr val="000000"/>
                </a:solidFill>
                <a:latin typeface="Arial" charset="0"/>
                <a:ea typeface="ヒラギノ角ゴ Pro W3" charset="-128"/>
                <a:cs typeface="ヒラギノ角ゴ Pro W3" charset="-128"/>
              </a:rPr>
              <a:t> </a:t>
            </a:r>
            <a:r>
              <a:rPr lang="en-US" dirty="0">
                <a:solidFill>
                  <a:srgbClr val="000000"/>
                </a:solidFill>
                <a:latin typeface="Arial" charset="0"/>
                <a:ea typeface="ヒラギノ角ゴ Pro W3" charset="-128"/>
                <a:cs typeface="ヒラギノ角ゴ Pro W3" charset="-128"/>
              </a:rPr>
              <a:t>In a world of zero transaction costs firms would not exist. Firms exist only when market transaction costs are positive.</a:t>
            </a:r>
          </a:p>
          <a:p>
            <a:pPr algn="just">
              <a:spcBef>
                <a:spcPts val="1200"/>
              </a:spcBef>
              <a:spcAft>
                <a:spcPts val="12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b="1" dirty="0">
                <a:solidFill>
                  <a:srgbClr val="333399"/>
                </a:solidFill>
                <a:latin typeface="Arial" charset="0"/>
                <a:ea typeface="ヒラギノ角ゴ Pro W3" charset="-128"/>
                <a:cs typeface="ヒラギノ角ゴ Pro W3" charset="-128"/>
              </a:rPr>
              <a:t>Old Ronald (1960) claims:</a:t>
            </a:r>
            <a:r>
              <a:rPr lang="en-US" dirty="0">
                <a:solidFill>
                  <a:srgbClr val="000000"/>
                </a:solidFill>
                <a:latin typeface="Arial" charset="0"/>
                <a:ea typeface="ヒラギノ角ゴ Pro W3" charset="-128"/>
                <a:cs typeface="ヒラギノ角ゴ Pro W3" charset="-128"/>
              </a:rPr>
              <a:t> In a world of zero transaction costs (and well defined property rights) all externalities (harmful and beneficial effects) are </a:t>
            </a:r>
            <a:r>
              <a:rPr lang="en-US" dirty="0" err="1">
                <a:solidFill>
                  <a:srgbClr val="000000"/>
                </a:solidFill>
                <a:latin typeface="Arial" charset="0"/>
                <a:ea typeface="ヒラギノ角ゴ Pro W3" charset="-128"/>
                <a:cs typeface="ヒラギノ角ゴ Pro W3" charset="-128"/>
              </a:rPr>
              <a:t>internalised</a:t>
            </a:r>
            <a:r>
              <a:rPr lang="en-US" dirty="0">
                <a:solidFill>
                  <a:srgbClr val="000000"/>
                </a:solidFill>
                <a:latin typeface="Arial" charset="0"/>
                <a:ea typeface="ヒラギノ角ゴ Pro W3" charset="-128"/>
                <a:cs typeface="ヒラギノ角ゴ Pro W3" charset="-128"/>
              </a:rPr>
              <a:t> (taken into account) by market transactions. (</a:t>
            </a:r>
            <a:r>
              <a:rPr lang="en-US" dirty="0" err="1">
                <a:solidFill>
                  <a:srgbClr val="000000"/>
                </a:solidFill>
                <a:latin typeface="Arial" charset="0"/>
                <a:ea typeface="ヒラギノ角ゴ Pro W3" charset="-128"/>
                <a:cs typeface="ヒラギノ角ゴ Pro W3" charset="-128"/>
              </a:rPr>
              <a:t>Coase</a:t>
            </a:r>
            <a:r>
              <a:rPr lang="en-US" dirty="0">
                <a:solidFill>
                  <a:srgbClr val="000000"/>
                </a:solidFill>
                <a:latin typeface="Arial" charset="0"/>
                <a:ea typeface="ヒラギノ角ゴ Pro W3" charset="-128"/>
                <a:cs typeface="ヒラギノ角ゴ Pro W3" charset="-128"/>
              </a:rPr>
              <a:t> theorem)</a:t>
            </a:r>
          </a:p>
          <a:p>
            <a:pPr algn="just">
              <a:spcBef>
                <a:spcPts val="1200"/>
              </a:spcBef>
              <a:spcAft>
                <a:spcPts val="12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b="1" dirty="0">
                <a:solidFill>
                  <a:srgbClr val="333399"/>
                </a:solidFill>
                <a:latin typeface="Arial" charset="0"/>
                <a:ea typeface="ヒラギノ角ゴ Pro W3" charset="-128"/>
                <a:cs typeface="ヒラギノ角ゴ Pro W3" charset="-128"/>
              </a:rPr>
              <a:t>Old Ronald (1960) also claims:</a:t>
            </a:r>
          </a:p>
          <a:p>
            <a:pPr algn="just">
              <a:spcBef>
                <a:spcPts val="1200"/>
              </a:spcBef>
              <a:spcAft>
                <a:spcPts val="12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dirty="0">
                <a:solidFill>
                  <a:srgbClr val="FF0000"/>
                </a:solidFill>
                <a:latin typeface="Arial" charset="0"/>
                <a:ea typeface="ヒラギノ角ゴ Pro W3" charset="-128"/>
                <a:cs typeface="ヒラギノ角ゴ Pro W3" charset="-128"/>
              </a:rPr>
              <a:t>That the first statement does not contradict the second.</a:t>
            </a:r>
          </a:p>
          <a:p>
            <a:pPr algn="just">
              <a:spcBef>
                <a:spcPts val="1200"/>
              </a:spcBef>
              <a:spcAft>
                <a:spcPts val="12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b="1" dirty="0">
                <a:ln>
                  <a:solidFill>
                    <a:srgbClr val="4F81BD"/>
                  </a:solidFill>
                </a:ln>
                <a:solidFill>
                  <a:srgbClr val="FF0000"/>
                </a:solidFill>
                <a:latin typeface="Arial" charset="0"/>
                <a:ea typeface="ヒラギノ角ゴ Pro W3" charset="-128"/>
                <a:cs typeface="ヒラギノ角ゴ Pro W3" charset="-128"/>
              </a:rPr>
              <a:t>Diagnosis:  old age schizophrenia. </a:t>
            </a:r>
            <a:endParaRPr lang="en-US" b="1" dirty="0">
              <a:solidFill>
                <a:srgbClr val="000000"/>
              </a:solidFill>
              <a:latin typeface="Arial" charset="0"/>
              <a:ea typeface="ヒラギノ角ゴ Pro W3" charset="-128"/>
              <a:cs typeface="ヒラギノ角ゴ Pro W3" charset="-128"/>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US" dirty="0">
              <a:solidFill>
                <a:srgbClr val="000000"/>
              </a:solidFill>
              <a:latin typeface="Arial" charset="0"/>
              <a:ea typeface="ヒラギノ角ゴ Pro W3" charset="-128"/>
              <a:cs typeface="ヒラギノ角ゴ Pro W3" charset="-128"/>
            </a:endParaRPr>
          </a:p>
        </p:txBody>
      </p:sp>
      <p:pic>
        <p:nvPicPr>
          <p:cNvPr id="59396" name="Immagine 3"/>
          <p:cNvPicPr>
            <a:picLocks noChangeAspect="1"/>
          </p:cNvPicPr>
          <p:nvPr/>
        </p:nvPicPr>
        <p:blipFill>
          <a:blip r:embed="rId3"/>
          <a:srcRect/>
          <a:stretch>
            <a:fillRect/>
          </a:stretch>
        </p:blipFill>
        <p:spPr bwMode="auto">
          <a:xfrm>
            <a:off x="0" y="0"/>
            <a:ext cx="2414588" cy="160655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r>
              <a:rPr lang="it-IT" sz="2700">
                <a:ea typeface="ＭＳ Ｐゴシック" charset="0"/>
                <a:cs typeface="ＭＳ Ｐゴシック" charset="0"/>
              </a:rPr>
              <a:t> </a:t>
            </a:r>
          </a:p>
        </p:txBody>
      </p:sp>
      <p:sp>
        <p:nvSpPr>
          <p:cNvPr id="180227" name="Rectangle 3"/>
          <p:cNvSpPr>
            <a:spLocks noGrp="1" noChangeArrowheads="1"/>
          </p:cNvSpPr>
          <p:nvPr>
            <p:ph type="body" idx="1"/>
          </p:nvPr>
        </p:nvSpPr>
        <p:spPr>
          <a:xfrm>
            <a:off x="304800" y="2286000"/>
            <a:ext cx="8291513" cy="4448175"/>
          </a:xfrm>
          <a:solidFill>
            <a:srgbClr val="FFFFFF"/>
          </a:solidFill>
        </p:spPr>
        <p:txBody>
          <a:bodyPr/>
          <a:lstStyle/>
          <a:p>
            <a:pPr marL="609600" indent="-609600">
              <a:lnSpc>
                <a:spcPct val="80000"/>
              </a:lnSpc>
              <a:buFontTx/>
              <a:buNone/>
            </a:pPr>
            <a:r>
              <a:rPr lang="en-US" sz="2000">
                <a:solidFill>
                  <a:srgbClr val="FF0066"/>
                </a:solidFill>
                <a:ea typeface="ＭＳ Ｐゴシック" charset="0"/>
                <a:cs typeface="ＭＳ Ｐゴシック" charset="0"/>
              </a:rPr>
              <a:t>a)</a:t>
            </a:r>
            <a:r>
              <a:rPr lang="en-US" sz="2000">
                <a:ea typeface="ＭＳ Ｐゴシック" charset="0"/>
                <a:cs typeface="ＭＳ Ｐゴシック" charset="0"/>
              </a:rPr>
              <a:t>	Multiple property rights-technology equilibria (P</a:t>
            </a:r>
            <a:r>
              <a:rPr lang="en-US" sz="2000" baseline="50000">
                <a:solidFill>
                  <a:srgbClr val="006633"/>
                </a:solidFill>
                <a:ea typeface="ＭＳ Ｐゴシック" charset="0"/>
                <a:cs typeface="ＭＳ Ｐゴシック" charset="0"/>
              </a:rPr>
              <a:t>G</a:t>
            </a:r>
            <a:r>
              <a:rPr lang="en-US" sz="2000">
                <a:ea typeface="ＭＳ Ｐゴシック" charset="0"/>
                <a:cs typeface="ＭＳ Ｐゴシック" charset="0"/>
              </a:rPr>
              <a:t>, T</a:t>
            </a:r>
            <a:r>
              <a:rPr lang="en-US" sz="2000" baseline="50000">
                <a:solidFill>
                  <a:srgbClr val="006633"/>
                </a:solidFill>
                <a:ea typeface="ＭＳ Ｐゴシック" charset="0"/>
                <a:cs typeface="ＭＳ Ｐゴシック" charset="0"/>
              </a:rPr>
              <a:t>G</a:t>
            </a:r>
            <a:r>
              <a:rPr lang="en-US" sz="2000">
                <a:ea typeface="ＭＳ Ｐゴシック" charset="0"/>
                <a:cs typeface="ＭＳ Ｐゴシック" charset="0"/>
              </a:rPr>
              <a:t>) and (P</a:t>
            </a:r>
            <a:r>
              <a:rPr lang="en-US" sz="2000" baseline="50000">
                <a:solidFill>
                  <a:srgbClr val="996633"/>
                </a:solidFill>
                <a:ea typeface="ＭＳ Ｐゴシック" charset="0"/>
                <a:cs typeface="ＭＳ Ｐゴシック" charset="0"/>
              </a:rPr>
              <a:t>B</a:t>
            </a:r>
            <a:r>
              <a:rPr lang="en-GB" sz="2000">
                <a:ea typeface="ＭＳ Ｐゴシック" charset="0"/>
                <a:cs typeface="ＭＳ Ｐゴシック" charset="0"/>
              </a:rPr>
              <a:t>, </a:t>
            </a:r>
            <a:r>
              <a:rPr lang="en-US" sz="2000">
                <a:ea typeface="ＭＳ Ｐゴシック" charset="0"/>
                <a:cs typeface="ＭＳ Ｐゴシック" charset="0"/>
              </a:rPr>
              <a:t>T</a:t>
            </a:r>
            <a:r>
              <a:rPr lang="en-US" sz="2000" baseline="50000">
                <a:solidFill>
                  <a:srgbClr val="996633"/>
                </a:solidFill>
                <a:ea typeface="ＭＳ Ｐゴシック" charset="0"/>
                <a:cs typeface="ＭＳ Ｐゴシック" charset="0"/>
              </a:rPr>
              <a:t>B</a:t>
            </a:r>
            <a:r>
              <a:rPr lang="en-US" sz="2000">
                <a:ea typeface="ＭＳ Ｐゴシック" charset="0"/>
                <a:cs typeface="ＭＳ Ｐゴシック" charset="0"/>
              </a:rPr>
              <a:t>) exist when the following condition is satisfied:</a:t>
            </a:r>
            <a:endParaRPr lang="en-GB" sz="2000">
              <a:ea typeface="ＭＳ Ｐゴシック" charset="0"/>
              <a:cs typeface="ＭＳ Ｐゴシック" charset="0"/>
            </a:endParaRPr>
          </a:p>
          <a:p>
            <a:pPr marL="609600" indent="-609600" algn="ctr">
              <a:lnSpc>
                <a:spcPct val="80000"/>
              </a:lnSpc>
              <a:spcBef>
                <a:spcPct val="50000"/>
              </a:spcBef>
              <a:spcAft>
                <a:spcPct val="50000"/>
              </a:spcAft>
              <a:buFontTx/>
              <a:buNone/>
            </a:pPr>
            <a:r>
              <a:rPr lang="en-GB" sz="2000">
                <a:ea typeface="ＭＳ Ｐゴシック" charset="0"/>
                <a:cs typeface="ＭＳ Ｐゴシック" charset="0"/>
              </a:rPr>
              <a:t>	 I</a:t>
            </a:r>
            <a:r>
              <a:rPr lang="en-US" sz="2000" baseline="-25000">
                <a:solidFill>
                  <a:srgbClr val="006633"/>
                </a:solidFill>
                <a:ea typeface="ＭＳ Ｐゴシック" charset="0"/>
                <a:cs typeface="ＭＳ Ｐゴシック" charset="0"/>
              </a:rPr>
              <a:t>G</a:t>
            </a:r>
            <a:r>
              <a:rPr lang="en-US" sz="2000" baseline="50000">
                <a:solidFill>
                  <a:srgbClr val="006633"/>
                </a:solidFill>
                <a:ea typeface="ＭＳ Ｐゴシック" charset="0"/>
                <a:cs typeface="ＭＳ Ｐゴシック" charset="0"/>
              </a:rPr>
              <a:t>G</a:t>
            </a:r>
            <a:r>
              <a:rPr lang="en-GB" sz="2000">
                <a:ea typeface="ＭＳ Ｐゴシック" charset="0"/>
                <a:cs typeface="ＭＳ Ｐゴシック" charset="0"/>
              </a:rPr>
              <a:t> / I</a:t>
            </a:r>
            <a:r>
              <a:rPr lang="en-US" sz="2000" baseline="-25000">
                <a:solidFill>
                  <a:srgbClr val="996633"/>
                </a:solidFill>
                <a:ea typeface="ＭＳ Ｐゴシック" charset="0"/>
                <a:cs typeface="ＭＳ Ｐゴシック" charset="0"/>
              </a:rPr>
              <a:t>B</a:t>
            </a:r>
            <a:r>
              <a:rPr lang="en-US" sz="2000" baseline="50000">
                <a:solidFill>
                  <a:srgbClr val="006633"/>
                </a:solidFill>
                <a:ea typeface="ＭＳ Ｐゴシック" charset="0"/>
                <a:cs typeface="ＭＳ Ｐゴシック" charset="0"/>
              </a:rPr>
              <a:t>G</a:t>
            </a:r>
            <a:r>
              <a:rPr lang="en-GB" sz="2000">
                <a:solidFill>
                  <a:srgbClr val="006633"/>
                </a:solidFill>
                <a:ea typeface="ＭＳ Ｐゴシック" charset="0"/>
                <a:cs typeface="ＭＳ Ｐゴシック" charset="0"/>
              </a:rPr>
              <a:t> </a:t>
            </a:r>
            <a:r>
              <a:rPr lang="en-GB" sz="2000">
                <a:ea typeface="ＭＳ Ｐゴシック" charset="0"/>
                <a:cs typeface="ＭＳ Ｐゴシック" charset="0"/>
              </a:rPr>
              <a:t>≥    </a:t>
            </a:r>
            <a:r>
              <a:rPr lang="en-US" sz="2000">
                <a:solidFill>
                  <a:srgbClr val="FF0066"/>
                </a:solidFill>
                <a:ea typeface="ＭＳ Ｐゴシック" charset="0"/>
                <a:cs typeface="ＭＳ Ｐゴシック" charset="0"/>
              </a:rPr>
              <a:t>x / y</a:t>
            </a:r>
            <a:r>
              <a:rPr lang="en-US" sz="2000">
                <a:solidFill>
                  <a:schemeClr val="accent2"/>
                </a:solidFill>
                <a:ea typeface="ＭＳ Ｐゴシック" charset="0"/>
                <a:cs typeface="ＭＳ Ｐゴシック" charset="0"/>
              </a:rPr>
              <a:t> </a:t>
            </a:r>
            <a:r>
              <a:rPr lang="en-GB" sz="2000">
                <a:ea typeface="ＭＳ Ｐゴシック" charset="0"/>
                <a:cs typeface="ＭＳ Ｐゴシック" charset="0"/>
              </a:rPr>
              <a:t> ≥  I</a:t>
            </a:r>
            <a:r>
              <a:rPr lang="en-US" sz="2000" baseline="-25000">
                <a:solidFill>
                  <a:srgbClr val="006633"/>
                </a:solidFill>
                <a:ea typeface="ＭＳ Ｐゴシック" charset="0"/>
                <a:cs typeface="ＭＳ Ｐゴシック" charset="0"/>
              </a:rPr>
              <a:t>G</a:t>
            </a:r>
            <a:r>
              <a:rPr lang="en-US" sz="2000" baseline="50000">
                <a:solidFill>
                  <a:srgbClr val="996633"/>
                </a:solidFill>
                <a:ea typeface="ＭＳ Ｐゴシック" charset="0"/>
                <a:cs typeface="ＭＳ Ｐゴシック" charset="0"/>
              </a:rPr>
              <a:t>B</a:t>
            </a:r>
            <a:r>
              <a:rPr lang="en-GB" sz="2000">
                <a:ea typeface="ＭＳ Ｐゴシック" charset="0"/>
                <a:cs typeface="ＭＳ Ｐゴシック" charset="0"/>
              </a:rPr>
              <a:t> / I</a:t>
            </a:r>
            <a:r>
              <a:rPr lang="en-US" sz="2000" baseline="-25000">
                <a:solidFill>
                  <a:srgbClr val="996633"/>
                </a:solidFill>
                <a:ea typeface="ＭＳ Ｐゴシック" charset="0"/>
                <a:cs typeface="ＭＳ Ｐゴシック" charset="0"/>
              </a:rPr>
              <a:t>B</a:t>
            </a:r>
            <a:r>
              <a:rPr lang="en-US" sz="2000" baseline="50000">
                <a:solidFill>
                  <a:srgbClr val="996633"/>
                </a:solidFill>
                <a:ea typeface="ＭＳ Ｐゴシック" charset="0"/>
                <a:cs typeface="ＭＳ Ｐゴシック" charset="0"/>
              </a:rPr>
              <a:t>B</a:t>
            </a:r>
          </a:p>
          <a:p>
            <a:pPr marL="609600" indent="-609600" algn="ctr">
              <a:lnSpc>
                <a:spcPct val="80000"/>
              </a:lnSpc>
              <a:spcBef>
                <a:spcPct val="50000"/>
              </a:spcBef>
              <a:spcAft>
                <a:spcPct val="50000"/>
              </a:spcAft>
              <a:buFontTx/>
              <a:buNone/>
            </a:pPr>
            <a:r>
              <a:rPr lang="en-GB" sz="2000">
                <a:ea typeface="ＭＳ Ｐゴシック" charset="0"/>
                <a:cs typeface="ＭＳ Ｐゴシック" charset="0"/>
              </a:rPr>
              <a:t>i.e. when both condition (5) and (6) are satisfied.</a:t>
            </a:r>
          </a:p>
          <a:p>
            <a:pPr marL="609600" indent="-609600" algn="ctr">
              <a:lnSpc>
                <a:spcPct val="50000"/>
              </a:lnSpc>
              <a:spcBef>
                <a:spcPct val="50000"/>
              </a:spcBef>
              <a:spcAft>
                <a:spcPct val="50000"/>
              </a:spcAft>
              <a:buFontTx/>
              <a:buNone/>
            </a:pPr>
            <a:r>
              <a:rPr lang="en-GB" sz="2000">
                <a:solidFill>
                  <a:srgbClr val="FF0066"/>
                </a:solidFill>
                <a:ea typeface="ＭＳ Ｐゴシック" charset="0"/>
                <a:cs typeface="ＭＳ Ｐゴシック" charset="0"/>
              </a:rPr>
              <a:t>b)      </a:t>
            </a:r>
            <a:r>
              <a:rPr lang="en-GB" sz="2000">
                <a:ea typeface="ＭＳ Ｐゴシック" charset="0"/>
                <a:cs typeface="ＭＳ Ｐゴシック" charset="0"/>
              </a:rPr>
              <a:t>A unique equilibrium (</a:t>
            </a:r>
            <a:r>
              <a:rPr lang="en-US" sz="2000">
                <a:ea typeface="ＭＳ Ｐゴシック" charset="0"/>
                <a:cs typeface="ＭＳ Ｐゴシック" charset="0"/>
              </a:rPr>
              <a:t>P</a:t>
            </a:r>
            <a:r>
              <a:rPr lang="en-US" sz="2000" baseline="50000">
                <a:solidFill>
                  <a:srgbClr val="006633"/>
                </a:solidFill>
                <a:ea typeface="ＭＳ Ｐゴシック" charset="0"/>
                <a:cs typeface="ＭＳ Ｐゴシック" charset="0"/>
              </a:rPr>
              <a:t>G</a:t>
            </a:r>
            <a:r>
              <a:rPr lang="en-US" sz="2000">
                <a:ea typeface="ＭＳ Ｐゴシック" charset="0"/>
                <a:cs typeface="ＭＳ Ｐゴシック" charset="0"/>
              </a:rPr>
              <a:t>, T</a:t>
            </a:r>
            <a:r>
              <a:rPr lang="en-US" sz="2000" baseline="50000">
                <a:solidFill>
                  <a:srgbClr val="006633"/>
                </a:solidFill>
                <a:ea typeface="ＭＳ Ｐゴシック" charset="0"/>
                <a:cs typeface="ＭＳ Ｐゴシック" charset="0"/>
              </a:rPr>
              <a:t>G</a:t>
            </a:r>
            <a:r>
              <a:rPr lang="en-GB" sz="2000">
                <a:ea typeface="ＭＳ Ｐゴシック" charset="0"/>
                <a:cs typeface="ＭＳ Ｐゴシック" charset="0"/>
              </a:rPr>
              <a:t>) exists when:                     I</a:t>
            </a:r>
            <a:r>
              <a:rPr lang="en-US" sz="2000" baseline="-25000">
                <a:solidFill>
                  <a:srgbClr val="006633"/>
                </a:solidFill>
                <a:ea typeface="ＭＳ Ｐゴシック" charset="0"/>
                <a:cs typeface="ＭＳ Ｐゴシック" charset="0"/>
              </a:rPr>
              <a:t>G</a:t>
            </a:r>
            <a:r>
              <a:rPr lang="en-US" sz="2000" baseline="50000">
                <a:solidFill>
                  <a:srgbClr val="006633"/>
                </a:solidFill>
                <a:ea typeface="ＭＳ Ｐゴシック" charset="0"/>
                <a:cs typeface="ＭＳ Ｐゴシック" charset="0"/>
              </a:rPr>
              <a:t>G</a:t>
            </a:r>
            <a:r>
              <a:rPr lang="en-GB" sz="2000">
                <a:ea typeface="ＭＳ Ｐゴシック" charset="0"/>
                <a:cs typeface="ＭＳ Ｐゴシック" charset="0"/>
              </a:rPr>
              <a:t> / I</a:t>
            </a:r>
            <a:r>
              <a:rPr lang="en-US" sz="2000" baseline="-25000">
                <a:solidFill>
                  <a:srgbClr val="996633"/>
                </a:solidFill>
                <a:ea typeface="ＭＳ Ｐゴシック" charset="0"/>
                <a:cs typeface="ＭＳ Ｐゴシック" charset="0"/>
              </a:rPr>
              <a:t>B</a:t>
            </a:r>
            <a:r>
              <a:rPr lang="en-US" sz="2000" baseline="50000">
                <a:solidFill>
                  <a:srgbClr val="006633"/>
                </a:solidFill>
                <a:ea typeface="ＭＳ Ｐゴシック" charset="0"/>
                <a:cs typeface="ＭＳ Ｐゴシック" charset="0"/>
              </a:rPr>
              <a:t>G</a:t>
            </a:r>
            <a:r>
              <a:rPr lang="en-GB" sz="2000">
                <a:ea typeface="ＭＳ Ｐゴシック" charset="0"/>
                <a:cs typeface="ＭＳ Ｐゴシック" charset="0"/>
              </a:rPr>
              <a:t> ≥ </a:t>
            </a:r>
            <a:r>
              <a:rPr lang="en-US" sz="2000">
                <a:solidFill>
                  <a:srgbClr val="FF0066"/>
                </a:solidFill>
                <a:ea typeface="ＭＳ Ｐゴシック" charset="0"/>
                <a:cs typeface="ＭＳ Ｐゴシック" charset="0"/>
              </a:rPr>
              <a:t>x / y</a:t>
            </a:r>
            <a:endParaRPr lang="en-US" sz="2000" u="sng">
              <a:ea typeface="ＭＳ Ｐゴシック" charset="0"/>
              <a:cs typeface="ＭＳ Ｐゴシック" charset="0"/>
            </a:endParaRPr>
          </a:p>
          <a:p>
            <a:pPr marL="609600" indent="-609600">
              <a:lnSpc>
                <a:spcPct val="50000"/>
              </a:lnSpc>
              <a:spcBef>
                <a:spcPct val="100000"/>
              </a:spcBef>
              <a:buFont typeface="Times" pitchFamily="-107" charset="0"/>
              <a:buNone/>
            </a:pPr>
            <a:r>
              <a:rPr lang="en-GB" sz="2000">
                <a:ea typeface="ＭＳ Ｐゴシック" charset="0"/>
                <a:cs typeface="ＭＳ Ｐゴシック" charset="0"/>
              </a:rPr>
              <a:t>i.e. when condition (5) is satisfied but condition (6) is not satisfied.</a:t>
            </a:r>
          </a:p>
          <a:p>
            <a:pPr marL="609600" indent="-609600">
              <a:lnSpc>
                <a:spcPct val="80000"/>
              </a:lnSpc>
              <a:spcBef>
                <a:spcPct val="100000"/>
              </a:spcBef>
              <a:buFontTx/>
              <a:buNone/>
            </a:pPr>
            <a:r>
              <a:rPr lang="en-GB" sz="2000">
                <a:solidFill>
                  <a:srgbClr val="FF0066"/>
                </a:solidFill>
                <a:ea typeface="ＭＳ Ｐゴシック" charset="0"/>
                <a:cs typeface="ＭＳ Ｐゴシック" charset="0"/>
              </a:rPr>
              <a:t>c)</a:t>
            </a:r>
            <a:r>
              <a:rPr lang="en-GB" sz="2000">
                <a:solidFill>
                  <a:schemeClr val="accent1"/>
                </a:solidFill>
                <a:ea typeface="ＭＳ Ｐゴシック" charset="0"/>
                <a:cs typeface="ＭＳ Ｐゴシック" charset="0"/>
              </a:rPr>
              <a:t>   </a:t>
            </a:r>
            <a:r>
              <a:rPr lang="en-GB" sz="2000">
                <a:ea typeface="ＭＳ Ｐゴシック" charset="0"/>
                <a:cs typeface="ＭＳ Ｐゴシック" charset="0"/>
              </a:rPr>
              <a:t>A unique equilibrium </a:t>
            </a:r>
            <a:r>
              <a:rPr lang="en-US" sz="2000">
                <a:ea typeface="ＭＳ Ｐゴシック" charset="0"/>
                <a:cs typeface="ＭＳ Ｐゴシック" charset="0"/>
              </a:rPr>
              <a:t>(P</a:t>
            </a:r>
            <a:r>
              <a:rPr lang="en-US" sz="2000" baseline="50000">
                <a:solidFill>
                  <a:srgbClr val="996633"/>
                </a:solidFill>
                <a:ea typeface="ＭＳ Ｐゴシック" charset="0"/>
                <a:cs typeface="ＭＳ Ｐゴシック" charset="0"/>
              </a:rPr>
              <a:t>B</a:t>
            </a:r>
            <a:r>
              <a:rPr lang="en-GB" sz="2000">
                <a:ea typeface="ＭＳ Ｐゴシック" charset="0"/>
                <a:cs typeface="ＭＳ Ｐゴシック" charset="0"/>
              </a:rPr>
              <a:t>, </a:t>
            </a:r>
            <a:r>
              <a:rPr lang="en-US" sz="2000">
                <a:ea typeface="ＭＳ Ｐゴシック" charset="0"/>
                <a:cs typeface="ＭＳ Ｐゴシック" charset="0"/>
              </a:rPr>
              <a:t>T</a:t>
            </a:r>
            <a:r>
              <a:rPr lang="en-US" sz="2000" baseline="50000">
                <a:solidFill>
                  <a:srgbClr val="996633"/>
                </a:solidFill>
                <a:ea typeface="ＭＳ Ｐゴシック" charset="0"/>
                <a:cs typeface="ＭＳ Ｐゴシック" charset="0"/>
              </a:rPr>
              <a:t>B</a:t>
            </a:r>
            <a:r>
              <a:rPr lang="en-US" sz="2000">
                <a:ea typeface="ＭＳ Ｐゴシック" charset="0"/>
                <a:cs typeface="ＭＳ Ｐゴシック" charset="0"/>
              </a:rPr>
              <a:t>) exists when:     </a:t>
            </a:r>
            <a:r>
              <a:rPr lang="en-GB" sz="2000">
                <a:ea typeface="ＭＳ Ｐゴシック" charset="0"/>
                <a:cs typeface="ＭＳ Ｐゴシック" charset="0"/>
              </a:rPr>
              <a:t>I</a:t>
            </a:r>
            <a:r>
              <a:rPr lang="en-US" sz="2000" baseline="-25000">
                <a:solidFill>
                  <a:srgbClr val="006633"/>
                </a:solidFill>
                <a:ea typeface="ＭＳ Ｐゴシック" charset="0"/>
                <a:cs typeface="ＭＳ Ｐゴシック" charset="0"/>
              </a:rPr>
              <a:t>G</a:t>
            </a:r>
            <a:r>
              <a:rPr lang="en-US" sz="2000" baseline="50000">
                <a:solidFill>
                  <a:srgbClr val="996633"/>
                </a:solidFill>
                <a:ea typeface="ＭＳ Ｐゴシック" charset="0"/>
                <a:cs typeface="ＭＳ Ｐゴシック" charset="0"/>
              </a:rPr>
              <a:t>B</a:t>
            </a:r>
            <a:r>
              <a:rPr lang="en-GB" sz="2000">
                <a:ea typeface="ＭＳ Ｐゴシック" charset="0"/>
                <a:cs typeface="ＭＳ Ｐゴシック" charset="0"/>
              </a:rPr>
              <a:t> / I</a:t>
            </a:r>
            <a:r>
              <a:rPr lang="en-US" sz="2000" baseline="-25000">
                <a:solidFill>
                  <a:srgbClr val="996633"/>
                </a:solidFill>
                <a:ea typeface="ＭＳ Ｐゴシック" charset="0"/>
                <a:cs typeface="ＭＳ Ｐゴシック" charset="0"/>
              </a:rPr>
              <a:t>B</a:t>
            </a:r>
            <a:r>
              <a:rPr lang="en-US" sz="2000" baseline="50000">
                <a:solidFill>
                  <a:srgbClr val="996633"/>
                </a:solidFill>
                <a:ea typeface="ＭＳ Ｐゴシック" charset="0"/>
                <a:cs typeface="ＭＳ Ｐゴシック" charset="0"/>
              </a:rPr>
              <a:t>B</a:t>
            </a:r>
            <a:r>
              <a:rPr lang="en-US" sz="2000">
                <a:ea typeface="ＭＳ Ｐゴシック" charset="0"/>
                <a:cs typeface="ＭＳ Ｐゴシック" charset="0"/>
              </a:rPr>
              <a:t> </a:t>
            </a:r>
            <a:r>
              <a:rPr lang="en-GB" sz="2000">
                <a:ea typeface="ＭＳ Ｐゴシック" charset="0"/>
                <a:cs typeface="ＭＳ Ｐゴシック" charset="0"/>
              </a:rPr>
              <a:t>≤ </a:t>
            </a:r>
            <a:r>
              <a:rPr lang="en-US" sz="2000">
                <a:solidFill>
                  <a:srgbClr val="FF0066"/>
                </a:solidFill>
                <a:ea typeface="ＭＳ Ｐゴシック" charset="0"/>
                <a:cs typeface="ＭＳ Ｐゴシック" charset="0"/>
              </a:rPr>
              <a:t>x / y</a:t>
            </a:r>
            <a:endParaRPr lang="en-GB" sz="2000">
              <a:ea typeface="ＭＳ Ｐゴシック" charset="0"/>
              <a:cs typeface="ＭＳ Ｐゴシック" charset="0"/>
            </a:endParaRPr>
          </a:p>
          <a:p>
            <a:pPr marL="609600" indent="-609600" algn="ctr">
              <a:lnSpc>
                <a:spcPct val="80000"/>
              </a:lnSpc>
              <a:spcBef>
                <a:spcPct val="50000"/>
              </a:spcBef>
              <a:spcAft>
                <a:spcPct val="50000"/>
              </a:spcAft>
              <a:buFontTx/>
              <a:buNone/>
            </a:pPr>
            <a:r>
              <a:rPr lang="en-GB" sz="2000">
                <a:ea typeface="ＭＳ Ｐゴシック" charset="0"/>
                <a:cs typeface="ＭＳ Ｐゴシック" charset="0"/>
              </a:rPr>
              <a:t>i.e. when condition (6) is satisfied but condition (5) is not satisfied.</a:t>
            </a:r>
            <a:endParaRPr lang="it-IT" sz="2000">
              <a:ea typeface="ＭＳ Ｐゴシック" charset="0"/>
              <a:cs typeface="ＭＳ Ｐゴシック" charset="0"/>
            </a:endParaRPr>
          </a:p>
        </p:txBody>
      </p:sp>
      <p:sp>
        <p:nvSpPr>
          <p:cNvPr id="180228" name="Rectangle 4"/>
          <p:cNvSpPr>
            <a:spLocks noChangeArrowheads="1"/>
          </p:cNvSpPr>
          <p:nvPr/>
        </p:nvSpPr>
        <p:spPr bwMode="auto">
          <a:xfrm>
            <a:off x="0" y="0"/>
            <a:ext cx="9144000" cy="1981200"/>
          </a:xfrm>
          <a:prstGeom prst="rect">
            <a:avLst/>
          </a:prstGeom>
          <a:solidFill>
            <a:srgbClr val="FFFF00"/>
          </a:solidFill>
          <a:ln w="9525">
            <a:noFill/>
            <a:miter lim="800000"/>
            <a:headEnd/>
            <a:tailEnd/>
          </a:ln>
        </p:spPr>
        <p:txBody>
          <a:bodyPr>
            <a:prstTxWarp prst="textNoShape">
              <a:avLst/>
            </a:prstTxWarp>
            <a:spAutoFit/>
          </a:bodyPr>
          <a:lstStyle/>
          <a:p>
            <a:pPr eaLnBrk="1" hangingPunct="1"/>
            <a:r>
              <a:rPr lang="en-GB" sz="1800">
                <a:solidFill>
                  <a:srgbClr val="000090"/>
                </a:solidFill>
                <a:latin typeface="Arial" pitchFamily="-107" charset="0"/>
              </a:rPr>
              <a:t>Since:</a:t>
            </a:r>
          </a:p>
          <a:p>
            <a:pPr eaLnBrk="1" hangingPunct="1"/>
            <a:r>
              <a:rPr lang="en-GB" sz="1800">
                <a:solidFill>
                  <a:srgbClr val="000090"/>
                </a:solidFill>
                <a:latin typeface="Arial" pitchFamily="-107" charset="0"/>
              </a:rPr>
              <a:t> the ratio</a:t>
            </a:r>
            <a:r>
              <a:rPr lang="en-GB" sz="1800">
                <a:latin typeface="Arial" pitchFamily="-107" charset="0"/>
              </a:rPr>
              <a:t> </a:t>
            </a:r>
            <a:r>
              <a:rPr lang="en-US" sz="2000">
                <a:solidFill>
                  <a:srgbClr val="FF0066"/>
                </a:solidFill>
                <a:latin typeface="Arial" pitchFamily="-107" charset="0"/>
              </a:rPr>
              <a:t>x / y</a:t>
            </a:r>
            <a:r>
              <a:rPr lang="en-US" sz="2000">
                <a:solidFill>
                  <a:schemeClr val="accent2"/>
                </a:solidFill>
                <a:latin typeface="Arial" pitchFamily="-107" charset="0"/>
              </a:rPr>
              <a:t> </a:t>
            </a:r>
            <a:r>
              <a:rPr lang="en-US" sz="2000">
                <a:solidFill>
                  <a:srgbClr val="000090"/>
                </a:solidFill>
                <a:latin typeface="Arial" pitchFamily="-107" charset="0"/>
              </a:rPr>
              <a:t>is positive      and  </a:t>
            </a:r>
            <a:r>
              <a:rPr lang="en-US" sz="2000">
                <a:latin typeface="Arial" pitchFamily="-107" charset="0"/>
              </a:rPr>
              <a:t>      </a:t>
            </a:r>
            <a:r>
              <a:rPr lang="en-GB" sz="2000">
                <a:solidFill>
                  <a:schemeClr val="tx2"/>
                </a:solidFill>
                <a:latin typeface="Arial" pitchFamily="-107" charset="0"/>
              </a:rPr>
              <a:t>I</a:t>
            </a:r>
            <a:r>
              <a:rPr lang="en-US" sz="2000" baseline="-25000">
                <a:solidFill>
                  <a:srgbClr val="006633"/>
                </a:solidFill>
                <a:latin typeface="Arial" pitchFamily="-107" charset="0"/>
              </a:rPr>
              <a:t>G</a:t>
            </a:r>
            <a:r>
              <a:rPr lang="en-US" sz="2000" baseline="50000">
                <a:solidFill>
                  <a:srgbClr val="006633"/>
                </a:solidFill>
                <a:latin typeface="Arial" pitchFamily="-107" charset="0"/>
              </a:rPr>
              <a:t>G</a:t>
            </a:r>
            <a:r>
              <a:rPr lang="en-GB" sz="2000">
                <a:solidFill>
                  <a:schemeClr val="tx2"/>
                </a:solidFill>
                <a:latin typeface="Arial" pitchFamily="-107" charset="0"/>
              </a:rPr>
              <a:t> / I</a:t>
            </a:r>
            <a:r>
              <a:rPr lang="en-US" sz="2000" baseline="-25000">
                <a:solidFill>
                  <a:srgbClr val="996633"/>
                </a:solidFill>
                <a:latin typeface="Arial" pitchFamily="-107" charset="0"/>
              </a:rPr>
              <a:t>B</a:t>
            </a:r>
            <a:r>
              <a:rPr lang="en-US" sz="2000" baseline="50000">
                <a:solidFill>
                  <a:srgbClr val="006633"/>
                </a:solidFill>
                <a:latin typeface="Arial" pitchFamily="-107" charset="0"/>
              </a:rPr>
              <a:t>G</a:t>
            </a:r>
            <a:r>
              <a:rPr lang="en-GB" sz="2000">
                <a:solidFill>
                  <a:schemeClr val="tx2"/>
                </a:solidFill>
                <a:latin typeface="Arial" pitchFamily="-107" charset="0"/>
              </a:rPr>
              <a:t> ≥ I</a:t>
            </a:r>
            <a:r>
              <a:rPr lang="en-US" sz="2000" baseline="-25000">
                <a:solidFill>
                  <a:srgbClr val="006633"/>
                </a:solidFill>
                <a:latin typeface="Arial" pitchFamily="-107" charset="0"/>
              </a:rPr>
              <a:t>G</a:t>
            </a:r>
            <a:r>
              <a:rPr lang="en-US" sz="2000" baseline="50000">
                <a:solidFill>
                  <a:srgbClr val="996633"/>
                </a:solidFill>
                <a:latin typeface="Arial" pitchFamily="-107" charset="0"/>
              </a:rPr>
              <a:t>B</a:t>
            </a:r>
            <a:r>
              <a:rPr lang="en-GB" sz="2000">
                <a:solidFill>
                  <a:schemeClr val="tx2"/>
                </a:solidFill>
                <a:latin typeface="Arial" pitchFamily="-107" charset="0"/>
              </a:rPr>
              <a:t> / I</a:t>
            </a:r>
            <a:r>
              <a:rPr lang="en-US" sz="2000" baseline="-25000">
                <a:solidFill>
                  <a:srgbClr val="996633"/>
                </a:solidFill>
                <a:latin typeface="Arial" pitchFamily="-107" charset="0"/>
              </a:rPr>
              <a:t>B</a:t>
            </a:r>
            <a:r>
              <a:rPr lang="en-US" sz="2000" baseline="50000">
                <a:solidFill>
                  <a:srgbClr val="996633"/>
                </a:solidFill>
                <a:latin typeface="Arial" pitchFamily="-107" charset="0"/>
              </a:rPr>
              <a:t>B</a:t>
            </a:r>
          </a:p>
          <a:p>
            <a:pPr eaLnBrk="1" hangingPunct="1"/>
            <a:endParaRPr lang="en-US" sz="2000">
              <a:solidFill>
                <a:schemeClr val="accent2"/>
              </a:solidFill>
              <a:latin typeface="Arial" pitchFamily="-107" charset="0"/>
            </a:endParaRPr>
          </a:p>
          <a:p>
            <a:pPr eaLnBrk="1" hangingPunct="1"/>
            <a:r>
              <a:rPr lang="en-US" sz="2000">
                <a:solidFill>
                  <a:srgbClr val="FF0066"/>
                </a:solidFill>
                <a:latin typeface="Arial" pitchFamily="-107" charset="0"/>
              </a:rPr>
              <a:t>x / y</a:t>
            </a:r>
            <a:r>
              <a:rPr lang="en-GB" sz="2000">
                <a:solidFill>
                  <a:schemeClr val="tx2"/>
                </a:solidFill>
                <a:latin typeface="Arial" pitchFamily="-107" charset="0"/>
              </a:rPr>
              <a:t> can either fall in the interval defined by I</a:t>
            </a:r>
            <a:r>
              <a:rPr lang="en-US" sz="2000" baseline="-25000">
                <a:solidFill>
                  <a:srgbClr val="006633"/>
                </a:solidFill>
                <a:latin typeface="Arial" pitchFamily="-107" charset="0"/>
              </a:rPr>
              <a:t>G</a:t>
            </a:r>
            <a:r>
              <a:rPr lang="en-US" sz="2000" baseline="50000">
                <a:solidFill>
                  <a:srgbClr val="006633"/>
                </a:solidFill>
                <a:latin typeface="Arial" pitchFamily="-107" charset="0"/>
              </a:rPr>
              <a:t>G</a:t>
            </a:r>
            <a:r>
              <a:rPr lang="en-GB" sz="2000">
                <a:solidFill>
                  <a:schemeClr val="tx2"/>
                </a:solidFill>
                <a:latin typeface="Arial" pitchFamily="-107" charset="0"/>
              </a:rPr>
              <a:t> / I</a:t>
            </a:r>
            <a:r>
              <a:rPr lang="en-US" sz="2000" baseline="-25000">
                <a:solidFill>
                  <a:srgbClr val="996633"/>
                </a:solidFill>
                <a:latin typeface="Arial" pitchFamily="-107" charset="0"/>
              </a:rPr>
              <a:t>B</a:t>
            </a:r>
            <a:r>
              <a:rPr lang="en-US" sz="2000" baseline="50000">
                <a:solidFill>
                  <a:srgbClr val="006633"/>
                </a:solidFill>
                <a:latin typeface="Arial" pitchFamily="-107" charset="0"/>
              </a:rPr>
              <a:t>G</a:t>
            </a:r>
            <a:r>
              <a:rPr lang="en-GB" sz="2000">
                <a:solidFill>
                  <a:schemeClr val="tx2"/>
                </a:solidFill>
                <a:latin typeface="Arial" pitchFamily="-107" charset="0"/>
              </a:rPr>
              <a:t> and I</a:t>
            </a:r>
            <a:r>
              <a:rPr lang="en-US" sz="2000" baseline="-25000">
                <a:solidFill>
                  <a:srgbClr val="006633"/>
                </a:solidFill>
                <a:latin typeface="Arial" pitchFamily="-107" charset="0"/>
              </a:rPr>
              <a:t>G</a:t>
            </a:r>
            <a:r>
              <a:rPr lang="en-US" sz="2000" baseline="50000">
                <a:solidFill>
                  <a:srgbClr val="996633"/>
                </a:solidFill>
                <a:latin typeface="Arial" pitchFamily="-107" charset="0"/>
              </a:rPr>
              <a:t>B</a:t>
            </a:r>
            <a:r>
              <a:rPr lang="en-GB" sz="2000">
                <a:solidFill>
                  <a:schemeClr val="tx2"/>
                </a:solidFill>
                <a:latin typeface="Arial" pitchFamily="-107" charset="0"/>
              </a:rPr>
              <a:t> / I</a:t>
            </a:r>
            <a:r>
              <a:rPr lang="en-US" sz="2000" baseline="-25000">
                <a:solidFill>
                  <a:srgbClr val="996633"/>
                </a:solidFill>
                <a:latin typeface="Arial" pitchFamily="-107" charset="0"/>
              </a:rPr>
              <a:t>B</a:t>
            </a:r>
            <a:r>
              <a:rPr lang="en-US" sz="2000" baseline="50000">
                <a:solidFill>
                  <a:srgbClr val="996633"/>
                </a:solidFill>
                <a:latin typeface="Arial" pitchFamily="-107" charset="0"/>
              </a:rPr>
              <a:t>B</a:t>
            </a:r>
            <a:endParaRPr lang="en-US" sz="2000">
              <a:latin typeface="Arial" pitchFamily="-107" charset="0"/>
            </a:endParaRPr>
          </a:p>
          <a:p>
            <a:pPr eaLnBrk="1" hangingPunct="1"/>
            <a:r>
              <a:rPr lang="en-GB" sz="1800">
                <a:solidFill>
                  <a:schemeClr val="tx2"/>
                </a:solidFill>
                <a:latin typeface="Arial" pitchFamily="-107" charset="0"/>
              </a:rPr>
              <a:t>0</a:t>
            </a:r>
            <a:r>
              <a:rPr lang="en-GB" sz="2000">
                <a:solidFill>
                  <a:schemeClr val="tx2"/>
                </a:solidFill>
                <a:latin typeface="Arial" pitchFamily="-107" charset="0"/>
              </a:rPr>
              <a:t>r outside it. </a:t>
            </a:r>
          </a:p>
          <a:p>
            <a:pPr eaLnBrk="1" hangingPunct="1"/>
            <a:r>
              <a:rPr lang="en-GB" sz="2000">
                <a:solidFill>
                  <a:schemeClr val="tx2"/>
                </a:solidFill>
                <a:latin typeface="Arial" pitchFamily="-107" charset="0"/>
              </a:rPr>
              <a:t>We have therefore that: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762000" y="228600"/>
            <a:ext cx="7696200" cy="838200"/>
          </a:xfrm>
        </p:spPr>
        <p:txBody>
          <a:bodyPr/>
          <a:lstStyle/>
          <a:p>
            <a:pPr>
              <a:buFont typeface="Times New Roman" pitchFamily="-110" charset="0"/>
              <a:buNone/>
              <a:defRPr/>
            </a:pPr>
            <a:r>
              <a:rPr lang="en-US" sz="2700" dirty="0"/>
              <a:t> </a:t>
            </a:r>
            <a:r>
              <a:rPr lang="en-US" sz="2700" b="1" dirty="0">
                <a:ln>
                  <a:solidFill>
                    <a:srgbClr val="FF0000"/>
                  </a:solidFill>
                </a:ln>
                <a:solidFill>
                  <a:srgbClr val="FF0000"/>
                </a:solidFill>
              </a:rPr>
              <a:t>The tragedy of the anti-commons.</a:t>
            </a:r>
            <a:endParaRPr lang="it-IT" sz="2700" dirty="0">
              <a:ln>
                <a:solidFill>
                  <a:srgbClr val="FF0000"/>
                </a:solidFill>
              </a:ln>
              <a:solidFill>
                <a:srgbClr val="FF0000"/>
              </a:solidFill>
            </a:endParaRPr>
          </a:p>
        </p:txBody>
      </p:sp>
      <p:sp>
        <p:nvSpPr>
          <p:cNvPr id="182275" name="Rectangle 3"/>
          <p:cNvSpPr>
            <a:spLocks noGrp="1" noChangeArrowheads="1"/>
          </p:cNvSpPr>
          <p:nvPr>
            <p:ph type="body" idx="1"/>
          </p:nvPr>
        </p:nvSpPr>
        <p:spPr>
          <a:xfrm>
            <a:off x="381000" y="1143000"/>
            <a:ext cx="8153400" cy="4876800"/>
          </a:xfrm>
        </p:spPr>
        <p:txBody>
          <a:bodyPr/>
          <a:lstStyle/>
          <a:p>
            <a:pPr>
              <a:lnSpc>
                <a:spcPct val="90000"/>
              </a:lnSpc>
              <a:buClr>
                <a:schemeClr val="accent2"/>
              </a:buClr>
            </a:pPr>
            <a:r>
              <a:rPr lang="en-GB" sz="2200" b="1" u="sng">
                <a:solidFill>
                  <a:srgbClr val="FF0066"/>
                </a:solidFill>
                <a:ea typeface="ＭＳ Ｐゴシック" charset="0"/>
                <a:cs typeface="ＭＳ Ｐゴシック" charset="0"/>
              </a:rPr>
              <a:t>Increased role of closed science:</a:t>
            </a:r>
          </a:p>
          <a:p>
            <a:pPr>
              <a:lnSpc>
                <a:spcPct val="90000"/>
              </a:lnSpc>
              <a:buClr>
                <a:schemeClr val="accent2"/>
              </a:buClr>
            </a:pPr>
            <a:r>
              <a:rPr lang="en-GB" sz="2200">
                <a:solidFill>
                  <a:srgbClr val="FF0066"/>
                </a:solidFill>
                <a:ea typeface="ＭＳ Ｐゴシック" charset="0"/>
                <a:cs typeface="ＭＳ Ｐゴシック" charset="0"/>
              </a:rPr>
              <a:t> “Upstream” patenting</a:t>
            </a:r>
            <a:r>
              <a:rPr lang="en-GB" sz="2200">
                <a:ea typeface="ＭＳ Ｐゴシック" charset="0"/>
                <a:cs typeface="ＭＳ Ｐゴシック" charset="0"/>
              </a:rPr>
              <a:t> may exacerbate the problems posed by </a:t>
            </a:r>
            <a:r>
              <a:rPr lang="en-GB" sz="2200">
                <a:solidFill>
                  <a:schemeClr val="accent2"/>
                </a:solidFill>
                <a:ea typeface="ＭＳ Ｐゴシック" charset="0"/>
                <a:cs typeface="ＭＳ Ｐゴシック" charset="0"/>
              </a:rPr>
              <a:t>the dispersion of complementary assets</a:t>
            </a:r>
            <a:r>
              <a:rPr lang="en-GB" sz="2200">
                <a:ea typeface="ＭＳ Ｐゴシック" charset="0"/>
                <a:cs typeface="ＭＳ Ｐゴシック" charset="0"/>
              </a:rPr>
              <a:t> – the so-called “</a:t>
            </a:r>
            <a:r>
              <a:rPr lang="en-GB" sz="2200" b="1">
                <a:solidFill>
                  <a:srgbClr val="FF0000"/>
                </a:solidFill>
                <a:ea typeface="ＭＳ Ｐゴシック" charset="0"/>
                <a:cs typeface="ＭＳ Ｐゴシック" charset="0"/>
              </a:rPr>
              <a:t>Tragedy of the anticommons</a:t>
            </a:r>
            <a:r>
              <a:rPr lang="en-GB" sz="2200">
                <a:solidFill>
                  <a:srgbClr val="FF0000"/>
                </a:solidFill>
                <a:ea typeface="ＭＳ Ｐゴシック" charset="0"/>
                <a:cs typeface="ＭＳ Ｐゴシック" charset="0"/>
              </a:rPr>
              <a:t>”.</a:t>
            </a:r>
            <a:r>
              <a:rPr lang="it-IT" sz="2200">
                <a:solidFill>
                  <a:srgbClr val="FF0000"/>
                </a:solidFill>
                <a:ea typeface="ＭＳ Ｐゴシック" charset="0"/>
                <a:cs typeface="ＭＳ Ｐゴシック" charset="0"/>
              </a:rPr>
              <a:t> </a:t>
            </a:r>
          </a:p>
          <a:p>
            <a:pPr lvl="1">
              <a:lnSpc>
                <a:spcPct val="90000"/>
              </a:lnSpc>
              <a:buClr>
                <a:schemeClr val="accent2"/>
              </a:buClr>
            </a:pPr>
            <a:r>
              <a:rPr lang="en-GB" sz="2000"/>
              <a:t>some inventions may never be realized</a:t>
            </a:r>
            <a:r>
              <a:rPr lang="it-IT" sz="2000"/>
              <a:t> </a:t>
            </a:r>
          </a:p>
          <a:p>
            <a:pPr lvl="1">
              <a:lnSpc>
                <a:spcPct val="90000"/>
              </a:lnSpc>
              <a:buClr>
                <a:schemeClr val="accent2"/>
              </a:buClr>
            </a:pPr>
            <a:r>
              <a:rPr lang="en-GB" sz="2000"/>
              <a:t>the prospect of incurring high transaction costs may bias the choice of technology towards research paths deliberately and excessively independent one from the other</a:t>
            </a:r>
            <a:r>
              <a:rPr lang="it-IT" sz="2000"/>
              <a:t>.</a:t>
            </a:r>
          </a:p>
          <a:p>
            <a:pPr>
              <a:lnSpc>
                <a:spcPct val="90000"/>
              </a:lnSpc>
              <a:spcBef>
                <a:spcPct val="100000"/>
              </a:spcBef>
              <a:buClr>
                <a:schemeClr val="accent2"/>
              </a:buClr>
            </a:pPr>
            <a:r>
              <a:rPr lang="en-GB" sz="2200" b="1" u="sng">
                <a:solidFill>
                  <a:srgbClr val="FF0000"/>
                </a:solidFill>
                <a:ea typeface="ＭＳ Ｐゴシック" charset="0"/>
                <a:cs typeface="ＭＳ Ｐゴシック" charset="0"/>
              </a:rPr>
              <a:t>Merits of open science:</a:t>
            </a:r>
          </a:p>
          <a:p>
            <a:pPr>
              <a:lnSpc>
                <a:spcPct val="90000"/>
              </a:lnSpc>
              <a:spcBef>
                <a:spcPct val="100000"/>
              </a:spcBef>
              <a:buClr>
                <a:schemeClr val="accent2"/>
              </a:buClr>
            </a:pPr>
            <a:r>
              <a:rPr lang="en-GB" sz="2200">
                <a:ea typeface="ＭＳ Ｐゴシック" charset="0"/>
                <a:cs typeface="ＭＳ Ｐゴシック" charset="0"/>
              </a:rPr>
              <a:t>Because of the associated rule of </a:t>
            </a:r>
            <a:r>
              <a:rPr lang="en-GB" sz="2200">
                <a:solidFill>
                  <a:schemeClr val="accent2"/>
                </a:solidFill>
                <a:ea typeface="ＭＳ Ｐゴシック" charset="0"/>
                <a:cs typeface="ＭＳ Ｐゴシック" charset="0"/>
              </a:rPr>
              <a:t>disclosure </a:t>
            </a:r>
            <a:r>
              <a:rPr lang="en-GB" sz="2200" b="1">
                <a:solidFill>
                  <a:srgbClr val="FF0066"/>
                </a:solidFill>
                <a:ea typeface="ＭＳ Ｐゴシック" charset="0"/>
                <a:cs typeface="ＭＳ Ｐゴシック" charset="0"/>
              </a:rPr>
              <a:t>reward systems</a:t>
            </a:r>
            <a:r>
              <a:rPr lang="en-GB" sz="2200">
                <a:ea typeface="ＭＳ Ｐゴシック" charset="0"/>
                <a:cs typeface="ＭＳ Ｐゴシック" charset="0"/>
              </a:rPr>
              <a:t>,, may facilitate </a:t>
            </a:r>
            <a:r>
              <a:rPr lang="en-GB" sz="2200">
                <a:solidFill>
                  <a:schemeClr val="accent2"/>
                </a:solidFill>
                <a:ea typeface="ＭＳ Ｐゴシック" charset="0"/>
                <a:cs typeface="ＭＳ Ｐゴシック" charset="0"/>
              </a:rPr>
              <a:t>the aggregation of complementary assets</a:t>
            </a:r>
            <a:r>
              <a:rPr lang="en-GB" sz="2200">
                <a:ea typeface="ＭＳ Ｐゴシック" charset="0"/>
                <a:cs typeface="ＭＳ Ｐゴシック" charset="0"/>
              </a:rPr>
              <a:t> to the extent that efficient mechanisms for the diffusion of innovations are put in place and avoid the </a:t>
            </a:r>
            <a:r>
              <a:rPr lang="en-GB" sz="2200" b="1">
                <a:solidFill>
                  <a:srgbClr val="FF0000"/>
                </a:solidFill>
                <a:ea typeface="ＭＳ Ｐゴシック" charset="0"/>
                <a:cs typeface="ＭＳ Ｐゴシック" charset="0"/>
              </a:rPr>
              <a:t>anti-commons tragedy</a:t>
            </a:r>
            <a:r>
              <a:rPr lang="en-GB" sz="2200">
                <a:ea typeface="ＭＳ Ｐゴシック" charset="0"/>
                <a:cs typeface="ＭＳ Ｐゴシック" charset="0"/>
              </a:rPr>
              <a:t>.</a:t>
            </a:r>
            <a:endParaRPr lang="it-IT" sz="2200">
              <a:ea typeface="ＭＳ Ｐゴシック" charset="0"/>
              <a:cs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3"/>
          <p:cNvSpPr>
            <a:spLocks noChangeArrowheads="1"/>
          </p:cNvSpPr>
          <p:nvPr/>
        </p:nvSpPr>
        <p:spPr bwMode="auto">
          <a:xfrm>
            <a:off x="1219200" y="6248400"/>
            <a:ext cx="6557963" cy="606425"/>
          </a:xfrm>
          <a:prstGeom prst="rect">
            <a:avLst/>
          </a:prstGeom>
          <a:noFill/>
          <a:ln w="9525">
            <a:noFill/>
            <a:miter lim="800000"/>
            <a:headEnd/>
            <a:tailEnd/>
          </a:ln>
        </p:spPr>
        <p:txBody>
          <a:bodyPr anchor="ctr">
            <a:prstTxWarp prst="textNoShape">
              <a:avLst/>
            </a:prstTxWarp>
          </a:bodyPr>
          <a:lstStyle/>
          <a:p>
            <a:pPr algn="ctr" eaLnBrk="1" hangingPunct="1"/>
            <a:r>
              <a:rPr lang="en-GB" sz="3200">
                <a:solidFill>
                  <a:srgbClr val="FF0000"/>
                </a:solidFill>
              </a:rPr>
              <a:t>A new model of accumulation?</a:t>
            </a:r>
          </a:p>
        </p:txBody>
      </p:sp>
      <p:sp>
        <p:nvSpPr>
          <p:cNvPr id="183299" name="Rectangle 4"/>
          <p:cNvSpPr>
            <a:spLocks noChangeArrowheads="1"/>
          </p:cNvSpPr>
          <p:nvPr/>
        </p:nvSpPr>
        <p:spPr bwMode="auto">
          <a:xfrm>
            <a:off x="304800" y="1676400"/>
            <a:ext cx="8159750" cy="822325"/>
          </a:xfrm>
          <a:prstGeom prst="rect">
            <a:avLst/>
          </a:prstGeom>
          <a:noFill/>
          <a:ln w="9525">
            <a:noFill/>
            <a:miter lim="800000"/>
            <a:headEnd/>
            <a:tailEnd/>
          </a:ln>
        </p:spPr>
        <p:txBody>
          <a:bodyPr wrap="none">
            <a:prstTxWarp prst="textNoShape">
              <a:avLst/>
            </a:prstTxWarp>
            <a:spAutoFit/>
          </a:bodyPr>
          <a:lstStyle/>
          <a:p>
            <a:r>
              <a:rPr lang="en-GB" b="1">
                <a:solidFill>
                  <a:srgbClr val="996633"/>
                </a:solidFill>
              </a:rPr>
              <a:t>The complementarity between the accumulation of skills and </a:t>
            </a:r>
          </a:p>
          <a:p>
            <a:r>
              <a:rPr lang="en-GB" b="1">
                <a:solidFill>
                  <a:srgbClr val="996633"/>
                </a:solidFill>
              </a:rPr>
              <a:t>intellectual capital may generate increasing inequality:</a:t>
            </a:r>
          </a:p>
        </p:txBody>
      </p:sp>
      <p:sp>
        <p:nvSpPr>
          <p:cNvPr id="183300" name="Rectangle 5"/>
          <p:cNvSpPr>
            <a:spLocks noChangeArrowheads="1"/>
          </p:cNvSpPr>
          <p:nvPr/>
        </p:nvSpPr>
        <p:spPr bwMode="auto">
          <a:xfrm>
            <a:off x="157163" y="2590800"/>
            <a:ext cx="8986837" cy="3416300"/>
          </a:xfrm>
          <a:prstGeom prst="rect">
            <a:avLst/>
          </a:prstGeom>
          <a:solidFill>
            <a:srgbClr val="CCFFCC"/>
          </a:solidFill>
          <a:ln w="9525">
            <a:noFill/>
            <a:miter lim="800000"/>
            <a:headEnd/>
            <a:tailEnd/>
          </a:ln>
        </p:spPr>
        <p:txBody>
          <a:bodyPr>
            <a:prstTxWarp prst="textNoShape">
              <a:avLst/>
            </a:prstTxWarp>
            <a:spAutoFit/>
          </a:bodyPr>
          <a:lstStyle/>
          <a:p>
            <a:pPr algn="just"/>
            <a:endParaRPr lang="en-GB">
              <a:latin typeface="Chicago" charset="0"/>
            </a:endParaRPr>
          </a:p>
          <a:p>
            <a:pPr algn="just"/>
            <a:r>
              <a:rPr lang="en-GB"/>
              <a:t>-----</a:t>
            </a:r>
            <a:r>
              <a:rPr lang="en-GB" b="1"/>
              <a:t>&gt; </a:t>
            </a:r>
            <a:r>
              <a:rPr lang="en-GB"/>
              <a:t> </a:t>
            </a:r>
            <a:r>
              <a:rPr lang="en-GB" u="sng"/>
              <a:t>Ownership of </a:t>
            </a:r>
            <a:r>
              <a:rPr lang="en-GB" u="sng">
                <a:solidFill>
                  <a:srgbClr val="FF0000"/>
                </a:solidFill>
              </a:rPr>
              <a:t>Intellectual Capital</a:t>
            </a:r>
            <a:r>
              <a:rPr lang="en-GB"/>
              <a:t> -----</a:t>
            </a:r>
            <a:r>
              <a:rPr lang="en-GB" b="1"/>
              <a:t>&gt;</a:t>
            </a:r>
            <a:r>
              <a:rPr lang="en-GB"/>
              <a:t> </a:t>
            </a:r>
          </a:p>
          <a:p>
            <a:pPr algn="just"/>
            <a:endParaRPr lang="en-GB"/>
          </a:p>
          <a:p>
            <a:pPr algn="just"/>
            <a:r>
              <a:rPr lang="en-GB" u="sng"/>
              <a:t>Incentive to acquire </a:t>
            </a:r>
            <a:r>
              <a:rPr lang="en-GB" u="sng">
                <a:solidFill>
                  <a:srgbClr val="FF0000"/>
                </a:solidFill>
              </a:rPr>
              <a:t>new</a:t>
            </a:r>
            <a:r>
              <a:rPr lang="en-GB" u="sng"/>
              <a:t> IPR-specific skills</a:t>
            </a:r>
            <a:r>
              <a:rPr lang="en-GB"/>
              <a:t> --</a:t>
            </a:r>
          </a:p>
          <a:p>
            <a:pPr algn="just"/>
            <a:endParaRPr lang="en-GB"/>
          </a:p>
          <a:p>
            <a:pPr algn="just"/>
            <a:r>
              <a:rPr lang="en-GB"/>
              <a:t>-----</a:t>
            </a:r>
            <a:r>
              <a:rPr lang="en-GB" b="1"/>
              <a:t>&gt;</a:t>
            </a:r>
            <a:r>
              <a:rPr lang="en-GB"/>
              <a:t> </a:t>
            </a:r>
            <a:r>
              <a:rPr lang="en-GB" u="sng"/>
              <a:t>Ownership of </a:t>
            </a:r>
            <a:r>
              <a:rPr lang="en-GB" u="sng">
                <a:solidFill>
                  <a:srgbClr val="FF0000"/>
                </a:solidFill>
              </a:rPr>
              <a:t>more Intellectual Capital</a:t>
            </a:r>
            <a:r>
              <a:rPr lang="en-GB"/>
              <a:t> -</a:t>
            </a:r>
          </a:p>
          <a:p>
            <a:pPr algn="just"/>
            <a:endParaRPr lang="en-GB"/>
          </a:p>
          <a:p>
            <a:pPr algn="just"/>
            <a:r>
              <a:rPr lang="en-GB"/>
              <a:t>--------</a:t>
            </a:r>
            <a:r>
              <a:rPr lang="en-GB" b="1"/>
              <a:t>&gt; </a:t>
            </a:r>
            <a:endParaRPr lang="en-GB" i="1"/>
          </a:p>
          <a:p>
            <a:endParaRPr lang="en-GB"/>
          </a:p>
        </p:txBody>
      </p:sp>
      <p:sp>
        <p:nvSpPr>
          <p:cNvPr id="183301" name="Rectangle 6"/>
          <p:cNvSpPr>
            <a:spLocks noGrp="1" noChangeArrowheads="1"/>
          </p:cNvSpPr>
          <p:nvPr>
            <p:ph type="title"/>
          </p:nvPr>
        </p:nvSpPr>
        <p:spPr>
          <a:xfrm>
            <a:off x="152400" y="228600"/>
            <a:ext cx="8763000" cy="1371600"/>
          </a:xfrm>
          <a:solidFill>
            <a:schemeClr val="bg1"/>
          </a:solidFill>
        </p:spPr>
        <p:txBody>
          <a:bodyPr/>
          <a:lstStyle/>
          <a:p>
            <a:pPr algn="l"/>
            <a:r>
              <a:rPr lang="en-GB" sz="2300">
                <a:solidFill>
                  <a:schemeClr val="tx1"/>
                </a:solidFill>
                <a:ea typeface="ＭＳ Ｐゴシック" charset="0"/>
                <a:cs typeface="ＭＳ Ｐゴシック" charset="0"/>
              </a:rPr>
              <a:t>The New Property Right Approach has stressed the incentive effect of ownership of specific assets in a world of incomplete contracts.  However, these incentive effects are </a:t>
            </a:r>
            <a:r>
              <a:rPr lang="en-GB" sz="2300">
                <a:solidFill>
                  <a:srgbClr val="FF0000"/>
                </a:solidFill>
                <a:ea typeface="ＭＳ Ｐゴシック" charset="0"/>
                <a:cs typeface="ＭＳ Ｐゴシック" charset="0"/>
              </a:rPr>
              <a:t>much stronger for “intellectual capitalism”.</a:t>
            </a:r>
            <a:r>
              <a:rPr lang="en-GB" sz="2700">
                <a:solidFill>
                  <a:schemeClr val="tx1"/>
                </a:solidFill>
                <a:latin typeface="Geneva" pitchFamily="-107" charset="0"/>
                <a:ea typeface="ＭＳ Ｐゴシック" charset="0"/>
                <a:cs typeface="ＭＳ Ｐゴシック" charset="0"/>
              </a:rPr>
              <a:t>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062664" cy="5411688"/>
          </a:xfrm>
          <a:solidFill>
            <a:srgbClr val="EEECE1"/>
          </a:solidFill>
          <a:ln>
            <a:solidFill>
              <a:srgbClr val="FF0066"/>
            </a:solidFill>
          </a:ln>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br>
              <a:rPr lang="en-US" b="1" dirty="0">
                <a:solidFill>
                  <a:srgbClr val="FF0000"/>
                </a:solidFill>
              </a:rPr>
            </a:br>
            <a:r>
              <a:rPr lang="en-US" sz="8000" b="1" dirty="0">
                <a:solidFill>
                  <a:srgbClr val="0000FF"/>
                </a:solidFill>
              </a:rPr>
              <a:t>4</a:t>
            </a:r>
            <a:br>
              <a:rPr lang="en-US" sz="8000" b="1" dirty="0">
                <a:solidFill>
                  <a:srgbClr val="0000FF"/>
                </a:solidFill>
              </a:rPr>
            </a:br>
            <a:r>
              <a:rPr lang="en-US" b="1" dirty="0">
                <a:solidFill>
                  <a:srgbClr val="0000FF"/>
                </a:solidFill>
              </a:rPr>
              <a:t>The complex governance </a:t>
            </a:r>
            <a:br>
              <a:rPr lang="en-US" b="1" dirty="0">
                <a:solidFill>
                  <a:srgbClr val="0000FF"/>
                </a:solidFill>
              </a:rPr>
            </a:br>
            <a:r>
              <a:rPr lang="en-US" b="1" dirty="0">
                <a:solidFill>
                  <a:srgbClr val="0000FF"/>
                </a:solidFill>
              </a:rPr>
              <a:t>of the firm.</a:t>
            </a:r>
            <a:endParaRPr lang="en-US" b="1" spc="50" dirty="0">
              <a:ln w="11430"/>
              <a:solidFill>
                <a:srgbClr val="0000FF"/>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2777410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2895600" y="0"/>
            <a:ext cx="5867400" cy="1905000"/>
          </a:xfrm>
        </p:spPr>
        <p:txBody>
          <a:bodyPr/>
          <a:lstStyle/>
          <a:p>
            <a:pPr algn="ctr" eaLnBrk="1" hangingPunct="1"/>
            <a:r>
              <a:rPr lang="en-GB">
                <a:ea typeface="ＭＳ Ｐゴシック" pitchFamily="-112" charset="-128"/>
                <a:cs typeface="ＭＳ Ｐゴシック" pitchFamily="-112" charset="-128"/>
              </a:rPr>
              <a:t>The Law-Economics  Marriage   </a:t>
            </a:r>
          </a:p>
        </p:txBody>
      </p:sp>
      <p:sp>
        <p:nvSpPr>
          <p:cNvPr id="101379" name="Rectangle 3"/>
          <p:cNvSpPr>
            <a:spLocks noGrp="1" noChangeArrowheads="1"/>
          </p:cNvSpPr>
          <p:nvPr>
            <p:ph idx="1"/>
          </p:nvPr>
        </p:nvSpPr>
        <p:spPr>
          <a:xfrm>
            <a:off x="304800" y="2057400"/>
            <a:ext cx="8610600" cy="4419600"/>
          </a:xfrm>
          <a:ln>
            <a:solidFill>
              <a:srgbClr val="660066"/>
            </a:solidFill>
          </a:ln>
        </p:spPr>
        <p:txBody>
          <a:bodyPr/>
          <a:lstStyle/>
          <a:p>
            <a:pPr eaLnBrk="1" hangingPunct="1">
              <a:lnSpc>
                <a:spcPct val="90000"/>
              </a:lnSpc>
              <a:buFont typeface="Wingdings 2" pitchFamily="-112" charset="2"/>
              <a:buNone/>
            </a:pPr>
            <a:r>
              <a:rPr lang="en-GB">
                <a:solidFill>
                  <a:srgbClr val="000090"/>
                </a:solidFill>
                <a:ea typeface="ＭＳ Ｐゴシック" pitchFamily="-112" charset="-128"/>
                <a:cs typeface="ＭＳ Ｐゴシック" pitchFamily="-112" charset="-128"/>
              </a:rPr>
              <a:t>Remember that in Calabresi’s Cathedral a Fuller-Coase marriage can be easily celebrated.</a:t>
            </a:r>
          </a:p>
          <a:p>
            <a:pPr eaLnBrk="1" hangingPunct="1">
              <a:lnSpc>
                <a:spcPct val="90000"/>
              </a:lnSpc>
              <a:buFont typeface="Wingdings 2" pitchFamily="-112" charset="2"/>
              <a:buNone/>
            </a:pPr>
            <a:r>
              <a:rPr lang="en-GB">
                <a:solidFill>
                  <a:srgbClr val="000090"/>
                </a:solidFill>
                <a:ea typeface="ＭＳ Ｐゴシック" pitchFamily="-112" charset="-128"/>
                <a:cs typeface="ＭＳ Ｐゴシック" pitchFamily="-112" charset="-128"/>
              </a:rPr>
              <a:t>The firm can be seen as a child of the marriage embodying the genes of both parents: </a:t>
            </a:r>
          </a:p>
          <a:p>
            <a:pPr eaLnBrk="1" hangingPunct="1">
              <a:lnSpc>
                <a:spcPct val="90000"/>
              </a:lnSpc>
              <a:buFont typeface="Wingdings 2" pitchFamily="-112" charset="2"/>
              <a:buNone/>
            </a:pPr>
            <a:r>
              <a:rPr lang="en-GB">
                <a:solidFill>
                  <a:srgbClr val="000090"/>
                </a:solidFill>
                <a:ea typeface="ＭＳ Ｐゴシック" pitchFamily="-112" charset="-128"/>
                <a:cs typeface="ＭＳ Ｐゴシック" pitchFamily="-112" charset="-128"/>
              </a:rPr>
              <a:t>a centralization of market transactions  </a:t>
            </a:r>
          </a:p>
          <a:p>
            <a:pPr eaLnBrk="1" hangingPunct="1">
              <a:lnSpc>
                <a:spcPct val="90000"/>
              </a:lnSpc>
              <a:buFont typeface="Wingdings 2" pitchFamily="-112" charset="2"/>
              <a:buNone/>
            </a:pPr>
            <a:r>
              <a:rPr lang="en-GB">
                <a:solidFill>
                  <a:srgbClr val="000090"/>
                </a:solidFill>
                <a:ea typeface="ＭＳ Ｐゴシック" pitchFamily="-112" charset="-128"/>
                <a:cs typeface="ＭＳ Ｐゴシック" pitchFamily="-112" charset="-128"/>
              </a:rPr>
              <a:t>a decentralization of the public ordering  </a:t>
            </a:r>
          </a:p>
          <a:p>
            <a:pPr eaLnBrk="1" hangingPunct="1">
              <a:lnSpc>
                <a:spcPct val="90000"/>
              </a:lnSpc>
              <a:buFont typeface="Wingdings 2" pitchFamily="-112" charset="2"/>
              <a:buNone/>
            </a:pPr>
            <a:r>
              <a:rPr lang="en-GB">
                <a:solidFill>
                  <a:srgbClr val="000090"/>
                </a:solidFill>
                <a:ea typeface="ＭＳ Ｐゴシック" pitchFamily="-112" charset="-128"/>
                <a:cs typeface="ＭＳ Ｐゴシック" pitchFamily="-112" charset="-128"/>
              </a:rPr>
              <a:t>The main feature of the firm is not a common property of non-human assets but a system of common liabilities and of centralized power which, inter alia, allows an internalization of a Calabresi-type judicial function. </a:t>
            </a:r>
          </a:p>
        </p:txBody>
      </p:sp>
      <p:pic>
        <p:nvPicPr>
          <p:cNvPr id="101380" name="Immagine 4"/>
          <p:cNvPicPr>
            <a:picLocks noChangeAspect="1"/>
          </p:cNvPicPr>
          <p:nvPr/>
        </p:nvPicPr>
        <p:blipFill>
          <a:blip r:embed="rId2"/>
          <a:srcRect/>
          <a:stretch>
            <a:fillRect/>
          </a:stretch>
        </p:blipFill>
        <p:spPr bwMode="auto">
          <a:xfrm>
            <a:off x="0" y="0"/>
            <a:ext cx="1447800" cy="1816100"/>
          </a:xfrm>
          <a:prstGeom prst="rect">
            <a:avLst/>
          </a:prstGeom>
          <a:noFill/>
          <a:ln w="9525">
            <a:noFill/>
            <a:miter lim="800000"/>
            <a:headEnd/>
            <a:tailEnd/>
          </a:ln>
        </p:spPr>
      </p:pic>
      <p:pic>
        <p:nvPicPr>
          <p:cNvPr id="101381" name="Immagine 5"/>
          <p:cNvPicPr>
            <a:picLocks noChangeAspect="1"/>
          </p:cNvPicPr>
          <p:nvPr/>
        </p:nvPicPr>
        <p:blipFill>
          <a:blip r:embed="rId3"/>
          <a:srcRect/>
          <a:stretch>
            <a:fillRect/>
          </a:stretch>
        </p:blipFill>
        <p:spPr bwMode="auto">
          <a:xfrm>
            <a:off x="1371600" y="0"/>
            <a:ext cx="1401763" cy="1828800"/>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olo 1"/>
          <p:cNvSpPr>
            <a:spLocks noGrp="1"/>
          </p:cNvSpPr>
          <p:nvPr>
            <p:ph type="title"/>
          </p:nvPr>
        </p:nvSpPr>
        <p:spPr>
          <a:xfrm>
            <a:off x="2209800" y="0"/>
            <a:ext cx="5257800" cy="1905000"/>
          </a:xfrm>
        </p:spPr>
        <p:txBody>
          <a:bodyPr/>
          <a:lstStyle/>
          <a:p>
            <a:pPr algn="ctr"/>
            <a:r>
              <a:rPr lang="en-GB" sz="4000">
                <a:ea typeface="ＭＳ Ｐゴシック" pitchFamily="-112" charset="-128"/>
                <a:cs typeface="ＭＳ Ｐゴシック" pitchFamily="-112" charset="-128"/>
              </a:rPr>
              <a:t>The usual view of the degenerate child</a:t>
            </a:r>
          </a:p>
        </p:txBody>
      </p:sp>
      <p:sp>
        <p:nvSpPr>
          <p:cNvPr id="102403" name="Segnaposto contenuto 2"/>
          <p:cNvSpPr>
            <a:spLocks noGrp="1"/>
          </p:cNvSpPr>
          <p:nvPr>
            <p:ph idx="1"/>
          </p:nvPr>
        </p:nvSpPr>
        <p:spPr>
          <a:xfrm>
            <a:off x="228600" y="2133600"/>
            <a:ext cx="8763000" cy="4648200"/>
          </a:xfrm>
        </p:spPr>
        <p:txBody>
          <a:bodyPr/>
          <a:lstStyle/>
          <a:p>
            <a:r>
              <a:rPr lang="en-GB">
                <a:ea typeface="ＭＳ Ｐゴシック" pitchFamily="-112" charset="-128"/>
                <a:cs typeface="ＭＳ Ｐゴシック" pitchFamily="-112" charset="-128"/>
              </a:rPr>
              <a:t>Many economists (such as Demsetz) have seen the corporation as generated by high transaction costs: they make it convenient to centralize contracts in the corporations.</a:t>
            </a:r>
          </a:p>
          <a:p>
            <a:r>
              <a:rPr lang="en-GB">
                <a:ea typeface="ＭＳ Ｐゴシック" pitchFamily="-112" charset="-128"/>
                <a:cs typeface="ＭＳ Ｐゴシック" pitchFamily="-112" charset="-128"/>
              </a:rPr>
              <a:t>However, the corporation is seen as degenerate child of the market: its powerful incentives are lost and manager’s incentives are not aligned with the goals of shareholders.</a:t>
            </a:r>
          </a:p>
          <a:p>
            <a:r>
              <a:rPr lang="en-GB">
                <a:ea typeface="ＭＳ Ｐゴシック" pitchFamily="-112" charset="-128"/>
                <a:cs typeface="ＭＳ Ｐゴシック" pitchFamily="-112" charset="-128"/>
              </a:rPr>
              <a:t>Remedies: incentives, such as stock-options, could re-align managers’ incentives with the interest of the corporation. </a:t>
            </a:r>
          </a:p>
        </p:txBody>
      </p:sp>
      <p:pic>
        <p:nvPicPr>
          <p:cNvPr id="102404" name="Immagine 3"/>
          <p:cNvPicPr>
            <a:picLocks noChangeAspect="1"/>
          </p:cNvPicPr>
          <p:nvPr/>
        </p:nvPicPr>
        <p:blipFill>
          <a:blip r:embed="rId2"/>
          <a:srcRect/>
          <a:stretch>
            <a:fillRect/>
          </a:stretch>
        </p:blipFill>
        <p:spPr bwMode="auto">
          <a:xfrm>
            <a:off x="7467600" y="0"/>
            <a:ext cx="1339850" cy="1828800"/>
          </a:xfrm>
          <a:prstGeom prst="rect">
            <a:avLst/>
          </a:prstGeom>
          <a:noFill/>
          <a:ln w="9525">
            <a:noFill/>
            <a:miter lim="800000"/>
            <a:headEnd/>
            <a:tailEnd/>
          </a:ln>
        </p:spPr>
      </p:pic>
      <p:pic>
        <p:nvPicPr>
          <p:cNvPr id="102405" name="Immagine 4"/>
          <p:cNvPicPr>
            <a:picLocks noChangeAspect="1"/>
          </p:cNvPicPr>
          <p:nvPr/>
        </p:nvPicPr>
        <p:blipFill>
          <a:blip r:embed="rId3"/>
          <a:srcRect/>
          <a:stretch>
            <a:fillRect/>
          </a:stretch>
        </p:blipFill>
        <p:spPr bwMode="auto">
          <a:xfrm>
            <a:off x="0" y="0"/>
            <a:ext cx="2057400" cy="1952625"/>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olo 1"/>
          <p:cNvSpPr>
            <a:spLocks noGrp="1"/>
          </p:cNvSpPr>
          <p:nvPr>
            <p:ph type="title"/>
          </p:nvPr>
        </p:nvSpPr>
        <p:spPr>
          <a:xfrm>
            <a:off x="1600200" y="0"/>
            <a:ext cx="6096000" cy="2209800"/>
          </a:xfrm>
        </p:spPr>
        <p:txBody>
          <a:bodyPr/>
          <a:lstStyle/>
          <a:p>
            <a:pPr algn="ctr"/>
            <a:r>
              <a:rPr lang="en-GB">
                <a:ea typeface="ＭＳ Ｐゴシック" pitchFamily="-112" charset="-128"/>
                <a:cs typeface="ＭＳ Ｐゴシック" pitchFamily="-112" charset="-128"/>
              </a:rPr>
              <a:t>Posner: </a:t>
            </a:r>
            <a:br>
              <a:rPr lang="en-GB">
                <a:ea typeface="ＭＳ Ｐゴシック" pitchFamily="-112" charset="-128"/>
                <a:cs typeface="ＭＳ Ｐゴシック" pitchFamily="-112" charset="-128"/>
              </a:rPr>
            </a:br>
            <a:r>
              <a:rPr lang="en-GB">
                <a:ea typeface="ＭＳ Ｐゴシック" pitchFamily="-112" charset="-128"/>
                <a:cs typeface="ＭＳ Ｐゴシック" pitchFamily="-112" charset="-128"/>
              </a:rPr>
              <a:t>advantages of the degenerate child</a:t>
            </a:r>
          </a:p>
        </p:txBody>
      </p:sp>
      <p:sp>
        <p:nvSpPr>
          <p:cNvPr id="103427" name="Segnaposto contenuto 2"/>
          <p:cNvSpPr>
            <a:spLocks noGrp="1"/>
          </p:cNvSpPr>
          <p:nvPr>
            <p:ph idx="1"/>
          </p:nvPr>
        </p:nvSpPr>
        <p:spPr>
          <a:xfrm>
            <a:off x="152400" y="2362200"/>
            <a:ext cx="8534400" cy="4419600"/>
          </a:xfrm>
        </p:spPr>
        <p:txBody>
          <a:bodyPr/>
          <a:lstStyle/>
          <a:p>
            <a:r>
              <a:rPr lang="en-GB" sz="2400">
                <a:ea typeface="ＭＳ Ｐゴシック" pitchFamily="-112" charset="-128"/>
                <a:cs typeface="ＭＳ Ｐゴシック" pitchFamily="-112" charset="-128"/>
              </a:rPr>
              <a:t>The business corporation ended up by having a legal personhood similar to that of other public organizations. </a:t>
            </a:r>
          </a:p>
          <a:p>
            <a:endParaRPr lang="en-GB" sz="2400">
              <a:ea typeface="ＭＳ Ｐゴシック" pitchFamily="-112" charset="-128"/>
              <a:cs typeface="ＭＳ Ｐゴシック" pitchFamily="-112" charset="-128"/>
            </a:endParaRPr>
          </a:p>
          <a:p>
            <a:r>
              <a:rPr lang="en-GB" sz="2400">
                <a:ea typeface="ＭＳ Ｐゴシック" pitchFamily="-112" charset="-128"/>
                <a:cs typeface="ＭＳ Ｐゴシック" pitchFamily="-112" charset="-128"/>
              </a:rPr>
              <a:t>It had an inner dynamism superior to other organizations whose personalities were restricted to a territory (national states and their bodies) or to a specific mission (universities), or which required faith in particular beliefs (churches). </a:t>
            </a:r>
          </a:p>
          <a:p>
            <a:endParaRPr lang="en-GB" sz="2400">
              <a:ea typeface="ＭＳ Ｐゴシック" pitchFamily="-112" charset="-128"/>
              <a:cs typeface="ＭＳ Ｐゴシック" pitchFamily="-112" charset="-128"/>
            </a:endParaRPr>
          </a:p>
          <a:p>
            <a:r>
              <a:rPr lang="en-GB" sz="2400">
                <a:ea typeface="ＭＳ Ｐゴシック" pitchFamily="-112" charset="-128"/>
                <a:cs typeface="ＭＳ Ｐゴシック" pitchFamily="-112" charset="-128"/>
              </a:rPr>
              <a:t> The business corporation has no territorial limitation, no specific mission, and no faith constraining its opportunities.</a:t>
            </a:r>
          </a:p>
        </p:txBody>
      </p:sp>
      <p:pic>
        <p:nvPicPr>
          <p:cNvPr id="103428" name="Immagine 5"/>
          <p:cNvPicPr>
            <a:picLocks noChangeAspect="1"/>
          </p:cNvPicPr>
          <p:nvPr/>
        </p:nvPicPr>
        <p:blipFill>
          <a:blip r:embed="rId2"/>
          <a:srcRect/>
          <a:stretch>
            <a:fillRect/>
          </a:stretch>
        </p:blipFill>
        <p:spPr bwMode="auto">
          <a:xfrm>
            <a:off x="0" y="0"/>
            <a:ext cx="1600200" cy="2176463"/>
          </a:xfrm>
          <a:prstGeom prst="rect">
            <a:avLst/>
          </a:prstGeom>
          <a:noFill/>
          <a:ln w="9525">
            <a:noFill/>
            <a:miter lim="800000"/>
            <a:headEnd/>
            <a:tailEnd/>
          </a:ln>
        </p:spPr>
      </p:pic>
      <p:pic>
        <p:nvPicPr>
          <p:cNvPr id="103429" name="Immagine 6"/>
          <p:cNvPicPr>
            <a:picLocks noChangeAspect="1"/>
          </p:cNvPicPr>
          <p:nvPr/>
        </p:nvPicPr>
        <p:blipFill>
          <a:blip r:embed="rId3"/>
          <a:srcRect/>
          <a:stretch>
            <a:fillRect/>
          </a:stretch>
        </p:blipFill>
        <p:spPr bwMode="auto">
          <a:xfrm>
            <a:off x="7477125" y="0"/>
            <a:ext cx="1666875" cy="2274888"/>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olo 1"/>
          <p:cNvSpPr>
            <a:spLocks noGrp="1"/>
          </p:cNvSpPr>
          <p:nvPr>
            <p:ph type="title"/>
          </p:nvPr>
        </p:nvSpPr>
        <p:spPr>
          <a:xfrm>
            <a:off x="1600200" y="0"/>
            <a:ext cx="6096000" cy="2209800"/>
          </a:xfrm>
        </p:spPr>
        <p:txBody>
          <a:bodyPr/>
          <a:lstStyle/>
          <a:p>
            <a:pPr algn="ctr"/>
            <a:r>
              <a:rPr lang="en-GB">
                <a:ea typeface="ＭＳ Ｐゴシック" pitchFamily="-112" charset="-128"/>
                <a:cs typeface="ＭＳ Ｐゴシック" pitchFamily="-112" charset="-128"/>
              </a:rPr>
              <a:t>Posner: </a:t>
            </a:r>
            <a:br>
              <a:rPr lang="en-GB">
                <a:ea typeface="ＭＳ Ｐゴシック" pitchFamily="-112" charset="-128"/>
                <a:cs typeface="ＭＳ Ｐゴシック" pitchFamily="-112" charset="-128"/>
              </a:rPr>
            </a:br>
            <a:r>
              <a:rPr lang="en-GB">
                <a:ea typeface="ＭＳ Ｐゴシック" pitchFamily="-112" charset="-128"/>
                <a:cs typeface="ＭＳ Ｐゴシック" pitchFamily="-112" charset="-128"/>
              </a:rPr>
              <a:t>disadvantages of the degenerate child</a:t>
            </a:r>
          </a:p>
        </p:txBody>
      </p:sp>
      <p:sp>
        <p:nvSpPr>
          <p:cNvPr id="104451" name="Segnaposto contenuto 2"/>
          <p:cNvSpPr>
            <a:spLocks noGrp="1"/>
          </p:cNvSpPr>
          <p:nvPr>
            <p:ph idx="1"/>
          </p:nvPr>
        </p:nvSpPr>
        <p:spPr>
          <a:xfrm>
            <a:off x="152400" y="2362200"/>
            <a:ext cx="8534400" cy="4419600"/>
          </a:xfrm>
        </p:spPr>
        <p:txBody>
          <a:bodyPr/>
          <a:lstStyle/>
          <a:p>
            <a:r>
              <a:rPr lang="en-GB" sz="2000">
                <a:ea typeface="ＭＳ Ｐゴシック" pitchFamily="-112" charset="-128"/>
                <a:cs typeface="ＭＳ Ｐゴシック" pitchFamily="-112" charset="-128"/>
              </a:rPr>
              <a:t>However, territory, mission and faith do not simply constrain personalities; they also define their identities. </a:t>
            </a:r>
          </a:p>
          <a:p>
            <a:r>
              <a:rPr lang="en-GB" sz="2000">
                <a:ea typeface="ＭＳ Ｐゴシック" pitchFamily="-112" charset="-128"/>
                <a:cs typeface="ＭＳ Ｐゴシック" pitchFamily="-112" charset="-128"/>
              </a:rPr>
              <a:t>This may be particularly important in the case of non-mortal legal persons. In spite of their non-mortality, these can only live if some mortal individuals identify with them. </a:t>
            </a:r>
          </a:p>
          <a:p>
            <a:r>
              <a:rPr lang="en-GB" sz="2000">
                <a:ea typeface="ＭＳ Ｐゴシック" pitchFamily="-112" charset="-128"/>
                <a:cs typeface="ＭＳ Ｐゴシック" pitchFamily="-112" charset="-128"/>
              </a:rPr>
              <a:t>This identification is much easier if the non-mortal person has a well-defined identity. </a:t>
            </a:r>
          </a:p>
          <a:p>
            <a:endParaRPr lang="en-GB" sz="2000">
              <a:ea typeface="ＭＳ Ｐゴシック" pitchFamily="-112" charset="-128"/>
              <a:cs typeface="ＭＳ Ｐゴシック" pitchFamily="-112" charset="-128"/>
            </a:endParaRPr>
          </a:p>
          <a:p>
            <a:pPr>
              <a:buFont typeface="Wingdings 2" pitchFamily="-112" charset="2"/>
              <a:buNone/>
            </a:pPr>
            <a:r>
              <a:rPr lang="en-GB" sz="2400">
                <a:ea typeface="ＭＳ Ｐゴシック" pitchFamily="-112" charset="-128"/>
                <a:cs typeface="ＭＳ Ｐゴシック" pitchFamily="-112" charset="-128"/>
              </a:rPr>
              <a:t>In the case of Posner the corporation stems from a decentralization of legal personality to a half-person that can be sold and bought on the market. The bench marks for degenerate child are the public bodies that generated it.</a:t>
            </a:r>
            <a:endParaRPr lang="it-IT" sz="2400">
              <a:ea typeface="ＭＳ Ｐゴシック" pitchFamily="-112" charset="-128"/>
              <a:cs typeface="ＭＳ Ｐゴシック" pitchFamily="-112" charset="-128"/>
            </a:endParaRPr>
          </a:p>
          <a:p>
            <a:pPr>
              <a:buFont typeface="Wingdings 2" pitchFamily="-112" charset="2"/>
              <a:buNone/>
            </a:pPr>
            <a:endParaRPr lang="en-GB">
              <a:ea typeface="ＭＳ Ｐゴシック" pitchFamily="-112" charset="-128"/>
              <a:cs typeface="ＭＳ Ｐゴシック" pitchFamily="-112" charset="-128"/>
            </a:endParaRPr>
          </a:p>
        </p:txBody>
      </p:sp>
      <p:pic>
        <p:nvPicPr>
          <p:cNvPr id="104452" name="Immagine 5"/>
          <p:cNvPicPr>
            <a:picLocks noChangeAspect="1"/>
          </p:cNvPicPr>
          <p:nvPr/>
        </p:nvPicPr>
        <p:blipFill>
          <a:blip r:embed="rId2"/>
          <a:srcRect/>
          <a:stretch>
            <a:fillRect/>
          </a:stretch>
        </p:blipFill>
        <p:spPr bwMode="auto">
          <a:xfrm>
            <a:off x="0" y="0"/>
            <a:ext cx="1600200" cy="2176463"/>
          </a:xfrm>
          <a:prstGeom prst="rect">
            <a:avLst/>
          </a:prstGeom>
          <a:noFill/>
          <a:ln w="9525">
            <a:noFill/>
            <a:miter lim="800000"/>
            <a:headEnd/>
            <a:tailEnd/>
          </a:ln>
        </p:spPr>
      </p:pic>
      <p:pic>
        <p:nvPicPr>
          <p:cNvPr id="104453" name="Immagine 6"/>
          <p:cNvPicPr>
            <a:picLocks noChangeAspect="1"/>
          </p:cNvPicPr>
          <p:nvPr/>
        </p:nvPicPr>
        <p:blipFill>
          <a:blip r:embed="rId3"/>
          <a:srcRect/>
          <a:stretch>
            <a:fillRect/>
          </a:stretch>
        </p:blipFill>
        <p:spPr bwMode="auto">
          <a:xfrm>
            <a:off x="7477125" y="0"/>
            <a:ext cx="1666875" cy="2274888"/>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olo 1"/>
          <p:cNvSpPr>
            <a:spLocks noGrp="1"/>
          </p:cNvSpPr>
          <p:nvPr>
            <p:ph type="title"/>
          </p:nvPr>
        </p:nvSpPr>
        <p:spPr>
          <a:xfrm>
            <a:off x="1600200" y="0"/>
            <a:ext cx="4800600" cy="1981200"/>
          </a:xfrm>
        </p:spPr>
        <p:txBody>
          <a:bodyPr/>
          <a:lstStyle/>
          <a:p>
            <a:pPr algn="ctr"/>
            <a:r>
              <a:rPr lang="en-GB">
                <a:ea typeface="ＭＳ Ｐゴシック" pitchFamily="-112" charset="-128"/>
                <a:cs typeface="ＭＳ Ｐゴシック" pitchFamily="-112" charset="-128"/>
              </a:rPr>
              <a:t> Degenerate parents!</a:t>
            </a:r>
          </a:p>
        </p:txBody>
      </p:sp>
      <p:sp>
        <p:nvSpPr>
          <p:cNvPr id="105475" name="Segnaposto contenuto 2"/>
          <p:cNvSpPr>
            <a:spLocks noGrp="1"/>
          </p:cNvSpPr>
          <p:nvPr>
            <p:ph idx="1"/>
          </p:nvPr>
        </p:nvSpPr>
        <p:spPr>
          <a:xfrm>
            <a:off x="152400" y="2362200"/>
            <a:ext cx="8534400" cy="4419600"/>
          </a:xfrm>
        </p:spPr>
        <p:txBody>
          <a:bodyPr/>
          <a:lstStyle/>
          <a:p>
            <a:r>
              <a:rPr lang="en-GB" sz="2000">
                <a:ea typeface="ＭＳ Ｐゴシック" pitchFamily="-112" charset="-128"/>
                <a:cs typeface="ＭＳ Ｐゴシック" pitchFamily="-112" charset="-128"/>
              </a:rPr>
              <a:t> </a:t>
            </a:r>
            <a:r>
              <a:rPr lang="en-GB" sz="2800">
                <a:ea typeface="ＭＳ Ｐゴシック" pitchFamily="-112" charset="-128"/>
                <a:cs typeface="ＭＳ Ｐゴシック" pitchFamily="-112" charset="-128"/>
              </a:rPr>
              <a:t>If the corporation was generated by costly markets and/or by costly centralized orderings, there are no perfect parents.</a:t>
            </a:r>
          </a:p>
          <a:p>
            <a:r>
              <a:rPr lang="en-GB" sz="2800">
                <a:ea typeface="ＭＳ Ｐゴシック" pitchFamily="-112" charset="-128"/>
                <a:cs typeface="ＭＳ Ｐゴシック" pitchFamily="-112" charset="-128"/>
              </a:rPr>
              <a:t>Degenerate parents generated degenerate children.</a:t>
            </a:r>
          </a:p>
          <a:p>
            <a:r>
              <a:rPr lang="en-GB" sz="2800">
                <a:ea typeface="ＭＳ Ｐゴシック" pitchFamily="-112" charset="-128"/>
                <a:cs typeface="ＭＳ Ｐゴシック" pitchFamily="-112" charset="-128"/>
              </a:rPr>
              <a:t>There is no perfect bench-mark to which the corporation should be compared.</a:t>
            </a:r>
          </a:p>
          <a:p>
            <a:endParaRPr lang="en-GB" sz="2800">
              <a:ea typeface="ＭＳ Ｐゴシック" pitchFamily="-112" charset="-128"/>
              <a:cs typeface="ＭＳ Ｐゴシック" pitchFamily="-112" charset="-128"/>
            </a:endParaRPr>
          </a:p>
          <a:p>
            <a:pPr>
              <a:buFont typeface="Wingdings 2" pitchFamily="-112" charset="2"/>
              <a:buNone/>
            </a:pPr>
            <a:r>
              <a:rPr lang="en-GB" sz="2800">
                <a:ea typeface="ＭＳ Ｐゴシック" pitchFamily="-112" charset="-128"/>
                <a:cs typeface="ＭＳ Ｐゴシック" pitchFamily="-112" charset="-128"/>
              </a:rPr>
              <a:t>We are always comparing imperfect solutions.......... </a:t>
            </a:r>
            <a:endParaRPr lang="it-IT" sz="2800">
              <a:ea typeface="ＭＳ Ｐゴシック" pitchFamily="-112" charset="-128"/>
              <a:cs typeface="ＭＳ Ｐゴシック" pitchFamily="-112" charset="-128"/>
            </a:endParaRPr>
          </a:p>
          <a:p>
            <a:pPr>
              <a:buFont typeface="Wingdings 2" pitchFamily="-112" charset="2"/>
              <a:buNone/>
            </a:pPr>
            <a:endParaRPr lang="en-GB">
              <a:ea typeface="ＭＳ Ｐゴシック" pitchFamily="-112" charset="-128"/>
              <a:cs typeface="ＭＳ Ｐゴシック" pitchFamily="-112" charset="-128"/>
            </a:endParaRPr>
          </a:p>
        </p:txBody>
      </p:sp>
      <p:pic>
        <p:nvPicPr>
          <p:cNvPr id="105476" name="Immagine 6"/>
          <p:cNvPicPr>
            <a:picLocks noChangeAspect="1"/>
          </p:cNvPicPr>
          <p:nvPr/>
        </p:nvPicPr>
        <p:blipFill>
          <a:blip r:embed="rId2"/>
          <a:srcRect/>
          <a:stretch>
            <a:fillRect/>
          </a:stretch>
        </p:blipFill>
        <p:spPr bwMode="auto">
          <a:xfrm>
            <a:off x="0" y="0"/>
            <a:ext cx="1666875" cy="2274888"/>
          </a:xfrm>
          <a:prstGeom prst="rect">
            <a:avLst/>
          </a:prstGeom>
          <a:noFill/>
          <a:ln w="9525">
            <a:noFill/>
            <a:miter lim="800000"/>
            <a:headEnd/>
            <a:tailEnd/>
          </a:ln>
        </p:spPr>
      </p:pic>
      <p:pic>
        <p:nvPicPr>
          <p:cNvPr id="105477" name="Immagine 8"/>
          <p:cNvPicPr>
            <a:picLocks noChangeAspect="1"/>
          </p:cNvPicPr>
          <p:nvPr/>
        </p:nvPicPr>
        <p:blipFill>
          <a:blip r:embed="rId3"/>
          <a:srcRect/>
          <a:stretch>
            <a:fillRect/>
          </a:stretch>
        </p:blipFill>
        <p:spPr bwMode="auto">
          <a:xfrm>
            <a:off x="6273800" y="0"/>
            <a:ext cx="2870200" cy="2166938"/>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olo 1"/>
          <p:cNvSpPr>
            <a:spLocks noGrp="1"/>
          </p:cNvSpPr>
          <p:nvPr>
            <p:ph type="title"/>
          </p:nvPr>
        </p:nvSpPr>
        <p:spPr>
          <a:xfrm>
            <a:off x="457200" y="457200"/>
            <a:ext cx="8229600" cy="1143000"/>
          </a:xfrm>
        </p:spPr>
        <p:txBody>
          <a:bodyPr/>
          <a:lstStyle/>
          <a:p>
            <a:r>
              <a:rPr lang="en-US">
                <a:ea typeface="ＭＳ Ｐゴシック" pitchFamily="-112" charset="-128"/>
                <a:cs typeface="ＭＳ Ｐゴシック" pitchFamily="-112" charset="-128"/>
              </a:rPr>
              <a:t>           History Matters!</a:t>
            </a:r>
          </a:p>
        </p:txBody>
      </p:sp>
      <p:sp>
        <p:nvSpPr>
          <p:cNvPr id="106499" name="Segnaposto contenuto 2"/>
          <p:cNvSpPr>
            <a:spLocks noGrp="1"/>
          </p:cNvSpPr>
          <p:nvPr>
            <p:ph idx="1"/>
          </p:nvPr>
        </p:nvSpPr>
        <p:spPr>
          <a:xfrm>
            <a:off x="457200" y="1752600"/>
            <a:ext cx="8458200" cy="4953000"/>
          </a:xfrm>
          <a:ln>
            <a:solidFill>
              <a:srgbClr val="660066"/>
            </a:solidFill>
          </a:ln>
        </p:spPr>
        <p:txBody>
          <a:bodyPr/>
          <a:lstStyle/>
          <a:p>
            <a:pPr>
              <a:buFont typeface="Wingdings 2" pitchFamily="-112" charset="2"/>
              <a:buNone/>
            </a:pPr>
            <a:r>
              <a:rPr lang="en-US">
                <a:ea typeface="ＭＳ Ｐゴシック" pitchFamily="-112" charset="-128"/>
                <a:cs typeface="ＭＳ Ｐゴシック" pitchFamily="-112" charset="-128"/>
              </a:rPr>
              <a:t>The Evolution of the Coorporation has gone along different paths in Europe and the U. S.</a:t>
            </a:r>
          </a:p>
          <a:p>
            <a:pPr>
              <a:buFont typeface="Wingdings 2" pitchFamily="-112" charset="2"/>
              <a:buNone/>
            </a:pPr>
            <a:endParaRPr lang="en-US">
              <a:ea typeface="ＭＳ Ｐゴシック" pitchFamily="-112" charset="-128"/>
              <a:cs typeface="ＭＳ Ｐゴシック" pitchFamily="-112" charset="-128"/>
            </a:endParaRPr>
          </a:p>
          <a:p>
            <a:pPr>
              <a:buFont typeface="Wingdings 2" pitchFamily="-112" charset="2"/>
              <a:buNone/>
            </a:pPr>
            <a:r>
              <a:rPr lang="en-US">
                <a:ea typeface="ＭＳ Ｐゴシック" pitchFamily="-112" charset="-128"/>
                <a:cs typeface="ＭＳ Ｐゴシック" pitchFamily="-112" charset="-128"/>
              </a:rPr>
              <a:t>In Europe strong block holders and families dynasties have prevailed.</a:t>
            </a:r>
          </a:p>
          <a:p>
            <a:pPr>
              <a:buFont typeface="Wingdings 2" pitchFamily="-112" charset="2"/>
              <a:buNone/>
            </a:pPr>
            <a:endParaRPr lang="en-US">
              <a:ea typeface="ＭＳ Ｐゴシック" pitchFamily="-112" charset="-128"/>
              <a:cs typeface="ＭＳ Ｐゴシック" pitchFamily="-112" charset="-128"/>
            </a:endParaRPr>
          </a:p>
          <a:p>
            <a:pPr>
              <a:buFont typeface="Wingdings 2" pitchFamily="-112" charset="2"/>
              <a:buNone/>
            </a:pPr>
            <a:r>
              <a:rPr lang="en-US">
                <a:ea typeface="ＭＳ Ｐゴシック" pitchFamily="-112" charset="-128"/>
                <a:cs typeface="ＭＳ Ｐゴシック" pitchFamily="-112" charset="-128"/>
              </a:rPr>
              <a:t>In the U. S. dispersed ownership and managerial power have been much more frequent.</a:t>
            </a:r>
          </a:p>
          <a:p>
            <a:pPr>
              <a:buFont typeface="Wingdings 2" pitchFamily="-112" charset="2"/>
              <a:buNone/>
            </a:pPr>
            <a:endParaRPr lang="en-US">
              <a:ea typeface="ＭＳ Ｐゴシック" pitchFamily="-112" charset="-128"/>
              <a:cs typeface="ＭＳ Ｐゴシック" pitchFamily="-112" charset="-128"/>
            </a:endParaRPr>
          </a:p>
          <a:p>
            <a:pPr>
              <a:buFont typeface="Wingdings 2" pitchFamily="-112" charset="2"/>
              <a:buNone/>
            </a:pPr>
            <a:r>
              <a:rPr lang="en-US">
                <a:ea typeface="ＭＳ Ｐゴシック" pitchFamily="-112" charset="-128"/>
                <a:cs typeface="ＭＳ Ｐゴシック" pitchFamily="-112" charset="-128"/>
              </a:rPr>
              <a:t>In different historical circumstances, degenerate parents can generate all sorts of degenerate children!</a:t>
            </a:r>
          </a:p>
        </p:txBody>
      </p:sp>
    </p:spTree>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9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1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1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1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19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2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2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2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2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2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Flusso">
  <a:themeElements>
    <a:clrScheme name="Fluss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ss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ＭＳ Ｐ明朝"/>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ss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2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2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2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29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3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3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3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3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3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Flusso">
  <a:themeElements>
    <a:clrScheme name="Fluss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ss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ＭＳ Ｐ明朝"/>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ss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99041</TotalTime>
  <Words>17292</Words>
  <Application>Microsoft Macintosh PowerPoint</Application>
  <PresentationFormat>Presentazione su schermo (4:3)</PresentationFormat>
  <Paragraphs>1413</Paragraphs>
  <Slides>173</Slides>
  <Notes>56</Notes>
  <HiddenSlides>0</HiddenSlides>
  <MMClips>0</MMClips>
  <ScaleCrop>false</ScaleCrop>
  <HeadingPairs>
    <vt:vector size="8" baseType="variant">
      <vt:variant>
        <vt:lpstr>Caratteri utilizzati</vt:lpstr>
      </vt:variant>
      <vt:variant>
        <vt:i4>13</vt:i4>
      </vt:variant>
      <vt:variant>
        <vt:lpstr>Tema</vt:lpstr>
      </vt:variant>
      <vt:variant>
        <vt:i4>38</vt:i4>
      </vt:variant>
      <vt:variant>
        <vt:lpstr>Server OLE incorporati</vt:lpstr>
      </vt:variant>
      <vt:variant>
        <vt:i4>1</vt:i4>
      </vt:variant>
      <vt:variant>
        <vt:lpstr>Titoli diapositive</vt:lpstr>
      </vt:variant>
      <vt:variant>
        <vt:i4>173</vt:i4>
      </vt:variant>
    </vt:vector>
  </HeadingPairs>
  <TitlesOfParts>
    <vt:vector size="225" baseType="lpstr">
      <vt:lpstr>Arial</vt:lpstr>
      <vt:lpstr>Arial Narrow</vt:lpstr>
      <vt:lpstr>Calibri</vt:lpstr>
      <vt:lpstr>Chicago</vt:lpstr>
      <vt:lpstr>Constantia</vt:lpstr>
      <vt:lpstr>Garamond</vt:lpstr>
      <vt:lpstr>Geneva</vt:lpstr>
      <vt:lpstr>Helvetica</vt:lpstr>
      <vt:lpstr>Symbol</vt:lpstr>
      <vt:lpstr>Times</vt:lpstr>
      <vt:lpstr>Times New Roman</vt:lpstr>
      <vt:lpstr>Wingdings</vt:lpstr>
      <vt:lpstr>Wingdings 2</vt:lpstr>
      <vt:lpstr>Blank Presentation</vt:lpstr>
      <vt:lpstr>1_Blank Presentation</vt:lpstr>
      <vt:lpstr>Flusso</vt:lpstr>
      <vt:lpstr>1_Flusso</vt:lpstr>
      <vt:lpstr>Tema di Office</vt:lpstr>
      <vt:lpstr>1_Tema di Office</vt:lpstr>
      <vt:lpstr>2_Tema di Office</vt:lpstr>
      <vt:lpstr>3_Tema di Office</vt:lpstr>
      <vt:lpstr>4_Tema di Office</vt:lpstr>
      <vt:lpstr>5_Tema di Office</vt:lpstr>
      <vt:lpstr>6_Tema di Office</vt:lpstr>
      <vt:lpstr>7_Tema di Office</vt:lpstr>
      <vt:lpstr>8_Tema di Office</vt:lpstr>
      <vt:lpstr>9_Tema di Office</vt:lpstr>
      <vt:lpstr>10_Tema di Office</vt:lpstr>
      <vt:lpstr>11_Tema di Office</vt:lpstr>
      <vt:lpstr>12_Tema di Office</vt:lpstr>
      <vt:lpstr>13_Tema di Office</vt:lpstr>
      <vt:lpstr>14_Tema di Office</vt:lpstr>
      <vt:lpstr>15_Tema di Office</vt:lpstr>
      <vt:lpstr>16_Tema di Office</vt:lpstr>
      <vt:lpstr>17_Tema di Office</vt:lpstr>
      <vt:lpstr>18_Tema di Office</vt:lpstr>
      <vt:lpstr>19_Tema di Office</vt:lpstr>
      <vt:lpstr>20_Tema di Office</vt:lpstr>
      <vt:lpstr>21_Tema di Office</vt:lpstr>
      <vt:lpstr>22_Tema di Office</vt:lpstr>
      <vt:lpstr>24_Tema di Office</vt:lpstr>
      <vt:lpstr>25_Tema di Office</vt:lpstr>
      <vt:lpstr>26_Tema di Office</vt:lpstr>
      <vt:lpstr>27_Tema di Office</vt:lpstr>
      <vt:lpstr>28_Tema di Office</vt:lpstr>
      <vt:lpstr>29_Tema di Office</vt:lpstr>
      <vt:lpstr>30_Tema di Office</vt:lpstr>
      <vt:lpstr>31_Tema di Office</vt:lpstr>
      <vt:lpstr>32_Tema di Office</vt:lpstr>
      <vt:lpstr>33_Tema di Office</vt:lpstr>
      <vt:lpstr>34_Tema di Office</vt:lpstr>
      <vt:lpstr>Equation</vt:lpstr>
      <vt:lpstr>Economic Organization and Theory of the Firm</vt:lpstr>
      <vt:lpstr>Outline of the course</vt:lpstr>
      <vt:lpstr>1 Analysis of economic transactions  </vt:lpstr>
      <vt:lpstr>Two architectures of economic theory</vt:lpstr>
      <vt:lpstr> Ronald vs. Ronald</vt:lpstr>
      <vt:lpstr>The Young English Socialist.</vt:lpstr>
      <vt:lpstr>The Old American Libertarian.</vt:lpstr>
      <vt:lpstr>Mixing ages:  a Schizophrenic  Ronald?</vt:lpstr>
      <vt:lpstr>Ronald’s Record</vt:lpstr>
      <vt:lpstr>Lissening to Ronald’s reasons........</vt:lpstr>
      <vt:lpstr>Ronald’s un-divided self.</vt:lpstr>
      <vt:lpstr>The challenge to microeconomics of the Re-constructed Ronald.</vt:lpstr>
      <vt:lpstr>Sailing with Ronald………</vt:lpstr>
      <vt:lpstr>Limitations of the Coasian approach</vt:lpstr>
      <vt:lpstr>Disequilibriun  Transaction Costs</vt:lpstr>
      <vt:lpstr>Within a firm, its members:</vt:lpstr>
      <vt:lpstr>Coase: the fall  from the Economic Nirvana.</vt:lpstr>
      <vt:lpstr> Fuller: the fall  from the Legal Nirvana.</vt:lpstr>
      <vt:lpstr>Coase’s  Journey</vt:lpstr>
      <vt:lpstr>Fuller’s  Journey</vt:lpstr>
      <vt:lpstr>A joint Coase-Fuller  Journey?</vt:lpstr>
      <vt:lpstr>The monitoring problem  (Alchian, Demsetz)</vt:lpstr>
      <vt:lpstr>The Specificity Problem   (Williamson)</vt:lpstr>
      <vt:lpstr>Transaction cost efficiency under alternative behavioural assumptions</vt:lpstr>
      <vt:lpstr> 2 Property rights in a framework of incomplete contracts  </vt:lpstr>
      <vt:lpstr>From butter milk to Swiss cheese</vt:lpstr>
      <vt:lpstr>Grossman, Hart and Moore Model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Williamsons’s Fundamental Transformation:</vt:lpstr>
      <vt:lpstr>Williamsons’s Fundamental Transformation:</vt:lpstr>
      <vt:lpstr> Hart’s non-fundamental transformation:</vt:lpstr>
      <vt:lpstr>Limitations of the GHM model.</vt:lpstr>
      <vt:lpstr> 3  Technology and property rights  </vt:lpstr>
      <vt:lpstr>Institutional Substitution and Institutional Complementarity </vt:lpstr>
      <vt:lpstr>The Notion of Institutional Complementarity (Aoki, 2001)</vt:lpstr>
      <vt:lpstr>Complementarities and Evolution.</vt:lpstr>
      <vt:lpstr>Division of labor  in distant species  </vt:lpstr>
      <vt:lpstr>The puzzle</vt:lpstr>
      <vt:lpstr>Structure of the paper</vt:lpstr>
      <vt:lpstr>Babbage Principle  of the division of labour</vt:lpstr>
      <vt:lpstr>According to Babbage</vt:lpstr>
      <vt:lpstr>Adam Smith’s principles  of the division of labour.</vt:lpstr>
      <vt:lpstr>Smith vs. Babbage</vt:lpstr>
      <vt:lpstr>Social insects:  the traditional explanation</vt:lpstr>
      <vt:lpstr>O. E. Wilson’s Criticism</vt:lpstr>
      <vt:lpstr>Gadagkar’s Transition Societies</vt:lpstr>
      <vt:lpstr>From Wasps to Bees </vt:lpstr>
      <vt:lpstr>Smith and Babbage  in the world of insects.</vt:lpstr>
      <vt:lpstr>The Insects’ Queen  as a Master Manufacturer</vt:lpstr>
      <vt:lpstr>Primates vs. Insects</vt:lpstr>
      <vt:lpstr>                             Chimps and over-investment                       in fertility signals</vt:lpstr>
      <vt:lpstr>Under-investing in fertility signals: gorillas</vt:lpstr>
      <vt:lpstr>The gorilla’s territory  as a wasps’ nest</vt:lpstr>
      <vt:lpstr>A transition primate society?</vt:lpstr>
      <vt:lpstr>The consequences of a negligible mechanical  fertility signal</vt:lpstr>
      <vt:lpstr> In medio stat virtus?</vt:lpstr>
      <vt:lpstr>A final remark</vt:lpstr>
      <vt:lpstr>Two directions of causation.</vt:lpstr>
      <vt:lpstr>Presentazione standard di PowerPoint</vt:lpstr>
      <vt:lpstr>Inverting the Argument.</vt:lpstr>
      <vt:lpstr>Presentazione standard di PowerPoint</vt:lpstr>
      <vt:lpstr>IPR as Global Rights</vt:lpstr>
      <vt:lpstr>Why is the NPR approach better interpreted as a theory of intellectual ownership?</vt:lpstr>
      <vt:lpstr>Tension</vt:lpstr>
      <vt:lpstr>Characteristics of the optimal ownership allocation</vt:lpstr>
      <vt:lpstr>Implications of the characteristics of non-rivalness and non-excludability for the theory</vt:lpstr>
      <vt:lpstr> Transaction costs and inversion the Skills-IPR direction of causation.  </vt:lpstr>
      <vt:lpstr>A simple model on the institutional complementarity between IPRs and technology </vt:lpstr>
      <vt:lpstr> </vt:lpstr>
      <vt:lpstr> </vt:lpstr>
      <vt:lpstr>               (1)         RG = Q(IG, IB) – [IGcG+ (x + cB) IB]      (2) RB = Q(IG, IB) – [(y +cG) IG+ cB IB]  Maximizing (1) and (2) imply that:</vt:lpstr>
      <vt:lpstr> </vt:lpstr>
      <vt:lpstr> </vt:lpstr>
      <vt:lpstr> The tragedy of the anti-commons.</vt:lpstr>
      <vt:lpstr>The New Property Right Approach has stressed the incentive effect of ownership of specific assets in a world of incomplete contracts.  However, these incentive effects are much stronger for “intellectual capitalism”. </vt:lpstr>
      <vt:lpstr> 4 The complex governance  of the firm.</vt:lpstr>
      <vt:lpstr>The Law-Economics  Marriage   </vt:lpstr>
      <vt:lpstr>The usual view of the degenerate child</vt:lpstr>
      <vt:lpstr>Posner:  advantages of the degenerate child</vt:lpstr>
      <vt:lpstr>Posner:  disadvantages of the degenerate child</vt:lpstr>
      <vt:lpstr> Degenerate parents!</vt:lpstr>
      <vt:lpstr>           History Matters!</vt:lpstr>
      <vt:lpstr>The economic consequences of Justice </vt:lpstr>
      <vt:lpstr>Judges as wealth maximizers?</vt:lpstr>
      <vt:lpstr>Fading boundaries?</vt:lpstr>
      <vt:lpstr>Posner’s public ordering Nirvana.</vt:lpstr>
      <vt:lpstr>Williamson: a symmetric private ordering Nirvana? </vt:lpstr>
      <vt:lpstr>Posner vs. Williamson.</vt:lpstr>
      <vt:lpstr>The Cathedral framework.</vt:lpstr>
      <vt:lpstr>3 (+1) Columns for the Cathedral.</vt:lpstr>
      <vt:lpstr>Calabresi’s Fundamental Transformation:</vt:lpstr>
      <vt:lpstr>Williamsons’s Fundamental Transformation:</vt:lpstr>
      <vt:lpstr>The Fundamental Differences.</vt:lpstr>
      <vt:lpstr>Ex-ante contractual Incompleteness</vt:lpstr>
      <vt:lpstr>Same-Sex Marriage in the Cathedral </vt:lpstr>
      <vt:lpstr>GM-Fisher Body:  an hold-up story?</vt:lpstr>
      <vt:lpstr>Top management  with a judicial function.</vt:lpstr>
      <vt:lpstr>A different interpretation.</vt:lpstr>
      <vt:lpstr> 5  The hybrid thing-person nature of the corporation </vt:lpstr>
      <vt:lpstr>The  evolution of the corporation</vt:lpstr>
      <vt:lpstr>Commitment and Esteem</vt:lpstr>
      <vt:lpstr>Selection taxes and subsidies.</vt:lpstr>
      <vt:lpstr>The Peacock Tail Tax and the Human Brain Subsidy</vt:lpstr>
      <vt:lpstr>A Sexual Subsidy  to Human Intelligence.</vt:lpstr>
      <vt:lpstr>Human intelligence  and sexual selection</vt:lpstr>
      <vt:lpstr>The Classical Hypothesis: Harmony’s Fate.</vt:lpstr>
      <vt:lpstr>The Classical hypothesis:  From War to Love.</vt:lpstr>
      <vt:lpstr>The Biblical hypothesis: Babel Tower.</vt:lpstr>
      <vt:lpstr>The Biblical Hypothesis: From Love to War.</vt:lpstr>
      <vt:lpstr>A CLASSICAL-BIBLICAL INTEGRATION?</vt:lpstr>
      <vt:lpstr>Sacrifices and group personalities</vt:lpstr>
      <vt:lpstr>Laws as  Persons</vt:lpstr>
      <vt:lpstr>Legal Personality and the Rule of Law</vt:lpstr>
      <vt:lpstr>                    Chartered Corporations</vt:lpstr>
      <vt:lpstr>               Monopoly and                    institutional infrastructure</vt:lpstr>
      <vt:lpstr>The Business Corporation</vt:lpstr>
      <vt:lpstr>Business Corporations  as half-persons</vt:lpstr>
      <vt:lpstr>           Two ways of keeping degeneration under control</vt:lpstr>
      <vt:lpstr>The  origins of the American  Corporate Model</vt:lpstr>
      <vt:lpstr>The  American  anti-degenerative medicine</vt:lpstr>
      <vt:lpstr> Evolutionary roots of the European Corporations</vt:lpstr>
      <vt:lpstr> European                 anti-degenerative medicines</vt:lpstr>
      <vt:lpstr>The  failure of  anti-degenerative medicines</vt:lpstr>
      <vt:lpstr> 6  Financialization, intangibles and the privatization of knowledge</vt:lpstr>
      <vt:lpstr>The great asset transformation</vt:lpstr>
      <vt:lpstr>Intellectual monopoly capitalism</vt:lpstr>
      <vt:lpstr>            The Knowledge-Economy  Paradox.</vt:lpstr>
      <vt:lpstr>Vicious  and  virtuos circles</vt:lpstr>
      <vt:lpstr>Commodification of knowledge  Financialization of the economy </vt:lpstr>
      <vt:lpstr>Incomplete Law</vt:lpstr>
      <vt:lpstr>Forms of Incompleteness</vt:lpstr>
      <vt:lpstr>Jural positions</vt:lpstr>
      <vt:lpstr>Incompleteness and legal uncertainty</vt:lpstr>
      <vt:lpstr>Incomplete Legal Orderings</vt:lpstr>
      <vt:lpstr>The role of asset-specificity</vt:lpstr>
      <vt:lpstr>From specificity to finance</vt:lpstr>
      <vt:lpstr>Endogenous specificity</vt:lpstr>
      <vt:lpstr>From finance to specificity</vt:lpstr>
      <vt:lpstr>Finance-Technology Complementarities and Multiple Financial Equilibria</vt:lpstr>
      <vt:lpstr>Technological and Institutional Shocks</vt:lpstr>
      <vt:lpstr>Knowledge and specificity</vt:lpstr>
      <vt:lpstr> The knowlege struggle</vt:lpstr>
      <vt:lpstr>  The code of Capital</vt:lpstr>
      <vt:lpstr>Trade secrets vs. IPR</vt:lpstr>
      <vt:lpstr>Intangibles and Specificity</vt:lpstr>
      <vt:lpstr>Post-crises Financial Regulations  </vt:lpstr>
      <vt:lpstr>Asset regulations vs. financial regulations</vt:lpstr>
      <vt:lpstr>Incomplete Legal Orderings (again!)</vt:lpstr>
      <vt:lpstr>Knowledge-intensive things </vt:lpstr>
      <vt:lpstr>New Charters for New Monopolies?</vt:lpstr>
      <vt:lpstr>      Intellectual Monopoly</vt:lpstr>
      <vt:lpstr>IPRs as global tariffs</vt:lpstr>
      <vt:lpstr>Global Patents and Investments.</vt:lpstr>
      <vt:lpstr>Dynamics of Intellectual  Monopoly Capitalism</vt:lpstr>
      <vt:lpstr>Improving corporate personality</vt:lpstr>
      <vt:lpstr> 7 The evolution of human nature and the principles of economic organization </vt:lpstr>
    </vt:vector>
  </TitlesOfParts>
  <Company>Università di Siena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Theory of the Firm</dc:title>
  <dc:creator>Ugo Pagano</dc:creator>
  <cp:lastModifiedBy>Ugo Pagano</cp:lastModifiedBy>
  <cp:revision>142</cp:revision>
  <dcterms:created xsi:type="dcterms:W3CDTF">2015-03-05T12:59:17Z</dcterms:created>
  <dcterms:modified xsi:type="dcterms:W3CDTF">2023-03-23T10:27:08Z</dcterms:modified>
</cp:coreProperties>
</file>